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8" r:id="rId3"/>
    <p:sldId id="259" r:id="rId4"/>
    <p:sldId id="263" r:id="rId5"/>
    <p:sldId id="260" r:id="rId6"/>
    <p:sldId id="264" r:id="rId7"/>
    <p:sldId id="311" r:id="rId8"/>
    <p:sldId id="312" r:id="rId9"/>
    <p:sldId id="313" r:id="rId10"/>
    <p:sldId id="316" r:id="rId11"/>
    <p:sldId id="319" r:id="rId12"/>
    <p:sldId id="322" r:id="rId13"/>
    <p:sldId id="317" r:id="rId14"/>
    <p:sldId id="321" r:id="rId15"/>
    <p:sldId id="318" r:id="rId16"/>
    <p:sldId id="32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rimson Text" panose="020B060402020202020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Vidaloka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BD2491-9911-418E-8801-84644233B065}">
  <a:tblStyle styleId="{95BD2491-9911-418E-8801-84644233B0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5" autoAdjust="0"/>
    <p:restoredTop sz="94660"/>
  </p:normalViewPr>
  <p:slideViewPr>
    <p:cSldViewPr snapToGrid="0">
      <p:cViewPr varScale="1">
        <p:scale>
          <a:sx n="198" d="100"/>
          <a:sy n="198" d="100"/>
        </p:scale>
        <p:origin x="11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15:19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9:07.6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48 21,'0'1,"0"2,-1 0,-1 0,0 1,-1 0,1 0,0 2,1-1,2 1,1-3,1 1,1-1,0-1,2 0,-1 0,0-1,0 1,1 0,0 0,0 0,0-1,1 0,0-1,-1 1,0-2,-2-2,-1-1,-2-2,-1 1,-2 0,-1 1,0 0,0 0,-1 1,1-1,-1 1,2-1,-1 0,-1 0,0 0,-1 1,1-1,-1 2,-1 0,2 0,-1 0,1 0,0-1,-1 1,0 0,0 1,-1 1,-1 0,1 0,0 1,1 2,1 1,1 1,1 1,1 1,1 0,1-2,1 1,0-2,1 0,1 1,0-1,0 0,1-1,-1 0,2-1,0 1,0-1,1-1,-2-1,-1-3,-1-1,-2-1,0-1,-1-1,0 0,0 0,-2 2,1-1,-2 2,0 0,0 1,-2 1,1 3,0 2,0 0,2 2,0-2,1-1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4:31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4:36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24575,'0'6'0,"0"8"0,0 7 0,0 5 0,0 5 0,0 3 0,0 1 0,0 0 0,0 0 0,0 0 0,0 0 0,0-6-8191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4:37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24575,'0'6'0,"0"8"0,0 7 0,0 5 0,0 5 0,0 3 0,0 1 0,0 0 0,0 0 0,0 0 0,0 0 0,0-6-8191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4:49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24575,'135'5'0,"-71"-1"0,94-6 0,-104-10-1365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4:50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24575,'0'1'0,"1"0"0,0 0 0,0-1 0,0 1 0,-1 0 0,1 0 0,0 0 0,0-1 0,0 1 0,0 0 0,1-1 0,-1 1 0,0-1 0,0 0 0,0 1 0,0-1 0,0 0 0,1 1 0,-1-1 0,0 0 0,0 0 0,0 0 0,2 0 0,30 1 0,76 1 0,87-4 0,-196 2-59,1 0 0,0-1-1,0 1 1,-1 0-1,1 0 1,0-1 0,0 1-1,-1-1 1,1 1 0,0 0-1,-1-1 1,1 1 0,0-1-1,-1 0 1,1 1-1,-1-1 1,1 1 0,-1-1-1,1 0 1,-1 1 0,1-1-1,-1-1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4:59.3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24575,'-7'239'0,"7"-129"-1365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00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0 24575,'-1'1'0,"0"0"0,1 0 0,-1-1 0,1 1 0,-1 0 0,0 0 0,1 0 0,0-1 0,-1 1 0,1 0 0,-1 0 0,1 0 0,0 0 0,0 0 0,-1 0 0,1 0 0,0 0 0,0 0 0,0 0 0,0 0 0,0 0 0,1 1 0,-1 31 0,0-28 0,14 214 0,-12-202 0,-1-14 0,0 1 0,0-1 0,-1 0 0,1 0 0,-1 1 0,0-1 0,0 0 0,0 0 0,0 1 0,-1-1 0,0 0 0,1 0 0,-1 1 0,0-1 0,0 0 0,-3 5 0,2-7-1365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01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24575,'-2'114'0,"4"117"0,1-220 120,-1-10-321,-1-6-1083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03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24575,'44'10'0,"-38"-8"0,-1 0 0,1 0 0,0 0 0,0-1 0,0 0 0,7 0 0,35-3 0,90 3 0,40 6 0,-147-2 0,-25-3 0,1 0 0,-1-1 0,1 0 0,-1-1 0,1 1 0,9-2 0,-14 0-1365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8:48.9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34 7,'-1'0,"-2"0,0 1,0 1,-1 0,0 1,1 0,-1 1,1-1,1 2,0 0,1 0,1 2,-1-1,3 0,-1-1,2-1,0 0,0 0,2-2,0 0,1-2,-1 0,-1-3,0 0,-1-1,-1-1,-1 0,0-1,-1-1,0 1,0-1,0 0,0 0,-2 2,0 1,-2 1,-2 2,1 1,2 3,0 1,1 1,1 2,1-1,0 1,0 0,0 0,0 0,1 0,0-1,1-1,0-1,2-1,1-2,-1-1,1-1,-1-2,-1-1,0 0,0 0,-1-1,-1-1,0 0,-1 0,0-1,-1 2,-1 0,1-1,-1 2,-2 1,1 2,-1 1,0 2,0 1,1 0,0 2,1 0,1 1,1 0,1 0,1-1,0-1,1 1,1-2,-1-2,1-1,-1-1,-1-3,0-1,-1 0,0-2,-1 0,-1 1,-1 1,-1 1,0 2,1 2,0 3,1 2,1 1,-1 1,2-1,2-2,1-1,0-2,0-3,-2-1,0-3,-1 0,-2 0,0 1,-2-1,0 0,0 1,0 0,-1 2,-1 0,0 1,0 2,2 2,0 2,2 2,0 0,2 0,2-2,0-2,0-3,-1-2,-2-1,0-1,-3 1,1 2,0 2,0 3,1 2,0 0,1 2,-1 0,3-1,0-2,2-1,2-1,-1-2,-1-3,-2-1,0-2,-1 0,-2 1,0-1,-2 2,-1 0,0 3,1 3,1 2,0 1,1 1,1 1,1-1,2-2,0-2,0-3,-1-2,-1-2,0-1,-2 0,0 0,-2 2,-1 0,0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04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24575,'172'7'0,"80"6"0,-173-2-1365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10.7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0 24575,'-10'61'0,"7"-49"0,0-1 0,2 0 0,-2 20 0,3 181-1365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12.2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24575,'1'8'0,"0"1"0,0 0 0,1-1 0,0 0 0,1 1 0,4 9 0,-3-8 0,-1-1 0,0 0 0,-1 1 0,3 15 0,-2-5 0,0 0 0,2-1 0,11 31 0,4 18 0,-13-51 0,1-16 0,11-25 0,-3 3 0,11-9 0,-2-1 0,-1-1 0,22-37 0,-38 57 0,0 0 0,1 0 0,0 1 0,1 1 0,13-12 0,-5 8 24,10-11-1413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13.2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27 24575,'325'-7'0,"-227"-6"0,95 7-1365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14.2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24575,'54'9'0,"-45"-6"0,0-1 0,0 0 0,0 0 0,14 0 0,427-3 0,-434-2-1365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35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24575,'-7'231'-1365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35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24575,'0'2'0,"1"0"0,0 0 0,-1-1 0,1 1 0,0 0 0,0-1 0,0 1 0,0-1 0,0 1 0,0-1 0,0 0 0,0 1 0,1-1 0,-1 0 0,1 0 0,-1 0 0,1 0 0,-1 0 0,1 0 0,0 0 0,-1-1 0,1 1 0,0 0 0,-1-1 0,4 1 0,46 8 0,174-10-1365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9:45:36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24575,'1'2'0,"0"-1"0,-1 1 0,1-1 0,0 1 0,0-1 0,0 0 0,1 0 0,-1 0 0,0 1 0,0-1 0,1 0 0,-1-1 0,0 1 0,1 0 0,-1 0 0,1 0 0,-1-1 0,1 1 0,-1-1 0,1 1 0,-1-1 0,1 0 0,0 0 0,-1 1 0,4-2 0,45 6 0,-2-3 0,-14-1 0,56-4 0,-69 4-47,-19-1-19,0 0 0,0 1 0,1-1 0,-1 0 1,1 0-1,-1 0 0,0 0 0,1 0 0,-1-1 0,0 1 0,0-1 0,1 0 0,-1 1 0,0-1 0,0 0 1,0 0-1,0 0 0,0-1 0,3-1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8:52.5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34 27,'-1'0,"-1"0,-2 0,-2 0,2 2,-2-1,2 2,1 0,1 2,1 1,0 0,2 0,1-1,1-1,1-1,1-1,1-1,0 0,1-1,-2-2,1 1,-2-2,-1-1,-1-1,-1-1,-1 0,0-1,-1 2,-2 0,-1 3,-2 0,0 1,1 2,1 2,1 1,1 2,1 0,1 1,0 0,1-1,2-2,2 0,0-1,1-1,1-1,0 0,-1-1,1 0,0 0,0 0,-1-2,-1 0,-1-2,-1-2,-2 0,0 0,0-1,-2 1,-2 2,0 0,-1 1,-1 1,-1 1,0 0,0 1,-1 0,0 0,1 0,-1 0,1 1,1 1,1 1,1 0,1 2,1 1,1 0,0 1,1-1,2-2,0 0,1-1,1-1,0-1,2 0,-1-1,1 0,-2-1,-1-2,0 0,-1-1,-1-1,0 0,-2-1,0 0,-1 0,-1 2,-2 0,1 1,-2 1,-1 1,1 1,1 1,0 2,-1 0,2 0,-1 0,1 1,1 1,1 0,0 1,0 0,1 0,1 0,2-2,1 0,2-1,0-1,0-1,1 0,-1-2,-1 0,0-2,-2-1,-2-1,0-1,0 0,-1-1,0 0,-1 0,1 1,0-1,0 0,0 0,-2 2,1 0,-2 1,0 1,-2 1,-1 1,1 2,1 2,1 1,2 1,0 2,1-1,0 1,0 0,0 0,0 0,2-1,-1-1,2-1,1-1,0-1,1-3,-1-1,-2-2,0-1,-1-2,-1 1,-1 0,-1 0,-1 2,1 0,-2 0,1 1,-1-1,0 2,-1 1,-1 0,0 1,0 1,2 1,0 1,1 1,1 1,1 0,0 2,1-1,0 1,0-1,1 0,2-2,1-1,2-2,-2-1,2-2,-2 0,0-1,-1-1,0 0,-1-2,-1 0,-1 0,-1-1,-2 2,0 2,0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8:54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47 17,'-1'0,"-2"0,-1 0,-1 0,0 1,0 0,1 2,1 1,1 1,-1-1,1 1,1 0,0 1,0 0,1 0,0 1,0-1,0 1,1-1,1-1,0-1,1 0,1-1,-1 1,0-1,2-1,-1 1,0-1,1 0,0-1,1 0,0-1,0-1,-1-2,-1-1,-1-1,-1-1,-1-1,-1 0,0 0,0 0,0 1,0-1,-1 0,0 2,0-1,-2 1,-1 0,-1 0,1 1,-1 0,0 1,-1 1,1 0,0 0,0 1,0 0,0 1,0 2,1 0,2 2,0 1,0-1,0 1,0 1,1-1,1 1,-1 1,1-1,0 1,1-2,1 0,1 0,1-2,-1-1,2 1,0-1,0-1,1-1,0 1,1-1,-2-1,1-1,-2-1,-1-1,-1-1,-1 0,-1-2,0 1,0-1,-2 1,1 1,-1 0,0 0,-1 1,1-1,0 1,-2 1,1 0,-1 0,-1 1,0 1,0 1,0 1,1 2,1 1,2 1,-1 0,2 2,0 0,0-1,1 0,2-2,1-1,1-3,-2-1,0-3,-2-2,0 0,0-1,-1 0,0 0,-1 0,1 0,-1 1,-1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8:56.4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21 39,'-1'0,"-1"0,-2 0,0 1,0 2,2 1,0 1,1 1,1 1,0-1,1 0,1 0,0-2,2-1,0 0,0-1,1 0,1-1,-1-1,0-1,-1-2,-2-1,0-1,-1-1,0 0,-1-1,0 0,0 1,-1-1,1 0,-1 0,-1 0,0 2,-1 0,0 1,0 0,-1 1,0 0,-2 3,2 2,0 1,2 3,0 0,1 0,1 1,0 0,0 0,1 0,-1-2,0-4,0-2,0-3,0-1,0-2,-1 3,0 2,-1 3,1 2,1 1,2-1,2 0,1-1,0-2,-1-2,-1-2,-1-1,-1-1,-1-1,0 0,0 3,0 2,0 3,-1 3,2 0,1-2,-1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8:59.6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41 74,'-1'0,"0"-1,-2-1,0 0,0-1,-1 1,-1 0,-1 1,1 2,1 1,1 2,1 1,2 1,1 0,1-2,3-1,0-1,1-1,1-1,-1-1,-1-1,0-1,-1 0,-1 0,0-2,-1 1,1 0,-1 0,1 0,-1 0,0-1,-1-1,-2 1,-2 1,-1 2,-1 0,-1 1,-1 1,2 1,-1 1,2 1,1 1,1 1,2 1,1 0,2 0,0-2,3-1,-1-2,2 0,-1-2,-1-1,-1 0,-1-2,-1-2,-1 1,0-2,-2 2,-1-1,-1 2,0 0,0 0,-2 2,0 0,-1 2,1 0,1 3,2 1,0 1,1 2,1-1,0 1,1 0,2-1,1-2,2-1,-1-3,0 0,-1-3,-1-1,-1-1,0-1,-2-1,0 1,0-1,0 0,-2 1,1 1,-2 1,-1 1,-1 1,0 1,-1 2,2 1,2 3,0 0,0 0,0 0,1 1,0 0,0 0,1 0,1 0,1-1,0-1,2-1,1-1,1-1,-1-2,-1-2,0 0,-1-1,-1-1,0 0,-1-1,-1-1,-1 2,-1-1,-1 1,-1 1,-1-1,0 2,-2 0,2 2,1 3,1 2,1 1,1 1,1 1,0 0,0 0,2 0,1-1,1-2,1-2,1 0,0-3,-1 0,-1-2,0-1,-2-1,-1-1,-1 0,0-1,0 0,-1 1,-1 1,-1 0,-1 0,-1 2,0 1,-2 1,1 0,0 2,1 1,0 1,2 1,1 1,1 1,1 0,0 1,0-1,2 1,0-1,3-2,-1 0,1-1,0-1,0-1,1 0,0-2,-2-2,-2-1,0-1,-2-1,1-1,-3 0,1 0,-2 1,0 1,-1 1,1 0,-1 0,0 2,-1 1,0 1,1 1,0 2,1 0,1 2,1 1,0 1,1 0,0-1,0 1,2-1,0-1,0-1,1 0,0 0,2-2,0 0,1-2,0 1,0-1,1 0,-1-2,-2 0,-1-3,-2 0,-1 0,-2 0,0 1,-1-1,-1 2,0 0,-2 2,0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9:01.58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35 4,'0'1,"0"1,0 2,0 2,0 0,-1-1,-1 0,0 0,-1-1,1 1,0 0,1 0,0 1,1 1,0-1,0 1,0 0,2-2,0 0,2 0,2-3,0 0,0-1,1 0,-1-3,-1 1,0-2,-2-1,0 0,-1 0,0-1,-1-1,0 0,-1 0,0-1,0 1,0-1,-2 1,0 1,-1 0,-1 0,0 1,1 0,-1 1,0 0,0 0,0 1,0-1,-1 2,0-1,-1 2,0-1,0 2,1 1,1 0,1 2,1 1,1 1,1 0,0 1,1-1,1-1,1-1,1-1,1-1,0-1,2 0,-1-1,0-2,-2-1,-1-1,-1-1,-3 0,0 2,-1 3,1 2,-1 1,-1 1,3 0,1 0,2-2,2-1,-1-1,1-1,1-1,-1 0,-2-2,-1 0,-1-1,-3 0,-2 1,-1 1,0 2,0 3,2 1,2 0,0-2,0-2,1-3,0-1,0-1,0 1,-3 1,-1 1,-1 1,-1 1,1 2,1 1,1 3,1 0,1 1,1 1,1-1,1-1,1 0,1-2,0-2,-1-3,-1-2,0-1,-2-1,1-1,-1 0,0 0,-2 1,1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9:04.6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 58,'1'0,"1"1,0 0,1 2,-1 1,1-1,0 2,-1-1,-1 2,0 0,1-1,0-1,1-2,1-2,-1-2,0-2,-1-1,-1-1,-1 0,-1 0,0 1,-2 0,0 1,0 0,0 1,-1 0,0 1,-2 0,1 1,0 2,1 1,1 3,1 0,2 1,-1 1,2 0,0-1,2-2,1-1,1-2,2 0,-1-1,0-1,-1-1,0-1,-2-1,-1-1,-1-1,-1 0,0-1,0 0,-2 2,0-1,-2 3,1 2,-1 2,1 1,1 3,1 1,1 0,-1 1,3-1,0-2,2-1,1-2,-2-3,0-2,-2-1,0-2,0 1,-1-1,0-1,-2 3,0 0,-2 4,2 2,0 2,0 2,2 1,-1 1,2-1,1 0,0-2,2 0,1-2,1-1,0-1,1 0,-1-1,-2-2,-1-1,-2-2,0 0,-2 0,-1 1,0 0,-2 0,0 0,-1 2,1-1,0 1,1-1,-1 1,0 1,-1 1,-1 0,0 0,0 1,-1 0,1 1,2 2,0 0,1 1,1 1,1 0,0 1,1 0,0 1,1-1,2-2,1-1,2-2,0 0,0-1,1 0,0 0,0-1,-1 0,-2-2,-1-1,-2-1,0-1,-2 0,-2 2,-1 1,-2 1,1 3,1 1,1 2,0 1,1-1,0 2,1 0,0 0,1 0,1 0,2-2,1-2,1 0,0-2,0-2,0 0,-2-3,-1 0,-1-1,0 0,-1-1,-2 1,1 1,-2 1,-1 1,-1 1,0 2,1 2,2 2,0 2,1 0,1 1,0 0,0 0,1 0,-1 0,1-2,2-1,1-1,0-3,1-1,-2-1,2-1,-1 1,0-1,1 0,-1 0,0 1,1-1,0 1,-1 0,0 0,1 0,0 1,1 0,-1-1,0 1,0-1,1 1,-1-1,-2-1,0-1,-3 0,-2 1,-1-1,-1 1,-1 1,1-1,-1 1,0 0,-1 1,2-1,-1 0,0-1,-1 1,0 0,0 0,0 1,0-1,1 1,0-1,0 2,2 2,1 2,1 1,0 1,1 0,-1 0,0 0,0-1,0 1,0 0,1 0,-1 1,1-1,0 1,0-1,2 0,-1-1,2-1,-1-2,1-3,-2-2,0-2,0-1,-1-1,0 0,0 0,-1 1,0 1,-2 0,0 1,1 0,0-1,0 0,0 1,-1 0,0 0,0 1,-1 1,0 1,2 2,1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19:39:06.3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120 20,'-1'0,"-2"0,-1 0,-1 0,0 1,0 1,0-1,0 1,2 2,-1-1,2 1,-1 1,1-1,0 1,-1-1,0-1,1 2,1 0,0 1,0 0,1 0,1 1,2-2,0 1,1-2,0-1,2-1,0-2,0 1,1-1,-2-1,1-1,-2-1,0 0,-1 0,1-1,-1 1,-1-2,0 0,-1 0,-1-2,0 1,0-1,0 0,0 1,-2 0,1 1,-2 1,0 0,0 0,0 1,-1 0,0 1,-1 0,0 0,0 0,0 1,0 0,-1 0,0 1,-1-1,1-1,-1 1,0 0,0 0,1 0,-1 1,0 0,2 1,1 2,0 0,1 1,1 0,1 2,1 0,-1 0,1 1,1-1,-1 1,0 0,1-1,1-1,0-1,1 0,0-1,2 0,-1-1,0 1,0-1,-1 1,2-1,0 0,1-2,-1 0,0-2,0 1,-1-1,0-2,-1 1,0-1,-1-1,-1-1,0 0,-1 0,0 0,0-1,-1 1,-1 1,-1 1,0 1,-2 1,0 0,0 0,0 1,-1 0,1 1,2 3,0 1,2 1,0 1,1 1,1-2,2 0,0-1,1-1,1-1,0-1,1 0,0-2,-1 0,-1-2,-1-1,-1-1,-1-1,-1 0,0 1,0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33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47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c7554a04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c7554a04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c7554a04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c7554a04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40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61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86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image" Target="../media/image20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png"/><Relationship Id="rId29" Type="http://schemas.openxmlformats.org/officeDocument/2006/relationships/image" Target="../media/image15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image" Target="../media/image16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8" Type="http://schemas.openxmlformats.org/officeDocument/2006/relationships/image" Target="../media/image5.png"/><Relationship Id="rId51" Type="http://schemas.openxmlformats.org/officeDocument/2006/relationships/image" Target="../media/image26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image" Target="../media/image11.png"/><Relationship Id="rId41" Type="http://schemas.openxmlformats.org/officeDocument/2006/relationships/image" Target="../media/image21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 unui sistem de monitorizare a calitatii mediului pentru diferite locuri de munca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proiect: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Jomiru Radu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Supervizor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Lucian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Nicolae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COJOCARIU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0F3DE9-0DD2-FC27-F12A-1D132BCBD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53"/>
            <a:ext cx="746760" cy="74676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7" descr="http://www.theory.nipne.ro/cssp07/ifinhh.jpg">
            <a:extLst>
              <a:ext uri="{FF2B5EF4-FFF2-40B4-BE49-F238E27FC236}">
                <a16:creationId xmlns:a16="http://schemas.microsoft.com/office/drawing/2014/main" id="{8AB84BF8-BE0A-782B-5AEA-BA42E321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703" y="301053"/>
            <a:ext cx="928177" cy="74676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3748B21C-8E79-EEF5-2B92-8C6F7D71B54B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1/16</a:t>
            </a: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1884450" y="417083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III)Bloc de </a:t>
            </a:r>
            <a:r>
              <a:rPr lang="en-US" sz="3200" dirty="0" err="1">
                <a:solidFill>
                  <a:schemeClr val="tx1"/>
                </a:solidFill>
              </a:rPr>
              <a:t>alimentare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61D5D54-966B-B95C-D11F-DAD59C4AE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68134F0-8B2D-7958-6444-A33BB4439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84;p40">
            <a:extLst>
              <a:ext uri="{FF2B5EF4-FFF2-40B4-BE49-F238E27FC236}">
                <a16:creationId xmlns:a16="http://schemas.microsoft.com/office/drawing/2014/main" id="{FC978BD1-AEF7-7AF1-BB2C-00FDA658BBA3}"/>
              </a:ext>
            </a:extLst>
          </p:cNvPr>
          <p:cNvSpPr txBox="1">
            <a:spLocks/>
          </p:cNvSpPr>
          <p:nvPr/>
        </p:nvSpPr>
        <p:spPr>
          <a:xfrm>
            <a:off x="182877" y="1229400"/>
            <a:ext cx="6010979" cy="23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000" dirty="0" err="1">
                <a:solidFill>
                  <a:schemeClr val="tx1"/>
                </a:solidFill>
              </a:rPr>
              <a:t>Gamele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tensiuni</a:t>
            </a:r>
            <a:r>
              <a:rPr lang="en-US" sz="2000" dirty="0">
                <a:solidFill>
                  <a:schemeClr val="tx1"/>
                </a:solidFill>
              </a:rPr>
              <a:t>(3.3V/5V)</a:t>
            </a:r>
          </a:p>
          <a:p>
            <a:pPr lvl="1" algn="l"/>
            <a:r>
              <a:rPr lang="en-US" sz="1600" dirty="0" err="1">
                <a:solidFill>
                  <a:schemeClr val="tx1"/>
                </a:solidFill>
              </a:rPr>
              <a:t>Putere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totala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consumata</a:t>
            </a:r>
            <a:r>
              <a:rPr lang="en-US" sz="1600" dirty="0">
                <a:solidFill>
                  <a:schemeClr val="tx1"/>
                </a:solidFill>
              </a:rPr>
              <a:t>: 5 W</a:t>
            </a:r>
          </a:p>
          <a:p>
            <a:pPr lvl="1" algn="l"/>
            <a:r>
              <a:rPr lang="en-US" sz="1600" dirty="0" err="1">
                <a:solidFill>
                  <a:schemeClr val="tx1"/>
                </a:solidFill>
              </a:rPr>
              <a:t>Putere</a:t>
            </a:r>
            <a:r>
              <a:rPr lang="en-US" sz="1600" dirty="0">
                <a:solidFill>
                  <a:schemeClr val="tx1"/>
                </a:solidFill>
              </a:rPr>
              <a:t> pe </a:t>
            </a:r>
            <a:r>
              <a:rPr lang="en-US" sz="1600" dirty="0" err="1">
                <a:solidFill>
                  <a:schemeClr val="tx1"/>
                </a:solidFill>
              </a:rPr>
              <a:t>ramuri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tx1"/>
                </a:solidFill>
              </a:rPr>
              <a:t>	3.3V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 260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mW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tx1"/>
                </a:solidFill>
              </a:rPr>
              <a:t>	5V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 3.5 W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5V- 8 module</a:t>
            </a:r>
          </a:p>
          <a:p>
            <a:pPr marL="800100" lvl="1" indent="-342900" algn="l"/>
            <a:r>
              <a:rPr lang="en-US" sz="2000" dirty="0" err="1">
                <a:solidFill>
                  <a:schemeClr val="tx1"/>
                </a:solidFill>
              </a:rPr>
              <a:t>Numar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digitali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folositi</a:t>
            </a:r>
            <a:r>
              <a:rPr lang="en-US" sz="2000" dirty="0">
                <a:solidFill>
                  <a:schemeClr val="tx1"/>
                </a:solidFill>
              </a:rPr>
              <a:t>: 10</a:t>
            </a:r>
          </a:p>
          <a:p>
            <a:pPr marL="800100" lvl="1" indent="-342900" algn="l"/>
            <a:r>
              <a:rPr lang="en-US" sz="2000" dirty="0">
                <a:solidFill>
                  <a:schemeClr val="tx1"/>
                </a:solidFill>
              </a:rPr>
              <a:t>2 </a:t>
            </a:r>
            <a:r>
              <a:rPr lang="en-US" sz="2000" dirty="0" err="1">
                <a:solidFill>
                  <a:schemeClr val="tx1"/>
                </a:solidFill>
              </a:rPr>
              <a:t>headere</a:t>
            </a:r>
            <a:r>
              <a:rPr lang="en-US" sz="2000" dirty="0">
                <a:solidFill>
                  <a:schemeClr val="tx1"/>
                </a:solidFill>
              </a:rPr>
              <a:t> SPI</a:t>
            </a:r>
          </a:p>
          <a:p>
            <a:r>
              <a:rPr lang="en-US" sz="2000" dirty="0">
                <a:solidFill>
                  <a:schemeClr val="tx1"/>
                </a:solidFill>
              </a:rPr>
              <a:t>Solutia </a:t>
            </a:r>
            <a:r>
              <a:rPr lang="en-US" sz="2000" dirty="0" err="1">
                <a:solidFill>
                  <a:schemeClr val="tx1"/>
                </a:solidFill>
              </a:rPr>
              <a:t>tehnica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propusa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este</a:t>
            </a:r>
            <a:r>
              <a:rPr lang="en-US" sz="2000" dirty="0">
                <a:solidFill>
                  <a:schemeClr val="tx1"/>
                </a:solidFill>
              </a:rPr>
              <a:t> Arduino Due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D4756E72-32BB-06BD-8FEE-3B7D159B8F2B}"/>
              </a:ext>
            </a:extLst>
          </p:cNvPr>
          <p:cNvSpPr txBox="1"/>
          <p:nvPr/>
        </p:nvSpPr>
        <p:spPr>
          <a:xfrm>
            <a:off x="8595360" y="4880009"/>
            <a:ext cx="637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1570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O imagine care conține text, electronice, circuit&#10;&#10;Descriere generată automat">
            <a:extLst>
              <a:ext uri="{FF2B5EF4-FFF2-40B4-BE49-F238E27FC236}">
                <a16:creationId xmlns:a16="http://schemas.microsoft.com/office/drawing/2014/main" id="{78803190-3D95-0A64-2C98-5A9AE64C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777" y="2621442"/>
            <a:ext cx="2174068" cy="21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1884450" y="417083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IV)Bloc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61D5D54-966B-B95C-D11F-DAD59C4AE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68134F0-8B2D-7958-6444-A33BB4439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84;p40">
            <a:extLst>
              <a:ext uri="{FF2B5EF4-FFF2-40B4-BE49-F238E27FC236}">
                <a16:creationId xmlns:a16="http://schemas.microsoft.com/office/drawing/2014/main" id="{FC978BD1-AEF7-7AF1-BB2C-00FDA658BBA3}"/>
              </a:ext>
            </a:extLst>
          </p:cNvPr>
          <p:cNvSpPr txBox="1">
            <a:spLocks/>
          </p:cNvSpPr>
          <p:nvPr/>
        </p:nvSpPr>
        <p:spPr>
          <a:xfrm>
            <a:off x="-81867" y="1229400"/>
            <a:ext cx="4653867" cy="23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1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b="1" dirty="0">
                <a:latin typeface="+mj-lt"/>
              </a:rPr>
              <a:t>SIM 800L</a:t>
            </a:r>
          </a:p>
          <a:p>
            <a:pPr marL="457200" lvl="1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Montserrat"/>
              <a:buChar char="●"/>
            </a:pPr>
            <a:r>
              <a:rPr lang="en-US" dirty="0">
                <a:latin typeface="+mj-lt"/>
              </a:rPr>
              <a:t>Modul </a:t>
            </a:r>
            <a:r>
              <a:rPr lang="en-US" dirty="0" err="1">
                <a:latin typeface="+mj-lt"/>
              </a:rPr>
              <a:t>Gsm</a:t>
            </a:r>
            <a:endParaRPr lang="en-US" dirty="0">
              <a:latin typeface="+mj-lt"/>
            </a:endParaRPr>
          </a:p>
          <a:p>
            <a:pPr marL="457200" lvl="1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Montserrat"/>
              <a:buChar char="●"/>
            </a:pPr>
            <a:r>
              <a:rPr lang="en-US" dirty="0" err="1">
                <a:latin typeface="+mj-lt"/>
              </a:rPr>
              <a:t>Transmitere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prin</a:t>
            </a:r>
            <a:r>
              <a:rPr lang="en-US" dirty="0">
                <a:latin typeface="+mj-lt"/>
              </a:rPr>
              <a:t> SMS</a:t>
            </a:r>
          </a:p>
          <a:p>
            <a:pPr marL="457200" lvl="1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Montserrat"/>
              <a:buChar char="●"/>
            </a:pPr>
            <a:r>
              <a:rPr lang="en-US" dirty="0" err="1">
                <a:latin typeface="+mj-lt"/>
              </a:rPr>
              <a:t>Alertare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caz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depasire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valorilor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prestabilite</a:t>
            </a:r>
            <a:endParaRPr lang="en-US" dirty="0"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284;p40">
            <a:extLst>
              <a:ext uri="{FF2B5EF4-FFF2-40B4-BE49-F238E27FC236}">
                <a16:creationId xmlns:a16="http://schemas.microsoft.com/office/drawing/2014/main" id="{E3CBD7E2-B471-559C-5FA6-ED9C4113BF9F}"/>
              </a:ext>
            </a:extLst>
          </p:cNvPr>
          <p:cNvSpPr txBox="1">
            <a:spLocks/>
          </p:cNvSpPr>
          <p:nvPr/>
        </p:nvSpPr>
        <p:spPr>
          <a:xfrm>
            <a:off x="4724400" y="1229400"/>
            <a:ext cx="3847200" cy="23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it-IT" b="1" dirty="0">
                <a:latin typeface="+mj-lt"/>
              </a:rPr>
              <a:t>LCD TFT 1.8’</a:t>
            </a:r>
          </a:p>
          <a:p>
            <a:pPr indent="-317500">
              <a:spcBef>
                <a:spcPts val="1000"/>
              </a:spcBef>
            </a:pPr>
            <a:r>
              <a:rPr lang="it-IT" dirty="0">
                <a:latin typeface="+mj-lt"/>
              </a:rPr>
              <a:t>Diagonala:1.8’</a:t>
            </a:r>
          </a:p>
          <a:p>
            <a:pPr indent="-317500">
              <a:spcBef>
                <a:spcPts val="1000"/>
              </a:spcBef>
            </a:pPr>
            <a:r>
              <a:rPr lang="it-IT" dirty="0">
                <a:latin typeface="+mj-lt"/>
              </a:rPr>
              <a:t>Conectare: I2C</a:t>
            </a:r>
          </a:p>
          <a:p>
            <a:pPr indent="-317500">
              <a:spcBef>
                <a:spcPts val="1000"/>
              </a:spcBef>
            </a:pPr>
            <a:r>
              <a:rPr lang="it-IT" dirty="0">
                <a:latin typeface="+mj-lt"/>
              </a:rPr>
              <a:t>RGB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it-IT" dirty="0"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it-IT" dirty="0"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it-IT" dirty="0">
              <a:latin typeface="+mj-lt"/>
            </a:endParaRPr>
          </a:p>
        </p:txBody>
      </p:sp>
      <p:pic>
        <p:nvPicPr>
          <p:cNvPr id="8" name="Imagine 7" descr="O imagine care conține cufăr, accesoriu&#10;&#10;Descriere generată automat">
            <a:extLst>
              <a:ext uri="{FF2B5EF4-FFF2-40B4-BE49-F238E27FC236}">
                <a16:creationId xmlns:a16="http://schemas.microsoft.com/office/drawing/2014/main" id="{B2A4250D-4CC0-72A8-F862-A5C0E2A6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780259"/>
            <a:ext cx="2174068" cy="1555922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359B5359-E91E-CFF6-4371-E2F5718C4B85}"/>
              </a:ext>
            </a:extLst>
          </p:cNvPr>
          <p:cNvSpPr txBox="1"/>
          <p:nvPr/>
        </p:nvSpPr>
        <p:spPr>
          <a:xfrm>
            <a:off x="8571600" y="4880009"/>
            <a:ext cx="660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1637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B68F52-4C8C-0039-9954-93ACA8BF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938"/>
            <a:ext cx="9144000" cy="32516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1CBD56-BCCB-5141-9734-3671A0CA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50" y="373238"/>
            <a:ext cx="5679900" cy="572700"/>
          </a:xfrm>
        </p:spPr>
        <p:txBody>
          <a:bodyPr/>
          <a:lstStyle/>
          <a:p>
            <a:pPr algn="ctr"/>
            <a:r>
              <a:rPr lang="en-US" dirty="0" err="1"/>
              <a:t>Limite</a:t>
            </a:r>
            <a:endParaRPr lang="en-GB" dirty="0"/>
          </a:p>
        </p:txBody>
      </p:sp>
      <p:sp>
        <p:nvSpPr>
          <p:cNvPr id="6" name="CasetăText 10">
            <a:extLst>
              <a:ext uri="{FF2B5EF4-FFF2-40B4-BE49-F238E27FC236}">
                <a16:creationId xmlns:a16="http://schemas.microsoft.com/office/drawing/2014/main" id="{7879ED91-6C30-98E6-CDB2-5B7708B909CD}"/>
              </a:ext>
            </a:extLst>
          </p:cNvPr>
          <p:cNvSpPr txBox="1"/>
          <p:nvPr/>
        </p:nvSpPr>
        <p:spPr>
          <a:xfrm>
            <a:off x="8571600" y="4880009"/>
            <a:ext cx="660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4145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1">
            <a:extLst>
              <a:ext uri="{FF2B5EF4-FFF2-40B4-BE49-F238E27FC236}">
                <a16:creationId xmlns:a16="http://schemas.microsoft.com/office/drawing/2014/main" id="{61C3B5D0-DC1F-AD19-208F-2452349FE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67" y="1142986"/>
            <a:ext cx="4099561" cy="23799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schelet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state machi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Stateuri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Idle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Initializare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selfcheck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);Error;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Transmitere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Transmiterea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face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Stocarea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card SD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339E6AE5-2F7C-5972-89FD-39761AE7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Solutia </a:t>
            </a:r>
            <a:r>
              <a:rPr lang="en-US" dirty="0" err="1"/>
              <a:t>tehnica</a:t>
            </a:r>
            <a:r>
              <a:rPr lang="en-US" dirty="0"/>
              <a:t> </a:t>
            </a:r>
            <a:r>
              <a:rPr lang="en-US" dirty="0" err="1"/>
              <a:t>propusa</a:t>
            </a:r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DB0DD52-BAAF-6C0C-02D3-227A1E5F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188" y="924582"/>
            <a:ext cx="2671012" cy="3623541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6962E814-63C4-FEAD-70E0-F294B1043E60}"/>
              </a:ext>
            </a:extLst>
          </p:cNvPr>
          <p:cNvSpPr txBox="1"/>
          <p:nvPr/>
        </p:nvSpPr>
        <p:spPr>
          <a:xfrm>
            <a:off x="8576109" y="4880009"/>
            <a:ext cx="65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5852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7DA07EB-6A5B-847D-786A-9346AC4AE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949" y="1682000"/>
            <a:ext cx="3676051" cy="2379900"/>
          </a:xfrm>
        </p:spPr>
        <p:txBody>
          <a:bodyPr/>
          <a:lstStyle/>
          <a:p>
            <a:r>
              <a:rPr lang="en-GB" dirty="0"/>
              <a:t>S-a </a:t>
            </a:r>
            <a:r>
              <a:rPr lang="en-GB" dirty="0" err="1"/>
              <a:t>realzat</a:t>
            </a:r>
            <a:r>
              <a:rPr lang="en-GB" dirty="0"/>
              <a:t> </a:t>
            </a:r>
            <a:r>
              <a:rPr lang="en-GB" dirty="0" err="1"/>
              <a:t>sistemul</a:t>
            </a:r>
            <a:r>
              <a:rPr lang="en-GB" dirty="0"/>
              <a:t> de </a:t>
            </a:r>
            <a:r>
              <a:rPr lang="en-GB" dirty="0" err="1"/>
              <a:t>monitorizare</a:t>
            </a:r>
            <a:r>
              <a:rPr lang="en-GB" dirty="0"/>
              <a:t> cu </a:t>
            </a:r>
            <a:r>
              <a:rPr lang="en-GB" dirty="0" err="1"/>
              <a:t>toti</a:t>
            </a:r>
            <a:r>
              <a:rPr lang="en-GB" dirty="0"/>
              <a:t> </a:t>
            </a:r>
            <a:r>
              <a:rPr lang="en-GB" dirty="0" err="1"/>
              <a:t>senzorii</a:t>
            </a:r>
            <a:r>
              <a:rPr lang="en-GB" dirty="0"/>
              <a:t> </a:t>
            </a:r>
            <a:r>
              <a:rPr lang="en-GB" dirty="0" err="1"/>
              <a:t>implementati</a:t>
            </a:r>
            <a:r>
              <a:rPr lang="en-GB" dirty="0"/>
              <a:t> </a:t>
            </a:r>
          </a:p>
          <a:p>
            <a:r>
              <a:rPr lang="en-GB" dirty="0"/>
              <a:t>S-a </a:t>
            </a:r>
            <a:r>
              <a:rPr lang="en-GB" dirty="0" err="1"/>
              <a:t>realizat</a:t>
            </a:r>
            <a:r>
              <a:rPr lang="en-GB" dirty="0"/>
              <a:t> </a:t>
            </a:r>
            <a:r>
              <a:rPr lang="en-GB" dirty="0" err="1"/>
              <a:t>atat</a:t>
            </a:r>
            <a:r>
              <a:rPr lang="en-GB" dirty="0"/>
              <a:t> </a:t>
            </a:r>
            <a:r>
              <a:rPr lang="en-GB" dirty="0" err="1"/>
              <a:t>arhitectura</a:t>
            </a:r>
            <a:r>
              <a:rPr lang="en-GB" dirty="0"/>
              <a:t> hardware cat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cea</a:t>
            </a:r>
            <a:r>
              <a:rPr lang="en-GB" dirty="0"/>
              <a:t> software </a:t>
            </a:r>
          </a:p>
          <a:p>
            <a:r>
              <a:rPr lang="en-GB" dirty="0"/>
              <a:t>S-au </a:t>
            </a:r>
            <a:r>
              <a:rPr lang="en-GB" dirty="0" err="1"/>
              <a:t>facut</a:t>
            </a:r>
            <a:r>
              <a:rPr lang="en-GB" dirty="0"/>
              <a:t> </a:t>
            </a:r>
            <a:r>
              <a:rPr lang="en-GB" dirty="0" err="1"/>
              <a:t>masuratorile</a:t>
            </a:r>
            <a:r>
              <a:rPr lang="en-GB" dirty="0"/>
              <a:t> de test </a:t>
            </a:r>
          </a:p>
          <a:p>
            <a:r>
              <a:rPr lang="en-GB" dirty="0"/>
              <a:t>S-au </a:t>
            </a:r>
            <a:r>
              <a:rPr lang="en-GB" dirty="0" err="1"/>
              <a:t>notat</a:t>
            </a:r>
            <a:r>
              <a:rPr lang="en-GB" dirty="0"/>
              <a:t> </a:t>
            </a:r>
            <a:r>
              <a:rPr lang="en-GB" dirty="0" err="1"/>
              <a:t>valorile</a:t>
            </a:r>
            <a:r>
              <a:rPr lang="en-GB" dirty="0"/>
              <a:t> </a:t>
            </a:r>
            <a:r>
              <a:rPr lang="en-GB" dirty="0" err="1"/>
              <a:t>critice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fiecare</a:t>
            </a:r>
            <a:r>
              <a:rPr lang="en-GB" dirty="0"/>
              <a:t> </a:t>
            </a:r>
            <a:r>
              <a:rPr lang="en-GB" dirty="0" err="1"/>
              <a:t>parametru</a:t>
            </a:r>
            <a:r>
              <a:rPr lang="en-GB" dirty="0"/>
              <a:t>,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aprobate</a:t>
            </a:r>
            <a:r>
              <a:rPr lang="en-GB" dirty="0"/>
              <a:t> la </a:t>
            </a:r>
            <a:r>
              <a:rPr lang="en-GB" dirty="0" err="1"/>
              <a:t>nivel</a:t>
            </a:r>
            <a:r>
              <a:rPr lang="en-GB" dirty="0"/>
              <a:t> global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197E8-18D7-AF28-1C77-908466BF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45025"/>
            <a:ext cx="3858775" cy="572700"/>
          </a:xfrm>
        </p:spPr>
        <p:txBody>
          <a:bodyPr/>
          <a:lstStyle/>
          <a:p>
            <a:pPr algn="ctr"/>
            <a:r>
              <a:rPr lang="en-US" dirty="0" err="1"/>
              <a:t>Concluzie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57BEB10-528E-4C1E-7F3A-89B22D065A8B}"/>
              </a:ext>
            </a:extLst>
          </p:cNvPr>
          <p:cNvSpPr txBox="1">
            <a:spLocks/>
          </p:cNvSpPr>
          <p:nvPr/>
        </p:nvSpPr>
        <p:spPr>
          <a:xfrm>
            <a:off x="4572000" y="469747"/>
            <a:ext cx="38587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/>
              <a:t>Directii</a:t>
            </a:r>
            <a:r>
              <a:rPr lang="en-US" dirty="0"/>
              <a:t> </a:t>
            </a:r>
            <a:r>
              <a:rPr lang="en-US" dirty="0" err="1"/>
              <a:t>viitoare</a:t>
            </a:r>
            <a:endParaRPr lang="en-GB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269AE270-DF9A-0200-61DE-F558D4B5F596}"/>
              </a:ext>
            </a:extLst>
          </p:cNvPr>
          <p:cNvSpPr txBox="1">
            <a:spLocks/>
          </p:cNvSpPr>
          <p:nvPr/>
        </p:nvSpPr>
        <p:spPr>
          <a:xfrm>
            <a:off x="4663361" y="1682000"/>
            <a:ext cx="3676051" cy="23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GB" dirty="0" err="1"/>
              <a:t>Indexarea</a:t>
            </a:r>
            <a:r>
              <a:rPr lang="en-GB" dirty="0"/>
              <a:t> </a:t>
            </a:r>
            <a:r>
              <a:rPr lang="en-GB" dirty="0" err="1"/>
              <a:t>valorilor</a:t>
            </a:r>
            <a:r>
              <a:rPr lang="en-GB" dirty="0"/>
              <a:t> in cod, </a:t>
            </a:r>
            <a:r>
              <a:rPr lang="en-GB" dirty="0" err="1"/>
              <a:t>respectiv</a:t>
            </a:r>
            <a:r>
              <a:rPr lang="en-GB" dirty="0"/>
              <a:t> in </a:t>
            </a:r>
            <a:r>
              <a:rPr lang="en-GB" dirty="0" err="1"/>
              <a:t>sistemul</a:t>
            </a:r>
            <a:r>
              <a:rPr lang="en-GB" dirty="0"/>
              <a:t> de </a:t>
            </a:r>
            <a:r>
              <a:rPr lang="en-GB" dirty="0" err="1"/>
              <a:t>alerta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SMS </a:t>
            </a:r>
          </a:p>
          <a:p>
            <a:r>
              <a:rPr lang="en-GB" dirty="0" err="1"/>
              <a:t>Introducerea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system de </a:t>
            </a:r>
            <a:r>
              <a:rPr lang="en-GB" dirty="0" err="1"/>
              <a:t>transmitere</a:t>
            </a:r>
            <a:r>
              <a:rPr lang="en-GB" dirty="0"/>
              <a:t> a </a:t>
            </a:r>
            <a:r>
              <a:rPr lang="en-GB" dirty="0" err="1"/>
              <a:t>informatiilor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/>
              <a:t> Bluetooth</a:t>
            </a:r>
            <a:endParaRPr lang="en-GB" dirty="0"/>
          </a:p>
          <a:p>
            <a:r>
              <a:rPr lang="en-GB" dirty="0" err="1"/>
              <a:t>Inceperea</a:t>
            </a:r>
            <a:r>
              <a:rPr lang="en-GB" dirty="0"/>
              <a:t> </a:t>
            </a:r>
            <a:r>
              <a:rPr lang="en-GB" dirty="0" err="1"/>
              <a:t>masuratorilor</a:t>
            </a:r>
            <a:r>
              <a:rPr lang="en-GB" dirty="0"/>
              <a:t> in </a:t>
            </a:r>
            <a:r>
              <a:rPr lang="en-GB" dirty="0" err="1"/>
              <a:t>diferite</a:t>
            </a:r>
            <a:r>
              <a:rPr lang="en-GB" dirty="0"/>
              <a:t> </a:t>
            </a:r>
            <a:r>
              <a:rPr lang="en-GB" dirty="0" err="1"/>
              <a:t>conditii</a:t>
            </a:r>
            <a:r>
              <a:rPr lang="en-GB" dirty="0"/>
              <a:t> (camera </a:t>
            </a:r>
            <a:r>
              <a:rPr lang="en-GB" dirty="0" err="1"/>
              <a:t>neaerisita</a:t>
            </a:r>
            <a:r>
              <a:rPr lang="en-GB" dirty="0"/>
              <a:t>, </a:t>
            </a:r>
            <a:r>
              <a:rPr lang="en-GB" dirty="0" err="1"/>
              <a:t>mediu</a:t>
            </a:r>
            <a:r>
              <a:rPr lang="en-GB" dirty="0"/>
              <a:t> </a:t>
            </a:r>
            <a:r>
              <a:rPr lang="en-GB" dirty="0" err="1"/>
              <a:t>intunecat</a:t>
            </a:r>
            <a:r>
              <a:rPr lang="en-GB" dirty="0"/>
              <a:t>, </a:t>
            </a:r>
            <a:r>
              <a:rPr lang="en-GB" dirty="0" err="1"/>
              <a:t>mediu</a:t>
            </a:r>
            <a:r>
              <a:rPr lang="en-GB" dirty="0"/>
              <a:t> </a:t>
            </a:r>
            <a:r>
              <a:rPr lang="en-GB" dirty="0" err="1"/>
              <a:t>poluat</a:t>
            </a:r>
            <a:r>
              <a:rPr lang="en-GB" dirty="0"/>
              <a:t> </a:t>
            </a:r>
            <a:r>
              <a:rPr lang="en-GB" dirty="0" err="1"/>
              <a:t>fonic</a:t>
            </a:r>
            <a:r>
              <a:rPr lang="en-GB" dirty="0"/>
              <a:t>) </a:t>
            </a:r>
          </a:p>
          <a:p>
            <a:r>
              <a:rPr lang="en-GB" dirty="0" err="1"/>
              <a:t>Studierea</a:t>
            </a:r>
            <a:r>
              <a:rPr lang="en-GB" dirty="0"/>
              <a:t> </a:t>
            </a:r>
            <a:r>
              <a:rPr lang="en-GB" dirty="0" err="1"/>
              <a:t>efectelor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mediu</a:t>
            </a:r>
            <a:r>
              <a:rPr lang="en-GB" dirty="0"/>
              <a:t> de </a:t>
            </a:r>
            <a:r>
              <a:rPr lang="en-GB" dirty="0" err="1"/>
              <a:t>munca</a:t>
            </a:r>
            <a:r>
              <a:rPr lang="en-GB" dirty="0"/>
              <a:t> cu </a:t>
            </a:r>
            <a:r>
              <a:rPr lang="en-GB" dirty="0" err="1"/>
              <a:t>parametrii</a:t>
            </a:r>
            <a:r>
              <a:rPr lang="en-GB" dirty="0"/>
              <a:t> </a:t>
            </a:r>
            <a:r>
              <a:rPr lang="en-GB" dirty="0" err="1"/>
              <a:t>inspre</a:t>
            </a:r>
            <a:r>
              <a:rPr lang="en-GB" dirty="0"/>
              <a:t> </a:t>
            </a:r>
            <a:r>
              <a:rPr lang="en-GB" dirty="0" err="1"/>
              <a:t>limite</a:t>
            </a:r>
            <a:endParaRPr lang="en-GB" dirty="0"/>
          </a:p>
        </p:txBody>
      </p:sp>
      <p:sp>
        <p:nvSpPr>
          <p:cNvPr id="6" name="CasetăText 10">
            <a:extLst>
              <a:ext uri="{FF2B5EF4-FFF2-40B4-BE49-F238E27FC236}">
                <a16:creationId xmlns:a16="http://schemas.microsoft.com/office/drawing/2014/main" id="{B4C45211-A8AD-CFF3-1CC9-B02EB4F7192B}"/>
              </a:ext>
            </a:extLst>
          </p:cNvPr>
          <p:cNvSpPr txBox="1"/>
          <p:nvPr/>
        </p:nvSpPr>
        <p:spPr>
          <a:xfrm>
            <a:off x="8571600" y="4880009"/>
            <a:ext cx="660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2834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9A533-6395-CCE2-761F-AD1F9C20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726" y="1017725"/>
            <a:ext cx="2574758" cy="1771159"/>
          </a:xfrm>
          <a:prstGeom prst="rect">
            <a:avLst/>
          </a:prstGeom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DD044016-2209-B0E0-1AC6-E2E654CE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649" y="445025"/>
            <a:ext cx="5679900" cy="572700"/>
          </a:xfrm>
        </p:spPr>
        <p:txBody>
          <a:bodyPr/>
          <a:lstStyle/>
          <a:p>
            <a:pPr algn="ctr"/>
            <a:r>
              <a:rPr lang="en-US" dirty="0" err="1"/>
              <a:t>Masuratori</a:t>
            </a:r>
            <a:endParaRPr lang="ro-RO" dirty="0"/>
          </a:p>
        </p:txBody>
      </p:sp>
      <p:pic>
        <p:nvPicPr>
          <p:cNvPr id="5" name="Imagine 4" descr="O imagine care conține text&#10;&#10;Descriere generată automat">
            <a:extLst>
              <a:ext uri="{FF2B5EF4-FFF2-40B4-BE49-F238E27FC236}">
                <a16:creationId xmlns:a16="http://schemas.microsoft.com/office/drawing/2014/main" id="{78D4673B-D587-08B0-1941-FDE59786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5" y="1017725"/>
            <a:ext cx="3835667" cy="2196419"/>
          </a:xfrm>
          <a:prstGeom prst="rect">
            <a:avLst/>
          </a:prstGeom>
        </p:spPr>
      </p:pic>
      <p:pic>
        <p:nvPicPr>
          <p:cNvPr id="7" name="Imagine 6" descr="O imagine care conține text, electronice&#10;&#10;Descriere generată automat">
            <a:extLst>
              <a:ext uri="{FF2B5EF4-FFF2-40B4-BE49-F238E27FC236}">
                <a16:creationId xmlns:a16="http://schemas.microsoft.com/office/drawing/2014/main" id="{3BD4B854-1DF4-024C-C5B7-0B4D010B3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49" y="2571750"/>
            <a:ext cx="3306302" cy="1893289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021BC293-1ACF-C199-C245-B442A1FB2C3F}"/>
              </a:ext>
            </a:extLst>
          </p:cNvPr>
          <p:cNvSpPr txBox="1"/>
          <p:nvPr/>
        </p:nvSpPr>
        <p:spPr>
          <a:xfrm>
            <a:off x="8566484" y="4880009"/>
            <a:ext cx="66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9947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6611A5EF-AB5B-3118-5A86-4E2A6E91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50" y="2285400"/>
            <a:ext cx="5679900" cy="572700"/>
          </a:xfrm>
        </p:spPr>
        <p:txBody>
          <a:bodyPr/>
          <a:lstStyle/>
          <a:p>
            <a:pPr algn="ctr"/>
            <a:r>
              <a:rPr lang="en-US" u="sng" dirty="0" err="1"/>
              <a:t>Intrebari</a:t>
            </a:r>
            <a:r>
              <a:rPr lang="en-US" u="sng" dirty="0"/>
              <a:t> ?</a:t>
            </a:r>
            <a:endParaRPr lang="ro-RO" u="sng" dirty="0"/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7B5FA348-6D91-EE14-23A9-79AA99294C18}"/>
              </a:ext>
            </a:extLst>
          </p:cNvPr>
          <p:cNvSpPr txBox="1"/>
          <p:nvPr/>
        </p:nvSpPr>
        <p:spPr>
          <a:xfrm>
            <a:off x="8580922" y="4880009"/>
            <a:ext cx="651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16/16</a:t>
            </a:r>
            <a:endParaRPr lang="ro-RO" dirty="0"/>
          </a:p>
        </p:txBody>
      </p:sp>
      <p:sp>
        <p:nvSpPr>
          <p:cNvPr id="5" name="Titlu 2">
            <a:extLst>
              <a:ext uri="{FF2B5EF4-FFF2-40B4-BE49-F238E27FC236}">
                <a16:creationId xmlns:a16="http://schemas.microsoft.com/office/drawing/2014/main" id="{491293F2-1557-D954-62A9-F506A9004C81}"/>
              </a:ext>
            </a:extLst>
          </p:cNvPr>
          <p:cNvSpPr txBox="1">
            <a:spLocks/>
          </p:cNvSpPr>
          <p:nvPr/>
        </p:nvSpPr>
        <p:spPr>
          <a:xfrm>
            <a:off x="1732050" y="1186516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/>
              <a:t>Multumesc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atentie</a:t>
            </a:r>
            <a:r>
              <a:rPr lang="en-US" dirty="0"/>
              <a:t> 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6986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2780100" y="411107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j-lt"/>
              </a:rPr>
              <a:t>Cuprins</a:t>
            </a:r>
            <a:endParaRPr dirty="0">
              <a:latin typeface="+mj-lt"/>
            </a:endParaRPr>
          </a:p>
        </p:txBody>
      </p:sp>
      <p:sp>
        <p:nvSpPr>
          <p:cNvPr id="262" name="Google Shape;262;p38"/>
          <p:cNvSpPr txBox="1">
            <a:spLocks noGrp="1"/>
          </p:cNvSpPr>
          <p:nvPr>
            <p:ph type="subTitle" idx="3"/>
          </p:nvPr>
        </p:nvSpPr>
        <p:spPr>
          <a:xfrm>
            <a:off x="2733488" y="2393250"/>
            <a:ext cx="3677024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Motivatia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temei</a:t>
            </a:r>
            <a:endParaRPr lang="en-US" sz="2400" dirty="0">
              <a:latin typeface="+mj-lt"/>
            </a:endParaRPr>
          </a:p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Arhitectura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sistemului</a:t>
            </a:r>
            <a:endParaRPr lang="en-US" sz="2400" dirty="0">
              <a:latin typeface="+mj-lt"/>
            </a:endParaRPr>
          </a:p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Blocuri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functionale</a:t>
            </a:r>
            <a:endParaRPr lang="en-US" sz="2400" dirty="0">
              <a:latin typeface="+mj-lt"/>
            </a:endParaRPr>
          </a:p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Solutia </a:t>
            </a:r>
            <a:r>
              <a:rPr lang="en-US" sz="2400" dirty="0" err="1">
                <a:latin typeface="+mj-lt"/>
              </a:rPr>
              <a:t>tehnica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propusa</a:t>
            </a: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3274AAEB-12D1-AE9C-109C-D9F7AD509294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2/16</a:t>
            </a: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2410500" y="468975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+mj-lt"/>
              </a:rPr>
              <a:t>Motivatia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temei</a:t>
            </a:r>
            <a:endParaRPr dirty="0">
              <a:latin typeface="+mj-lt"/>
            </a:endParaRPr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1"/>
          </p:nvPr>
        </p:nvSpPr>
        <p:spPr>
          <a:xfrm>
            <a:off x="196850" y="1395263"/>
            <a:ext cx="8750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Font typeface="Arial" panose="020B0604020202020204" pitchFamily="34" charset="0"/>
              <a:buChar char="•"/>
            </a:pPr>
            <a:r>
              <a:rPr lang="ro-RO" b="0" i="0" dirty="0">
                <a:latin typeface="+mj-lt"/>
              </a:rPr>
              <a:t>S-a propus spre proietare si  implementare, in cadrul temei de licenta, un sistem de monitorizare a calitatii mediului pentru diferite locuri de munca.</a:t>
            </a:r>
            <a:endParaRPr lang="en-US" b="0" i="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o-RO" b="0" i="0" dirty="0">
                <a:latin typeface="+mj-lt"/>
              </a:rPr>
              <a:t>In vederea asigurarii unui mediu optim pentru desfasurar</a:t>
            </a:r>
            <a:r>
              <a:rPr lang="en-US" b="0" i="0" dirty="0" err="1">
                <a:latin typeface="+mj-lt"/>
              </a:rPr>
              <a:t>ea</a:t>
            </a:r>
            <a:r>
              <a:rPr lang="ro-RO" b="0" i="0" dirty="0">
                <a:latin typeface="+mj-lt"/>
              </a:rPr>
              <a:t> activitatii la locul de munca, sistemul va monitoriza o varietate de parametrii specifici si va identifica eventuale depasiri ale limitelor</a:t>
            </a:r>
            <a:r>
              <a:rPr lang="en-US" b="0" i="0" dirty="0"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o-RO" b="0" i="0" dirty="0">
                <a:latin typeface="+mj-lt"/>
              </a:rPr>
              <a:t>Dezvoltat in jurul unei unități de procesare cu MCU, sistemul dispune de o gama de senzori </a:t>
            </a:r>
            <a:r>
              <a:rPr lang="en-US" b="0" i="0" dirty="0">
                <a:latin typeface="+mj-lt"/>
              </a:rPr>
              <a:t>ale </a:t>
            </a:r>
            <a:r>
              <a:rPr lang="en-US" b="0" i="0" dirty="0" err="1">
                <a:latin typeface="+mj-lt"/>
              </a:rPr>
              <a:t>caror</a:t>
            </a:r>
            <a:r>
              <a:rPr lang="en-US" b="0" i="0" dirty="0">
                <a:latin typeface="+mj-lt"/>
              </a:rPr>
              <a:t> </a:t>
            </a:r>
            <a:r>
              <a:rPr lang="en-US" b="0" i="0" dirty="0" err="1">
                <a:latin typeface="+mj-lt"/>
              </a:rPr>
              <a:t>valori</a:t>
            </a:r>
            <a:r>
              <a:rPr lang="en-US" b="0" i="0" dirty="0">
                <a:latin typeface="+mj-lt"/>
              </a:rPr>
              <a:t> sunt </a:t>
            </a:r>
            <a:r>
              <a:rPr lang="en-US" b="0" i="0" dirty="0" err="1">
                <a:latin typeface="+mj-lt"/>
              </a:rPr>
              <a:t>masurate</a:t>
            </a:r>
            <a:r>
              <a:rPr lang="en-US" b="0" i="0" dirty="0">
                <a:latin typeface="+mj-lt"/>
              </a:rPr>
              <a:t> </a:t>
            </a:r>
            <a:r>
              <a:rPr lang="en-US" b="0" i="0" dirty="0" err="1">
                <a:latin typeface="+mj-lt"/>
              </a:rPr>
              <a:t>si</a:t>
            </a:r>
            <a:r>
              <a:rPr lang="en-US" b="0" i="0" dirty="0">
                <a:latin typeface="+mj-lt"/>
              </a:rPr>
              <a:t> </a:t>
            </a:r>
            <a:r>
              <a:rPr lang="en-US" b="0" i="0" dirty="0" err="1">
                <a:latin typeface="+mj-lt"/>
              </a:rPr>
              <a:t>transmise</a:t>
            </a:r>
            <a:r>
              <a:rPr lang="en-US" b="0" i="0" dirty="0">
                <a:latin typeface="+mj-lt"/>
              </a:rPr>
              <a:t> </a:t>
            </a:r>
            <a:r>
              <a:rPr lang="en-US" b="0" i="0" dirty="0" err="1">
                <a:latin typeface="+mj-lt"/>
              </a:rPr>
              <a:t>utilizatorului</a:t>
            </a:r>
            <a:r>
              <a:rPr lang="en-US" b="0" i="0" dirty="0">
                <a:latin typeface="+mj-lt"/>
              </a:rPr>
              <a:t> </a:t>
            </a:r>
            <a:r>
              <a:rPr lang="en-US" b="0" i="0" dirty="0" err="1">
                <a:latin typeface="+mj-lt"/>
              </a:rPr>
              <a:t>prin</a:t>
            </a:r>
            <a:r>
              <a:rPr lang="en-US" b="0" i="0" dirty="0">
                <a:latin typeface="+mj-lt"/>
              </a:rPr>
              <a:t> SMS, </a:t>
            </a:r>
            <a:r>
              <a:rPr lang="en-US" b="0" i="0" dirty="0" err="1">
                <a:latin typeface="+mj-lt"/>
              </a:rPr>
              <a:t>respectiv</a:t>
            </a:r>
            <a:r>
              <a:rPr lang="en-US" b="0" i="0" dirty="0">
                <a:latin typeface="+mj-lt"/>
              </a:rPr>
              <a:t> indicate pe un </a:t>
            </a:r>
            <a:r>
              <a:rPr lang="en-US" b="0" i="0" dirty="0" err="1">
                <a:latin typeface="+mj-lt"/>
              </a:rPr>
              <a:t>afisaj</a:t>
            </a:r>
            <a:r>
              <a:rPr lang="en-US" b="0" i="0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lvl="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23E15F82-2C70-8C80-F4FC-1A4E65E35A46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3/16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tangle 368">
            <a:extLst>
              <a:ext uri="{FF2B5EF4-FFF2-40B4-BE49-F238E27FC236}">
                <a16:creationId xmlns:a16="http://schemas.microsoft.com/office/drawing/2014/main" id="{9B2F1F3E-1A84-0054-36F8-736CBFBFB784}"/>
              </a:ext>
            </a:extLst>
          </p:cNvPr>
          <p:cNvSpPr/>
          <p:nvPr/>
        </p:nvSpPr>
        <p:spPr>
          <a:xfrm>
            <a:off x="6263796" y="295375"/>
            <a:ext cx="1455858" cy="33421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B6C24275-6B8A-808F-84D2-A4546F021D19}"/>
              </a:ext>
            </a:extLst>
          </p:cNvPr>
          <p:cNvSpPr/>
          <p:nvPr/>
        </p:nvSpPr>
        <p:spPr>
          <a:xfrm rot="16200000">
            <a:off x="7025948" y="3031704"/>
            <a:ext cx="1072635" cy="253047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B0557F7C-182C-5815-632C-7C7462934602}"/>
              </a:ext>
            </a:extLst>
          </p:cNvPr>
          <p:cNvSpPr/>
          <p:nvPr/>
        </p:nvSpPr>
        <p:spPr>
          <a:xfrm>
            <a:off x="2752674" y="327231"/>
            <a:ext cx="3201342" cy="447964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10899403-EF56-28C8-D099-366327B01124}"/>
              </a:ext>
            </a:extLst>
          </p:cNvPr>
          <p:cNvSpPr/>
          <p:nvPr/>
        </p:nvSpPr>
        <p:spPr>
          <a:xfrm>
            <a:off x="7758486" y="1245736"/>
            <a:ext cx="1455858" cy="25304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4" name="Google Shape;304;p43"/>
          <p:cNvSpPr txBox="1">
            <a:spLocks noGrp="1"/>
          </p:cNvSpPr>
          <p:nvPr>
            <p:ph type="title"/>
          </p:nvPr>
        </p:nvSpPr>
        <p:spPr>
          <a:xfrm>
            <a:off x="84384" y="375022"/>
            <a:ext cx="25109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Arhitectura Sistemului</a:t>
            </a:r>
            <a:endParaRPr dirty="0">
              <a:latin typeface="+mj-lt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218898" y="1785515"/>
            <a:ext cx="2330038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I)Bloc de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procesare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afisaj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 flipH="1">
            <a:off x="218896" y="3020796"/>
            <a:ext cx="2330039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III)Bloc de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alimentare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218899" y="2404115"/>
            <a:ext cx="2330038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II)Bloc de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senzori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Google Shape;308;p43">
            <a:extLst>
              <a:ext uri="{FF2B5EF4-FFF2-40B4-BE49-F238E27FC236}">
                <a16:creationId xmlns:a16="http://schemas.microsoft.com/office/drawing/2014/main" id="{A13569DD-DDDD-AE6A-795C-716B6705E0A4}"/>
              </a:ext>
            </a:extLst>
          </p:cNvPr>
          <p:cNvSpPr txBox="1"/>
          <p:nvPr/>
        </p:nvSpPr>
        <p:spPr>
          <a:xfrm flipH="1">
            <a:off x="218896" y="3637477"/>
            <a:ext cx="233004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IV)Bloc de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informare</a:t>
            </a:r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8D29A4-E28C-A735-F892-C2B5AD14F987}"/>
                  </a:ext>
                </a:extLst>
              </p14:cNvPr>
              <p14:cNvContentPartPr/>
              <p14:nvPr/>
            </p14:nvContentPartPr>
            <p14:xfrm>
              <a:off x="2438580" y="-15498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8D29A4-E28C-A735-F892-C2B5AD14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580" y="-16575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B4C1CF3-EC01-7371-86D8-CC328EE51EDA}"/>
              </a:ext>
            </a:extLst>
          </p:cNvPr>
          <p:cNvSpPr/>
          <p:nvPr/>
        </p:nvSpPr>
        <p:spPr>
          <a:xfrm>
            <a:off x="6405439" y="1424236"/>
            <a:ext cx="1282703" cy="21452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Atmel SAM3X8E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E2D72-DD8C-B94C-EED3-5B99BCF5CC6D}"/>
              </a:ext>
            </a:extLst>
          </p:cNvPr>
          <p:cNvSpPr/>
          <p:nvPr/>
        </p:nvSpPr>
        <p:spPr>
          <a:xfrm>
            <a:off x="4571974" y="552875"/>
            <a:ext cx="1231903" cy="35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Radiatii</a:t>
            </a:r>
            <a:endParaRPr lang="en-US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89B7B-3A5D-DEF2-C9E1-05577F763BED}"/>
              </a:ext>
            </a:extLst>
          </p:cNvPr>
          <p:cNvSpPr/>
          <p:nvPr/>
        </p:nvSpPr>
        <p:spPr>
          <a:xfrm>
            <a:off x="4641262" y="2287232"/>
            <a:ext cx="1231903" cy="35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Mediul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Ambiant</a:t>
            </a:r>
            <a:endParaRPr lang="en-US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911C3C-6C35-5F3F-AB31-5F5C20E9E9CB}"/>
              </a:ext>
            </a:extLst>
          </p:cNvPr>
          <p:cNvSpPr/>
          <p:nvPr/>
        </p:nvSpPr>
        <p:spPr>
          <a:xfrm>
            <a:off x="4628106" y="4003428"/>
            <a:ext cx="1231903" cy="35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Calitate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mediu</a:t>
            </a:r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DB8476-5B20-44A7-6915-9BCC015EB6BB}"/>
              </a:ext>
            </a:extLst>
          </p:cNvPr>
          <p:cNvSpPr/>
          <p:nvPr/>
        </p:nvSpPr>
        <p:spPr>
          <a:xfrm>
            <a:off x="2893026" y="2745601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Luminozitate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A79AD-63A2-9CEF-9445-E71FCCF4F7B8}"/>
              </a:ext>
            </a:extLst>
          </p:cNvPr>
          <p:cNvSpPr/>
          <p:nvPr/>
        </p:nvSpPr>
        <p:spPr>
          <a:xfrm>
            <a:off x="2888988" y="549925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+mj-lt"/>
              </a:rPr>
              <a:t>Gamma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0100E-3AD0-BD4C-E241-19221C4E250E}"/>
              </a:ext>
            </a:extLst>
          </p:cNvPr>
          <p:cNvSpPr/>
          <p:nvPr/>
        </p:nvSpPr>
        <p:spPr>
          <a:xfrm>
            <a:off x="2885782" y="969218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Temperatura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945E5F-B942-E4BF-BCCF-7A2DA808AB5A}"/>
              </a:ext>
            </a:extLst>
          </p:cNvPr>
          <p:cNvSpPr/>
          <p:nvPr/>
        </p:nvSpPr>
        <p:spPr>
          <a:xfrm>
            <a:off x="2885788" y="1330497"/>
            <a:ext cx="1231902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Umiditate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0B58A-1B0F-E907-C231-6AE38E05CFC8}"/>
              </a:ext>
            </a:extLst>
          </p:cNvPr>
          <p:cNvSpPr/>
          <p:nvPr/>
        </p:nvSpPr>
        <p:spPr>
          <a:xfrm>
            <a:off x="2885784" y="1673512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Presiune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BB00D5-C90C-D19D-F238-BFB5B2C80593}"/>
              </a:ext>
            </a:extLst>
          </p:cNvPr>
          <p:cNvCxnSpPr>
            <a:stCxn id="12" idx="1"/>
            <a:endCxn id="17" idx="3"/>
          </p:cNvCxnSpPr>
          <p:nvPr/>
        </p:nvCxnSpPr>
        <p:spPr>
          <a:xfrm flipH="1" flipV="1">
            <a:off x="4117685" y="1147718"/>
            <a:ext cx="523577" cy="131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C42BE8-F8D8-9301-64F2-1E6B57772739}"/>
              </a:ext>
            </a:extLst>
          </p:cNvPr>
          <p:cNvCxnSpPr>
            <a:cxnSpLocks/>
            <a:stCxn id="12" idx="1"/>
            <a:endCxn id="18" idx="3"/>
          </p:cNvCxnSpPr>
          <p:nvPr/>
        </p:nvCxnSpPr>
        <p:spPr>
          <a:xfrm flipH="1" flipV="1">
            <a:off x="4117690" y="1508997"/>
            <a:ext cx="523572" cy="956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A49A75-FCBE-9095-5065-35412EAD702C}"/>
              </a:ext>
            </a:extLst>
          </p:cNvPr>
          <p:cNvCxnSpPr>
            <a:cxnSpLocks/>
            <a:stCxn id="19" idx="3"/>
            <a:endCxn id="12" idx="1"/>
          </p:cNvCxnSpPr>
          <p:nvPr/>
        </p:nvCxnSpPr>
        <p:spPr>
          <a:xfrm>
            <a:off x="4117687" y="1852012"/>
            <a:ext cx="523575" cy="613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10CFBFA-E478-4997-B47C-B11CBA565671}"/>
              </a:ext>
            </a:extLst>
          </p:cNvPr>
          <p:cNvSpPr/>
          <p:nvPr/>
        </p:nvSpPr>
        <p:spPr>
          <a:xfrm>
            <a:off x="2869067" y="3641815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+mj-lt"/>
              </a:rPr>
              <a:t>CO2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BEE4B-21B1-4956-851D-E38C91B3E3C4}"/>
              </a:ext>
            </a:extLst>
          </p:cNvPr>
          <p:cNvSpPr/>
          <p:nvPr/>
        </p:nvSpPr>
        <p:spPr>
          <a:xfrm>
            <a:off x="2864782" y="4003428"/>
            <a:ext cx="1231902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+mj-lt"/>
              </a:rPr>
              <a:t>VOC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613A33-F735-1880-5746-E2E858B78A88}"/>
              </a:ext>
            </a:extLst>
          </p:cNvPr>
          <p:cNvSpPr/>
          <p:nvPr/>
        </p:nvSpPr>
        <p:spPr>
          <a:xfrm>
            <a:off x="2864782" y="4367168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Altitudine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B81DFF-D541-B898-212D-D5F5D019E2F6}"/>
              </a:ext>
            </a:extLst>
          </p:cNvPr>
          <p:cNvCxnSpPr>
            <a:cxnSpLocks/>
            <a:stCxn id="30" idx="3"/>
            <a:endCxn id="13" idx="1"/>
          </p:cNvCxnSpPr>
          <p:nvPr/>
        </p:nvCxnSpPr>
        <p:spPr>
          <a:xfrm flipV="1">
            <a:off x="4096685" y="4181928"/>
            <a:ext cx="531421" cy="36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64C8B1-B04B-DDC1-E6C9-3C93EC13B870}"/>
              </a:ext>
            </a:extLst>
          </p:cNvPr>
          <p:cNvCxnSpPr>
            <a:cxnSpLocks/>
            <a:stCxn id="29" idx="3"/>
            <a:endCxn id="13" idx="1"/>
          </p:cNvCxnSpPr>
          <p:nvPr/>
        </p:nvCxnSpPr>
        <p:spPr>
          <a:xfrm>
            <a:off x="4096684" y="4181928"/>
            <a:ext cx="5314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C0CCE5-D6EB-2FD3-E525-868EA7CF3CBC}"/>
              </a:ext>
            </a:extLst>
          </p:cNvPr>
          <p:cNvCxnSpPr>
            <a:cxnSpLocks/>
            <a:stCxn id="28" idx="3"/>
            <a:endCxn id="13" idx="1"/>
          </p:cNvCxnSpPr>
          <p:nvPr/>
        </p:nvCxnSpPr>
        <p:spPr>
          <a:xfrm>
            <a:off x="4100970" y="3820315"/>
            <a:ext cx="527136" cy="36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7F3791-583D-E079-54DC-F6D33FBC0503}"/>
              </a:ext>
            </a:extLst>
          </p:cNvPr>
          <p:cNvCxnSpPr>
            <a:cxnSpLocks/>
            <a:stCxn id="11" idx="1"/>
            <a:endCxn id="16" idx="3"/>
          </p:cNvCxnSpPr>
          <p:nvPr/>
        </p:nvCxnSpPr>
        <p:spPr>
          <a:xfrm flipH="1" flipV="1">
            <a:off x="4120891" y="728425"/>
            <a:ext cx="451083" cy="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983C7E3-9277-F43D-6B29-1C324D1ED339}"/>
              </a:ext>
            </a:extLst>
          </p:cNvPr>
          <p:cNvSpPr/>
          <p:nvPr/>
        </p:nvSpPr>
        <p:spPr>
          <a:xfrm>
            <a:off x="2880992" y="2000844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Giroscop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106BEF6-349C-0B53-BDFD-9322A6A74A03}"/>
              </a:ext>
            </a:extLst>
          </p:cNvPr>
          <p:cNvSpPr/>
          <p:nvPr/>
        </p:nvSpPr>
        <p:spPr>
          <a:xfrm>
            <a:off x="2884204" y="2374453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Vibratii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F90C85-F683-ED28-B00C-3631D2C9DE26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 flipV="1">
            <a:off x="5803877" y="731375"/>
            <a:ext cx="601562" cy="1765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90B1C4-9CFF-D9BF-9F98-15BE6DF7442A}"/>
              </a:ext>
            </a:extLst>
          </p:cNvPr>
          <p:cNvCxnSpPr>
            <a:cxnSpLocks/>
            <a:stCxn id="10" idx="1"/>
            <a:endCxn id="12" idx="3"/>
          </p:cNvCxnSpPr>
          <p:nvPr/>
        </p:nvCxnSpPr>
        <p:spPr>
          <a:xfrm flipH="1" flipV="1">
            <a:off x="5873165" y="2465732"/>
            <a:ext cx="532274" cy="3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1609F2E-7B91-F9D1-4FF2-16A9EFB36978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>
            <a:off x="5860009" y="2496871"/>
            <a:ext cx="545430" cy="168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8FEC3B6-838D-B05F-8FD8-D2AFA37942EE}"/>
              </a:ext>
            </a:extLst>
          </p:cNvPr>
          <p:cNvSpPr/>
          <p:nvPr/>
        </p:nvSpPr>
        <p:spPr>
          <a:xfrm>
            <a:off x="6391326" y="331794"/>
            <a:ext cx="1296816" cy="7932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Display LCD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C6D9066-7CBA-9426-8D6D-3DDDB123261C}"/>
              </a:ext>
            </a:extLst>
          </p:cNvPr>
          <p:cNvCxnSpPr>
            <a:cxnSpLocks/>
            <a:stCxn id="284" idx="2"/>
            <a:endCxn id="10" idx="0"/>
          </p:cNvCxnSpPr>
          <p:nvPr/>
        </p:nvCxnSpPr>
        <p:spPr>
          <a:xfrm>
            <a:off x="7039734" y="1125055"/>
            <a:ext cx="7057" cy="299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2DCF594-FB1F-0724-7080-372AB3FA6985}"/>
              </a:ext>
            </a:extLst>
          </p:cNvPr>
          <p:cNvSpPr/>
          <p:nvPr/>
        </p:nvSpPr>
        <p:spPr>
          <a:xfrm>
            <a:off x="6520306" y="3785512"/>
            <a:ext cx="1030950" cy="10240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Bloc </a:t>
            </a:r>
            <a:r>
              <a:rPr lang="en-US" dirty="0" err="1">
                <a:latin typeface="+mj-lt"/>
              </a:rPr>
              <a:t>Alimentare</a:t>
            </a:r>
            <a:endParaRPr lang="en-US" dirty="0">
              <a:latin typeface="+mj-lt"/>
            </a:endParaRP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C21EA3A3-F250-91FF-2DAE-CBF5778E5EB5}"/>
              </a:ext>
            </a:extLst>
          </p:cNvPr>
          <p:cNvCxnSpPr>
            <a:cxnSpLocks/>
            <a:stCxn id="289" idx="0"/>
            <a:endCxn id="10" idx="2"/>
          </p:cNvCxnSpPr>
          <p:nvPr/>
        </p:nvCxnSpPr>
        <p:spPr>
          <a:xfrm flipV="1">
            <a:off x="7035781" y="3569505"/>
            <a:ext cx="11010" cy="216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293">
            <a:extLst>
              <a:ext uri="{FF2B5EF4-FFF2-40B4-BE49-F238E27FC236}">
                <a16:creationId xmlns:a16="http://schemas.microsoft.com/office/drawing/2014/main" id="{17C58E12-3223-DC05-93D5-1633826DC229}"/>
              </a:ext>
            </a:extLst>
          </p:cNvPr>
          <p:cNvSpPr/>
          <p:nvPr/>
        </p:nvSpPr>
        <p:spPr>
          <a:xfrm>
            <a:off x="7965716" y="4119039"/>
            <a:ext cx="691163" cy="357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230V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74BA7222-67D5-AC3D-F776-0DCA183F4736}"/>
              </a:ext>
            </a:extLst>
          </p:cNvPr>
          <p:cNvCxnSpPr>
            <a:cxnSpLocks/>
          </p:cNvCxnSpPr>
          <p:nvPr/>
        </p:nvCxnSpPr>
        <p:spPr>
          <a:xfrm flipV="1">
            <a:off x="7562266" y="4297539"/>
            <a:ext cx="3924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ectangle 300">
            <a:extLst>
              <a:ext uri="{FF2B5EF4-FFF2-40B4-BE49-F238E27FC236}">
                <a16:creationId xmlns:a16="http://schemas.microsoft.com/office/drawing/2014/main" id="{74239C35-8EC2-689D-8002-8942C8B1897F}"/>
              </a:ext>
            </a:extLst>
          </p:cNvPr>
          <p:cNvSpPr/>
          <p:nvPr/>
        </p:nvSpPr>
        <p:spPr>
          <a:xfrm>
            <a:off x="7871681" y="1916315"/>
            <a:ext cx="1231903" cy="35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Modul GSM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EB75A2F3-EBD0-7A89-0D7B-AF850CE1F89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688142" y="2496871"/>
            <a:ext cx="164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782FFB4D-DADD-43DB-CD2A-9919F775156B}"/>
              </a:ext>
            </a:extLst>
          </p:cNvPr>
          <p:cNvCxnSpPr>
            <a:cxnSpLocks/>
          </p:cNvCxnSpPr>
          <p:nvPr/>
        </p:nvCxnSpPr>
        <p:spPr>
          <a:xfrm flipH="1">
            <a:off x="7840542" y="1424236"/>
            <a:ext cx="11851" cy="107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BE0B6C93-D5D5-7585-787C-01DEC5BF559A}"/>
              </a:ext>
            </a:extLst>
          </p:cNvPr>
          <p:cNvCxnSpPr>
            <a:cxnSpLocks/>
          </p:cNvCxnSpPr>
          <p:nvPr/>
        </p:nvCxnSpPr>
        <p:spPr>
          <a:xfrm>
            <a:off x="7852393" y="1424236"/>
            <a:ext cx="477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D58610FD-4B4D-0818-F1AF-9D7E1F80C723}"/>
              </a:ext>
            </a:extLst>
          </p:cNvPr>
          <p:cNvCxnSpPr>
            <a:cxnSpLocks/>
            <a:stCxn id="301" idx="0"/>
          </p:cNvCxnSpPr>
          <p:nvPr/>
        </p:nvCxnSpPr>
        <p:spPr>
          <a:xfrm flipH="1" flipV="1">
            <a:off x="8487632" y="1424236"/>
            <a:ext cx="1" cy="492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0CC71132-06EA-893A-4BAE-DF077D789FF7}"/>
              </a:ext>
            </a:extLst>
          </p:cNvPr>
          <p:cNvCxnSpPr>
            <a:cxnSpLocks/>
          </p:cNvCxnSpPr>
          <p:nvPr/>
        </p:nvCxnSpPr>
        <p:spPr>
          <a:xfrm>
            <a:off x="8289703" y="1424236"/>
            <a:ext cx="178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Arc 342">
            <a:extLst>
              <a:ext uri="{FF2B5EF4-FFF2-40B4-BE49-F238E27FC236}">
                <a16:creationId xmlns:a16="http://schemas.microsoft.com/office/drawing/2014/main" id="{D28090A8-CD47-F46A-1B7E-BF76026CB944}"/>
              </a:ext>
            </a:extLst>
          </p:cNvPr>
          <p:cNvSpPr/>
          <p:nvPr/>
        </p:nvSpPr>
        <p:spPr>
          <a:xfrm rot="7150941">
            <a:off x="8229035" y="1941451"/>
            <a:ext cx="635398" cy="616681"/>
          </a:xfrm>
          <a:prstGeom prst="arc">
            <a:avLst>
              <a:gd name="adj1" fmla="val 16200000"/>
              <a:gd name="adj2" fmla="val 23285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4" name="Arc 343">
            <a:extLst>
              <a:ext uri="{FF2B5EF4-FFF2-40B4-BE49-F238E27FC236}">
                <a16:creationId xmlns:a16="http://schemas.microsoft.com/office/drawing/2014/main" id="{94CDE40A-BDFC-C333-E87A-2B3D69F7E85C}"/>
              </a:ext>
            </a:extLst>
          </p:cNvPr>
          <p:cNvSpPr/>
          <p:nvPr/>
        </p:nvSpPr>
        <p:spPr>
          <a:xfrm rot="7150941">
            <a:off x="8229034" y="2035693"/>
            <a:ext cx="635398" cy="616681"/>
          </a:xfrm>
          <a:prstGeom prst="arc">
            <a:avLst>
              <a:gd name="adj1" fmla="val 16200000"/>
              <a:gd name="adj2" fmla="val 23285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5" name="Arc 344">
            <a:extLst>
              <a:ext uri="{FF2B5EF4-FFF2-40B4-BE49-F238E27FC236}">
                <a16:creationId xmlns:a16="http://schemas.microsoft.com/office/drawing/2014/main" id="{83984270-9A72-8E2F-0518-385212980B88}"/>
              </a:ext>
            </a:extLst>
          </p:cNvPr>
          <p:cNvSpPr/>
          <p:nvPr/>
        </p:nvSpPr>
        <p:spPr>
          <a:xfrm rot="7150941">
            <a:off x="8219448" y="2121649"/>
            <a:ext cx="635398" cy="616681"/>
          </a:xfrm>
          <a:prstGeom prst="arc">
            <a:avLst>
              <a:gd name="adj1" fmla="val 16200000"/>
              <a:gd name="adj2" fmla="val 23285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5528FEC7-53C7-CC55-00C4-368D8E1D5A21}"/>
              </a:ext>
            </a:extLst>
          </p:cNvPr>
          <p:cNvSpPr/>
          <p:nvPr/>
        </p:nvSpPr>
        <p:spPr>
          <a:xfrm>
            <a:off x="8301772" y="3050426"/>
            <a:ext cx="435197" cy="491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190FEBF3-A701-B7BF-D92C-227E41FE515C}"/>
              </a:ext>
            </a:extLst>
          </p:cNvPr>
          <p:cNvSpPr/>
          <p:nvPr/>
        </p:nvSpPr>
        <p:spPr>
          <a:xfrm>
            <a:off x="8329494" y="3092618"/>
            <a:ext cx="395406" cy="17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AD713E63-3F31-D2E2-3A0C-E38CD3A3B48E}"/>
                  </a:ext>
                </a:extLst>
              </p14:cNvPr>
              <p14:cNvContentPartPr/>
              <p14:nvPr/>
            </p14:nvContentPartPr>
            <p14:xfrm>
              <a:off x="8357779" y="3321638"/>
              <a:ext cx="22320" cy="3096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AD713E63-3F31-D2E2-3A0C-E38CD3A3B4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9779" y="3213998"/>
                <a:ext cx="5796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ADB0AA9-9177-6107-5A5D-5624C7180379}"/>
              </a:ext>
            </a:extLst>
          </p:cNvPr>
          <p:cNvGrpSpPr/>
          <p:nvPr/>
        </p:nvGrpSpPr>
        <p:grpSpPr>
          <a:xfrm>
            <a:off x="8364979" y="3319118"/>
            <a:ext cx="284400" cy="174960"/>
            <a:chOff x="8364979" y="3319118"/>
            <a:chExt cx="284400" cy="174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8011BC5-B400-17B1-221E-8197F7D6D4D9}"/>
                    </a:ext>
                  </a:extLst>
                </p14:cNvPr>
                <p14:cNvContentPartPr/>
                <p14:nvPr/>
              </p14:nvContentPartPr>
              <p14:xfrm>
                <a:off x="8486299" y="3319118"/>
                <a:ext cx="36720" cy="34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8011BC5-B400-17B1-221E-8197F7D6D4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68299" y="3211118"/>
                  <a:ext cx="72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A989F7B-FC23-8033-DAEE-2ED66CF34181}"/>
                    </a:ext>
                  </a:extLst>
                </p14:cNvPr>
                <p14:cNvContentPartPr/>
                <p14:nvPr/>
              </p14:nvContentPartPr>
              <p14:xfrm>
                <a:off x="8619859" y="3320558"/>
                <a:ext cx="29520" cy="44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A989F7B-FC23-8033-DAEE-2ED66CF341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01859" y="3212558"/>
                  <a:ext cx="65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4834CCB-26FB-8245-43F9-BE39B7D472CE}"/>
                    </a:ext>
                  </a:extLst>
                </p14:cNvPr>
                <p14:cNvContentPartPr/>
                <p14:nvPr/>
              </p14:nvContentPartPr>
              <p14:xfrm>
                <a:off x="8367139" y="3391118"/>
                <a:ext cx="17640" cy="352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4834CCB-26FB-8245-43F9-BE39B7D472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49499" y="3283478"/>
                  <a:ext cx="53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BEE2A96-06C0-38D5-7226-AFC724CF75B4}"/>
                    </a:ext>
                  </a:extLst>
                </p14:cNvPr>
                <p14:cNvContentPartPr/>
                <p14:nvPr/>
              </p14:nvContentPartPr>
              <p14:xfrm>
                <a:off x="8490979" y="3385718"/>
                <a:ext cx="24840" cy="34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BEE2A96-06C0-38D5-7226-AFC724CF75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73339" y="3277718"/>
                  <a:ext cx="60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9D29463-F2D8-DC72-376A-D7D3B28A1C66}"/>
                    </a:ext>
                  </a:extLst>
                </p14:cNvPr>
                <p14:cNvContentPartPr/>
                <p14:nvPr/>
              </p14:nvContentPartPr>
              <p14:xfrm>
                <a:off x="8612299" y="3394358"/>
                <a:ext cx="29520" cy="39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9D29463-F2D8-DC72-376A-D7D3B28A1C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4659" y="3286718"/>
                  <a:ext cx="65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E2760C7-E743-699E-2E17-45B238FB383F}"/>
                    </a:ext>
                  </a:extLst>
                </p14:cNvPr>
                <p14:cNvContentPartPr/>
                <p14:nvPr/>
              </p14:nvContentPartPr>
              <p14:xfrm>
                <a:off x="8364979" y="3448718"/>
                <a:ext cx="52920" cy="367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E2760C7-E743-699E-2E17-45B238FB38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46979" y="3340718"/>
                  <a:ext cx="88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B815008-2B1B-62A6-78F5-F6C75F1841D5}"/>
                    </a:ext>
                  </a:extLst>
                </p14:cNvPr>
                <p14:cNvContentPartPr/>
                <p14:nvPr/>
              </p14:nvContentPartPr>
              <p14:xfrm>
                <a:off x="8469739" y="3452678"/>
                <a:ext cx="48600" cy="41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B815008-2B1B-62A6-78F5-F6C75F1841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51739" y="3344678"/>
                  <a:ext cx="84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98FDD03-64E9-D6BA-F047-B1E55863A21A}"/>
                    </a:ext>
                  </a:extLst>
                </p14:cNvPr>
                <p14:cNvContentPartPr/>
                <p14:nvPr/>
              </p14:nvContentPartPr>
              <p14:xfrm>
                <a:off x="8588539" y="3459518"/>
                <a:ext cx="46080" cy="316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98FDD03-64E9-D6BA-F047-B1E55863A21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70899" y="3351878"/>
                  <a:ext cx="81720" cy="2473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5C76E20F-2A2A-D322-75BF-74EC4CA01337}"/>
              </a:ext>
            </a:extLst>
          </p:cNvPr>
          <p:cNvCxnSpPr/>
          <p:nvPr/>
        </p:nvCxnSpPr>
        <p:spPr>
          <a:xfrm flipV="1">
            <a:off x="8718550" y="2764468"/>
            <a:ext cx="0" cy="28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7001E804-91DB-2DFA-F5F0-B1301D9DA0E6}"/>
                  </a:ext>
                </a:extLst>
              </p14:cNvPr>
              <p14:cNvContentPartPr/>
              <p14:nvPr/>
            </p14:nvContentPartPr>
            <p14:xfrm>
              <a:off x="3511224" y="-902568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7001E804-91DB-2DFA-F5F0-B1301D9DA0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02584" y="-91120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23E18AC9-1624-25BC-649F-AF00CC2AA567}"/>
              </a:ext>
            </a:extLst>
          </p:cNvPr>
          <p:cNvGrpSpPr/>
          <p:nvPr/>
        </p:nvGrpSpPr>
        <p:grpSpPr>
          <a:xfrm>
            <a:off x="5347946" y="4534088"/>
            <a:ext cx="148680" cy="195840"/>
            <a:chOff x="5347946" y="4534088"/>
            <a:chExt cx="14868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30E8369-2FC5-074F-A5EA-AB8965CAF383}"/>
                    </a:ext>
                  </a:extLst>
                </p14:cNvPr>
                <p14:cNvContentPartPr/>
                <p14:nvPr/>
              </p14:nvContentPartPr>
              <p14:xfrm>
                <a:off x="5376384" y="4583832"/>
                <a:ext cx="360" cy="120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30E8369-2FC5-074F-A5EA-AB8965CAF3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67744" y="4574832"/>
                  <a:ext cx="1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27C3B4B-7C05-AD4D-3441-0591AC7482A5}"/>
                    </a:ext>
                  </a:extLst>
                </p14:cNvPr>
                <p14:cNvContentPartPr/>
                <p14:nvPr/>
              </p14:nvContentPartPr>
              <p14:xfrm>
                <a:off x="5449824" y="4583832"/>
                <a:ext cx="360" cy="1209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27C3B4B-7C05-AD4D-3441-0591AC7482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40824" y="4574832"/>
                  <a:ext cx="1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F803928-F980-A826-EC58-46F5DCAFF706}"/>
                    </a:ext>
                  </a:extLst>
                </p14:cNvPr>
                <p14:cNvContentPartPr/>
                <p14:nvPr/>
              </p14:nvContentPartPr>
              <p14:xfrm>
                <a:off x="5347946" y="4534088"/>
                <a:ext cx="148680" cy="5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F803928-F980-A826-EC58-46F5DCAFF7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39306" y="4525448"/>
                  <a:ext cx="166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C2B938F-F2A1-4834-A052-A6DE12686295}"/>
                    </a:ext>
                  </a:extLst>
                </p14:cNvPr>
                <p14:cNvContentPartPr/>
                <p14:nvPr/>
              </p14:nvContentPartPr>
              <p14:xfrm>
                <a:off x="5350466" y="4724168"/>
                <a:ext cx="136800" cy="5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C2B938F-F2A1-4834-A052-A6DE126862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1826" y="4715528"/>
                  <a:ext cx="1544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561BE5C5-4525-4E0D-F8CE-45F1B8466B04}"/>
              </a:ext>
            </a:extLst>
          </p:cNvPr>
          <p:cNvGrpSpPr/>
          <p:nvPr/>
        </p:nvGrpSpPr>
        <p:grpSpPr>
          <a:xfrm>
            <a:off x="8355803" y="4583768"/>
            <a:ext cx="198360" cy="204120"/>
            <a:chOff x="8355803" y="4583768"/>
            <a:chExt cx="1983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FC9F151-A6A6-E73F-0581-21B6E32A1B43}"/>
                    </a:ext>
                  </a:extLst>
                </p14:cNvPr>
                <p14:cNvContentPartPr/>
                <p14:nvPr/>
              </p14:nvContentPartPr>
              <p14:xfrm>
                <a:off x="8384243" y="4621928"/>
                <a:ext cx="2880" cy="125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FC9F151-A6A6-E73F-0581-21B6E32A1B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5243" y="4612928"/>
                  <a:ext cx="20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6D41420-0EB4-874C-E9C4-27F4900C0C4E}"/>
                    </a:ext>
                  </a:extLst>
                </p14:cNvPr>
                <p14:cNvContentPartPr/>
                <p14:nvPr/>
              </p14:nvContentPartPr>
              <p14:xfrm>
                <a:off x="8441123" y="4619408"/>
                <a:ext cx="7920" cy="128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6D41420-0EB4-874C-E9C4-27F4900C0C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2123" y="4610408"/>
                  <a:ext cx="25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9DAC149-4451-2755-53DE-5CA9224EA942}"/>
                    </a:ext>
                  </a:extLst>
                </p14:cNvPr>
                <p14:cNvContentPartPr/>
                <p14:nvPr/>
              </p14:nvContentPartPr>
              <p14:xfrm>
                <a:off x="8497643" y="4619408"/>
                <a:ext cx="3600" cy="1288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9DAC149-4451-2755-53DE-5CA9224EA9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89003" y="4610408"/>
                  <a:ext cx="21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535EE1E-8576-47D9-3B98-676AC968A61F}"/>
                    </a:ext>
                  </a:extLst>
                </p14:cNvPr>
                <p14:cNvContentPartPr/>
                <p14:nvPr/>
              </p14:nvContentPartPr>
              <p14:xfrm>
                <a:off x="8357963" y="4583768"/>
                <a:ext cx="196200" cy="140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535EE1E-8576-47D9-3B98-676AC968A6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49323" y="4574768"/>
                  <a:ext cx="213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AEE4D4C-0148-C6A2-BBD6-F487A6E2347B}"/>
                    </a:ext>
                  </a:extLst>
                </p14:cNvPr>
                <p14:cNvContentPartPr/>
                <p14:nvPr/>
              </p14:nvContentPartPr>
              <p14:xfrm>
                <a:off x="8355803" y="4776728"/>
                <a:ext cx="181440" cy="11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AEE4D4C-0148-C6A2-BBD6-F487A6E234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46803" y="4767728"/>
                  <a:ext cx="1990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A3240F8F-5234-F745-93FB-39EA4885BECC}"/>
              </a:ext>
            </a:extLst>
          </p:cNvPr>
          <p:cNvGrpSpPr/>
          <p:nvPr/>
        </p:nvGrpSpPr>
        <p:grpSpPr>
          <a:xfrm>
            <a:off x="8898683" y="1307048"/>
            <a:ext cx="221760" cy="193320"/>
            <a:chOff x="8898683" y="1307048"/>
            <a:chExt cx="22176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C2EEB5E-A3F8-4041-658F-5A6850BAA297}"/>
                    </a:ext>
                  </a:extLst>
                </p14:cNvPr>
                <p14:cNvContentPartPr/>
                <p14:nvPr/>
              </p14:nvContentPartPr>
              <p14:xfrm>
                <a:off x="8924603" y="1364288"/>
                <a:ext cx="7560" cy="1220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C2EEB5E-A3F8-4041-658F-5A6850BAA2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15963" y="1355288"/>
                  <a:ext cx="2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EBFECEB-680B-9EF6-9B3A-9EA83656B86A}"/>
                    </a:ext>
                  </a:extLst>
                </p14:cNvPr>
                <p14:cNvContentPartPr/>
                <p14:nvPr/>
              </p14:nvContentPartPr>
              <p14:xfrm>
                <a:off x="8967443" y="1357088"/>
                <a:ext cx="132480" cy="1180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EBFECEB-680B-9EF6-9B3A-9EA83656B8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58803" y="1348448"/>
                  <a:ext cx="150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20AAEC2-A6CB-1CA5-C4B6-AD6D2792C62F}"/>
                    </a:ext>
                  </a:extLst>
                </p14:cNvPr>
                <p14:cNvContentPartPr/>
                <p14:nvPr/>
              </p14:nvContentPartPr>
              <p14:xfrm>
                <a:off x="8898683" y="1307048"/>
                <a:ext cx="221760" cy="100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20AAEC2-A6CB-1CA5-C4B6-AD6D2792C6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89683" y="1298408"/>
                  <a:ext cx="239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41C5B64-0A85-D4B5-E614-433A254DE042}"/>
                    </a:ext>
                  </a:extLst>
                </p14:cNvPr>
                <p14:cNvContentPartPr/>
                <p14:nvPr/>
              </p14:nvContentPartPr>
              <p14:xfrm>
                <a:off x="8903363" y="1492808"/>
                <a:ext cx="208440" cy="75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41C5B64-0A85-D4B5-E614-433A254DE0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94363" y="1484168"/>
                  <a:ext cx="226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741BF0A6-02FA-E0F8-B152-C2B7558EE80A}"/>
              </a:ext>
            </a:extLst>
          </p:cNvPr>
          <p:cNvGrpSpPr/>
          <p:nvPr/>
        </p:nvGrpSpPr>
        <p:grpSpPr>
          <a:xfrm>
            <a:off x="7467304" y="1195178"/>
            <a:ext cx="135000" cy="142200"/>
            <a:chOff x="7467304" y="1195178"/>
            <a:chExt cx="1350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4991BB9-3D29-B5DC-B196-903E676F2CD9}"/>
                    </a:ext>
                  </a:extLst>
                </p14:cNvPr>
                <p14:cNvContentPartPr/>
                <p14:nvPr/>
              </p14:nvContentPartPr>
              <p14:xfrm>
                <a:off x="7519864" y="1235498"/>
                <a:ext cx="2520" cy="835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4991BB9-3D29-B5DC-B196-903E676F2C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0864" y="1226858"/>
                  <a:ext cx="20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D33CC01-5ACB-7919-72E8-485B865A9092}"/>
                    </a:ext>
                  </a:extLst>
                </p14:cNvPr>
                <p14:cNvContentPartPr/>
                <p14:nvPr/>
              </p14:nvContentPartPr>
              <p14:xfrm>
                <a:off x="7467304" y="1195178"/>
                <a:ext cx="112320" cy="147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D33CC01-5ACB-7919-72E8-485B865A90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8664" y="1186178"/>
                  <a:ext cx="12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F4857B2-20DD-8621-45FA-60BDD2EC8D48}"/>
                    </a:ext>
                  </a:extLst>
                </p14:cNvPr>
                <p14:cNvContentPartPr/>
                <p14:nvPr/>
              </p14:nvContentPartPr>
              <p14:xfrm>
                <a:off x="7484224" y="1326218"/>
                <a:ext cx="118080" cy="11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F4857B2-20DD-8621-45FA-60BDD2EC8D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75224" y="1317218"/>
                  <a:ext cx="135720" cy="2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CasetăText 3">
            <a:extLst>
              <a:ext uri="{FF2B5EF4-FFF2-40B4-BE49-F238E27FC236}">
                <a16:creationId xmlns:a16="http://schemas.microsoft.com/office/drawing/2014/main" id="{39758A9E-401A-8CC0-96E5-CA40217C0D67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4/16</a:t>
            </a:r>
            <a:endParaRPr lang="ro-RO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6D1CC1-3A6C-D77E-F9C6-7CD718264477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 flipV="1">
            <a:off x="4124929" y="2465732"/>
            <a:ext cx="516333" cy="458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DC3690-9FE7-F063-1A1B-338E45D02DBB}"/>
              </a:ext>
            </a:extLst>
          </p:cNvPr>
          <p:cNvCxnSpPr>
            <a:cxnSpLocks/>
            <a:stCxn id="54" idx="3"/>
            <a:endCxn id="12" idx="1"/>
          </p:cNvCxnSpPr>
          <p:nvPr/>
        </p:nvCxnSpPr>
        <p:spPr>
          <a:xfrm flipV="1">
            <a:off x="4116107" y="2465732"/>
            <a:ext cx="525155" cy="8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02BB63-5147-7D50-9532-A8178037EE8D}"/>
              </a:ext>
            </a:extLst>
          </p:cNvPr>
          <p:cNvCxnSpPr>
            <a:cxnSpLocks/>
            <a:stCxn id="47" idx="3"/>
            <a:endCxn id="12" idx="1"/>
          </p:cNvCxnSpPr>
          <p:nvPr/>
        </p:nvCxnSpPr>
        <p:spPr>
          <a:xfrm>
            <a:off x="4112895" y="2179344"/>
            <a:ext cx="528367" cy="28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AEA793A-F441-A75E-D520-1055749DECC4}"/>
              </a:ext>
            </a:extLst>
          </p:cNvPr>
          <p:cNvSpPr/>
          <p:nvPr/>
        </p:nvSpPr>
        <p:spPr>
          <a:xfrm>
            <a:off x="2895452" y="3111439"/>
            <a:ext cx="1231903" cy="357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+mj-lt"/>
              </a:rPr>
              <a:t>Zgomot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5DE6FF-C18F-6470-72AF-92DA52B79E30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4127355" y="2465732"/>
            <a:ext cx="513907" cy="82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subTitle" idx="1"/>
          </p:nvPr>
        </p:nvSpPr>
        <p:spPr>
          <a:xfrm>
            <a:off x="294370" y="873478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+mj-lt"/>
              </a:rPr>
              <a:t>Necesar</a:t>
            </a:r>
            <a:endParaRPr b="1" dirty="0">
              <a:latin typeface="+mj-lt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latin typeface="+mj-lt"/>
              </a:rPr>
              <a:t>2 </a:t>
            </a:r>
            <a:r>
              <a:rPr lang="en-US" dirty="0" err="1">
                <a:latin typeface="+mj-lt"/>
              </a:rPr>
              <a:t>pini</a:t>
            </a:r>
            <a:r>
              <a:rPr lang="en-US" dirty="0">
                <a:latin typeface="+mj-lt"/>
              </a:rPr>
              <a:t> I2C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latin typeface="+mj-lt"/>
              </a:rPr>
              <a:t>1 Pin analogic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latin typeface="+mj-lt"/>
              </a:rPr>
              <a:t>9 </a:t>
            </a:r>
            <a:r>
              <a:rPr lang="en-US" dirty="0" err="1">
                <a:latin typeface="+mj-lt"/>
              </a:rPr>
              <a:t>pini</a:t>
            </a:r>
            <a:r>
              <a:rPr lang="en-US" dirty="0">
                <a:latin typeface="+mj-lt"/>
              </a:rPr>
              <a:t> SPI</a:t>
            </a:r>
            <a:endParaRPr dirty="0">
              <a:latin typeface="+mj-lt"/>
            </a:endParaRP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latin typeface="+mj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" dirty="0">
              <a:latin typeface="+mj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1884450" y="417083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</a:rPr>
              <a:t>I)Bloc de </a:t>
            </a:r>
            <a:r>
              <a:rPr lang="en-US" sz="3200" dirty="0" err="1">
                <a:latin typeface="+mj-lt"/>
              </a:rPr>
              <a:t>procesare</a:t>
            </a:r>
            <a:r>
              <a:rPr lang="en-US" sz="3200" dirty="0">
                <a:latin typeface="+mj-lt"/>
              </a:rPr>
              <a:t> cu </a:t>
            </a:r>
            <a:r>
              <a:rPr lang="en-US" sz="3200" dirty="0" err="1">
                <a:latin typeface="+mj-lt"/>
              </a:rPr>
              <a:t>afisaj</a:t>
            </a:r>
            <a:endParaRPr dirty="0">
              <a:latin typeface="+mj-lt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61D5D54-966B-B95C-D11F-DAD59C4AE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68134F0-8B2D-7958-6444-A33BB4439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Google Shape;284;p40">
            <a:extLst>
              <a:ext uri="{FF2B5EF4-FFF2-40B4-BE49-F238E27FC236}">
                <a16:creationId xmlns:a16="http://schemas.microsoft.com/office/drawing/2014/main" id="{FC978BD1-AEF7-7AF1-BB2C-00FDA658BBA3}"/>
              </a:ext>
            </a:extLst>
          </p:cNvPr>
          <p:cNvSpPr txBox="1">
            <a:spLocks/>
          </p:cNvSpPr>
          <p:nvPr/>
        </p:nvSpPr>
        <p:spPr>
          <a:xfrm>
            <a:off x="168741" y="2063428"/>
            <a:ext cx="3972829" cy="23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r>
              <a:rPr lang="en-US" b="1" dirty="0">
                <a:latin typeface="+mj-lt"/>
              </a:rPr>
              <a:t>Solutia </a:t>
            </a:r>
            <a:r>
              <a:rPr lang="en-US" b="1" dirty="0" err="1">
                <a:latin typeface="+mj-lt"/>
              </a:rPr>
              <a:t>tehnica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propusa</a:t>
            </a:r>
            <a:r>
              <a:rPr lang="en-US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Atmel SAM3X8E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Speed: 84 MHz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Voltage - Supply (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Vcc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Vdd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): 1.62 ~ 3.6 V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Program Memory Size 512 KB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20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pini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digitali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I/O(I/O voltage 5V)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12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pini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analogici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support I2C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DC current 10mA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927CC383-47BF-316E-E6E6-795349F0418F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5/16</a:t>
            </a:r>
            <a:endParaRPr lang="ro-RO" dirty="0"/>
          </a:p>
        </p:txBody>
      </p:sp>
      <p:pic>
        <p:nvPicPr>
          <p:cNvPr id="2" name="Imagine 8" descr="O imagine care conține text, electronice, circuit&#10;&#10;Descriere generată automat">
            <a:extLst>
              <a:ext uri="{FF2B5EF4-FFF2-40B4-BE49-F238E27FC236}">
                <a16:creationId xmlns:a16="http://schemas.microsoft.com/office/drawing/2014/main" id="{7046282A-AACC-ED84-9646-38D261D1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29764" y="1639299"/>
            <a:ext cx="3323044" cy="1771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07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II)Bloc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stituent conținut 2">
            <a:extLst>
              <a:ext uri="{FF2B5EF4-FFF2-40B4-BE49-F238E27FC236}">
                <a16:creationId xmlns:a16="http://schemas.microsoft.com/office/drawing/2014/main" id="{667D801D-85E0-E404-16C3-B46A6B86E6A3}"/>
              </a:ext>
            </a:extLst>
          </p:cNvPr>
          <p:cNvSpPr txBox="1">
            <a:spLocks/>
          </p:cNvSpPr>
          <p:nvPr/>
        </p:nvSpPr>
        <p:spPr>
          <a:xfrm>
            <a:off x="1330941" y="1274900"/>
            <a:ext cx="6133451" cy="32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indent="0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alcatuit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9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	--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--	</a:t>
            </a: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Umiditate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-- </a:t>
            </a: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Presiune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--</a:t>
            </a: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Vibratii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Ambiant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Luminozitate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--</a:t>
            </a: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Gireoscop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--</a:t>
            </a: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 -- </a:t>
            </a: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 	--	</a:t>
            </a: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	--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0" lvl="2" indent="-342900" algn="l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Altitudine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 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drept 11">
            <a:extLst>
              <a:ext uri="{FF2B5EF4-FFF2-40B4-BE49-F238E27FC236}">
                <a16:creationId xmlns:a16="http://schemas.microsoft.com/office/drawing/2014/main" id="{1F25E9A2-98B9-92D4-C123-F7A78583B1DF}"/>
              </a:ext>
            </a:extLst>
          </p:cNvPr>
          <p:cNvCxnSpPr>
            <a:cxnSpLocks/>
          </p:cNvCxnSpPr>
          <p:nvPr/>
        </p:nvCxnSpPr>
        <p:spPr>
          <a:xfrm>
            <a:off x="4345308" y="1929565"/>
            <a:ext cx="0" cy="94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12">
            <a:extLst>
              <a:ext uri="{FF2B5EF4-FFF2-40B4-BE49-F238E27FC236}">
                <a16:creationId xmlns:a16="http://schemas.microsoft.com/office/drawing/2014/main" id="{078BA07D-BDA5-5E35-FF21-1E504DD32320}"/>
              </a:ext>
            </a:extLst>
          </p:cNvPr>
          <p:cNvCxnSpPr>
            <a:cxnSpLocks/>
          </p:cNvCxnSpPr>
          <p:nvPr/>
        </p:nvCxnSpPr>
        <p:spPr>
          <a:xfrm>
            <a:off x="4348088" y="2707733"/>
            <a:ext cx="0" cy="632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rept 13">
            <a:extLst>
              <a:ext uri="{FF2B5EF4-FFF2-40B4-BE49-F238E27FC236}">
                <a16:creationId xmlns:a16="http://schemas.microsoft.com/office/drawing/2014/main" id="{587DC583-759D-A860-6C59-1B2872A8DCF0}"/>
              </a:ext>
            </a:extLst>
          </p:cNvPr>
          <p:cNvCxnSpPr>
            <a:cxnSpLocks/>
          </p:cNvCxnSpPr>
          <p:nvPr/>
        </p:nvCxnSpPr>
        <p:spPr>
          <a:xfrm>
            <a:off x="4345557" y="3495525"/>
            <a:ext cx="0" cy="59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tăText 15">
            <a:extLst>
              <a:ext uri="{FF2B5EF4-FFF2-40B4-BE49-F238E27FC236}">
                <a16:creationId xmlns:a16="http://schemas.microsoft.com/office/drawing/2014/main" id="{658BAF8F-26BC-B86D-600F-CC31C8C86F2A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6/16</a:t>
            </a:r>
            <a:endParaRPr lang="ro-R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1884450" y="417083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</a:rPr>
              <a:t>II)Bloc de </a:t>
            </a:r>
            <a:r>
              <a:rPr lang="en-US" sz="3200" dirty="0" err="1">
                <a:latin typeface="+mj-lt"/>
              </a:rPr>
              <a:t>senzori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~</a:t>
            </a:r>
            <a:r>
              <a:rPr lang="en-US" sz="2400" dirty="0" err="1">
                <a:latin typeface="+mj-lt"/>
              </a:rPr>
              <a:t>Radiatii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 err="1">
                <a:latin typeface="+mj-lt"/>
              </a:rPr>
              <a:t>Vibratii</a:t>
            </a:r>
            <a:r>
              <a:rPr lang="en-US" sz="2400" dirty="0">
                <a:latin typeface="+mj-lt"/>
              </a:rPr>
              <a:t>~</a:t>
            </a:r>
            <a:endParaRPr dirty="0">
              <a:latin typeface="+mj-lt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61D5D54-966B-B95C-D11F-DAD59C4AE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68134F0-8B2D-7958-6444-A33BB4439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Google Shape;284;p40">
            <a:extLst>
              <a:ext uri="{FF2B5EF4-FFF2-40B4-BE49-F238E27FC236}">
                <a16:creationId xmlns:a16="http://schemas.microsoft.com/office/drawing/2014/main" id="{FC978BD1-AEF7-7AF1-BB2C-00FDA658BBA3}"/>
              </a:ext>
            </a:extLst>
          </p:cNvPr>
          <p:cNvSpPr txBox="1">
            <a:spLocks/>
          </p:cNvSpPr>
          <p:nvPr/>
        </p:nvSpPr>
        <p:spPr>
          <a:xfrm>
            <a:off x="370571" y="1229400"/>
            <a:ext cx="3972829" cy="23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3350" indent="0"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Gamma GDK101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Gamma sensor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Range: 0.01 ~ 200uSv/h 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Interfata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I2C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Precizie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</a:t>
            </a:r>
            <a:r>
              <a:rPr lang="ro-RO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±5%</a:t>
            </a:r>
            <a:endParaRPr lang="en-US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Cousine"/>
            </a:endParaRP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Tens alimentare:4-6 V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Putere:60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mW</a:t>
            </a:r>
            <a:endParaRPr lang="en-US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Cousine"/>
            </a:endParaRP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Imagine 9" descr="O imagine care conține text, electronice, circuit&#10;&#10;Descriere generată automat">
            <a:extLst>
              <a:ext uri="{FF2B5EF4-FFF2-40B4-BE49-F238E27FC236}">
                <a16:creationId xmlns:a16="http://schemas.microsoft.com/office/drawing/2014/main" id="{79FA7594-72B4-EF17-A403-FED932D19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66175"/>
            <a:ext cx="2143125" cy="2143125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B1C4F66A-8194-7A22-1E04-A30439895694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9045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rkFun Analog MEMS Microphone Breakout - ICS-40180">
            <a:extLst>
              <a:ext uri="{FF2B5EF4-FFF2-40B4-BE49-F238E27FC236}">
                <a16:creationId xmlns:a16="http://schemas.microsoft.com/office/drawing/2014/main" id="{96520747-97DA-4CAE-1F57-EA4C78C1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05" y="3126246"/>
            <a:ext cx="1353162" cy="13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ine 8" descr="O imagine care conține electronice&#10;&#10;Descriere generată automat">
            <a:extLst>
              <a:ext uri="{FF2B5EF4-FFF2-40B4-BE49-F238E27FC236}">
                <a16:creationId xmlns:a16="http://schemas.microsoft.com/office/drawing/2014/main" id="{860BC690-5F58-1AA5-1B57-48E1F4E3D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450" y="3454937"/>
            <a:ext cx="1344278" cy="1344278"/>
          </a:xfrm>
          <a:prstGeom prst="rect">
            <a:avLst/>
          </a:prstGeom>
        </p:spPr>
      </p:pic>
      <p:pic>
        <p:nvPicPr>
          <p:cNvPr id="8" name="Imagine 2" descr="O imagine care conține text, captură de ecran&#10;&#10;Descriere generată automat">
            <a:extLst>
              <a:ext uri="{FF2B5EF4-FFF2-40B4-BE49-F238E27FC236}">
                <a16:creationId xmlns:a16="http://schemas.microsoft.com/office/drawing/2014/main" id="{9C78E9F0-179E-4163-ADC4-E7FADF61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195" y="1667368"/>
            <a:ext cx="1265344" cy="1284606"/>
          </a:xfrm>
          <a:prstGeom prst="rect">
            <a:avLst/>
          </a:prstGeom>
        </p:spPr>
      </p:pic>
      <p:pic>
        <p:nvPicPr>
          <p:cNvPr id="3" name="Imagine 2" descr="O imagine care conține text, electronice&#10;&#10;Descriere generată automat">
            <a:extLst>
              <a:ext uri="{FF2B5EF4-FFF2-40B4-BE49-F238E27FC236}">
                <a16:creationId xmlns:a16="http://schemas.microsoft.com/office/drawing/2014/main" id="{7200EC4B-EC1A-C27D-020B-4FB884497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010" y="1762024"/>
            <a:ext cx="1091515" cy="1006005"/>
          </a:xfrm>
          <a:prstGeom prst="rect">
            <a:avLst/>
          </a:prstGeom>
        </p:spPr>
      </p:pic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1579650" y="210300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j-lt"/>
              </a:rPr>
              <a:t>~</a:t>
            </a:r>
            <a:r>
              <a:rPr lang="en-US" sz="2400" dirty="0" err="1">
                <a:latin typeface="+mj-lt"/>
              </a:rPr>
              <a:t>Mediul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Ambiant</a:t>
            </a:r>
            <a:r>
              <a:rPr lang="en-US" sz="2400" dirty="0">
                <a:latin typeface="+mj-lt"/>
              </a:rPr>
              <a:t>~</a:t>
            </a:r>
            <a:endParaRPr dirty="0">
              <a:latin typeface="+mj-lt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61D5D54-966B-B95C-D11F-DAD59C4AE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68134F0-8B2D-7958-6444-A33BB4439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Google Shape;284;p40">
            <a:extLst>
              <a:ext uri="{FF2B5EF4-FFF2-40B4-BE49-F238E27FC236}">
                <a16:creationId xmlns:a16="http://schemas.microsoft.com/office/drawing/2014/main" id="{FC978BD1-AEF7-7AF1-BB2C-00FDA658BBA3}"/>
              </a:ext>
            </a:extLst>
          </p:cNvPr>
          <p:cNvSpPr txBox="1">
            <a:spLocks/>
          </p:cNvSpPr>
          <p:nvPr/>
        </p:nvSpPr>
        <p:spPr>
          <a:xfrm>
            <a:off x="-140065" y="530165"/>
            <a:ext cx="4049030" cy="23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3350" indent="0">
              <a:buClr>
                <a:schemeClr val="lt1"/>
              </a:buClr>
              <a:buSzPts val="2400"/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BME 680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Temperatura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Presiune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Umiditate</a:t>
            </a: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Cousine"/>
            </a:endParaRP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Range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Temperatura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-40…85</a:t>
            </a:r>
            <a:r>
              <a:rPr lang="ro-RO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º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C ;</a:t>
            </a:r>
            <a:r>
              <a:rPr lang="ro-RO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+/- 1.0 ºC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Range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Presiune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300…1100 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Hpa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;</a:t>
            </a:r>
            <a:r>
              <a:rPr lang="ro-RO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+/-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1hPa</a:t>
            </a: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Cousine"/>
            </a:endParaRP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Range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Umiditate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0…100%; 3%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Interfata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I2C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sym typeface="Cousine"/>
              </a:rPr>
              <a:t>Tens alimentare:5 V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4BE1A6FA-2A8D-3F04-B716-52DB095F9EAE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8/16</a:t>
            </a:r>
            <a:endParaRPr lang="ro-RO" dirty="0"/>
          </a:p>
        </p:txBody>
      </p:sp>
      <p:sp>
        <p:nvSpPr>
          <p:cNvPr id="2" name="Google Shape;284;p40">
            <a:extLst>
              <a:ext uri="{FF2B5EF4-FFF2-40B4-BE49-F238E27FC236}">
                <a16:creationId xmlns:a16="http://schemas.microsoft.com/office/drawing/2014/main" id="{1BCE1282-33F2-92F8-2747-F59989E2C5C3}"/>
              </a:ext>
            </a:extLst>
          </p:cNvPr>
          <p:cNvSpPr txBox="1">
            <a:spLocks/>
          </p:cNvSpPr>
          <p:nvPr/>
        </p:nvSpPr>
        <p:spPr>
          <a:xfrm>
            <a:off x="4124422" y="572074"/>
            <a:ext cx="4653867" cy="23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3350" indent="0">
              <a:buClr>
                <a:schemeClr val="lt1"/>
              </a:buClr>
              <a:buSzPts val="2400"/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MPU6050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Giroscop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usine"/>
            </a:endParaRP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Range : 6 axe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Acuratete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±250, ±500, ±1000, ±2000°/sec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Interfata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: I2C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Tens alimentare:5 V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Vibratii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GDk101(sensor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vibratii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84;p40">
            <a:extLst>
              <a:ext uri="{FF2B5EF4-FFF2-40B4-BE49-F238E27FC236}">
                <a16:creationId xmlns:a16="http://schemas.microsoft.com/office/drawing/2014/main" id="{689353FA-139F-F9BA-4A14-12F7718A973E}"/>
              </a:ext>
            </a:extLst>
          </p:cNvPr>
          <p:cNvSpPr txBox="1">
            <a:spLocks/>
          </p:cNvSpPr>
          <p:nvPr/>
        </p:nvSpPr>
        <p:spPr>
          <a:xfrm>
            <a:off x="0" y="2705665"/>
            <a:ext cx="3287027" cy="138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3350" indent="0">
              <a:buClr>
                <a:schemeClr val="lt1"/>
              </a:buClr>
              <a:buSzPts val="2400"/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TEMT6000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Mod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masurare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 – Analog 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functie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curentul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colector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stabileste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gradul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iluminare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 (Lux)  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Range : 6 axe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Interfata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: I2C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Tens alimentare:5 V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D94773-0FF6-0473-405B-C9FC447DD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139" y="3711670"/>
            <a:ext cx="1204957" cy="1051725"/>
          </a:xfrm>
          <a:prstGeom prst="rect">
            <a:avLst/>
          </a:prstGeom>
        </p:spPr>
      </p:pic>
      <p:sp>
        <p:nvSpPr>
          <p:cNvPr id="14" name="Google Shape;284;p40">
            <a:extLst>
              <a:ext uri="{FF2B5EF4-FFF2-40B4-BE49-F238E27FC236}">
                <a16:creationId xmlns:a16="http://schemas.microsoft.com/office/drawing/2014/main" id="{7C7C51C6-CD51-4C02-87DE-82ED64FF06B7}"/>
              </a:ext>
            </a:extLst>
          </p:cNvPr>
          <p:cNvSpPr txBox="1">
            <a:spLocks/>
          </p:cNvSpPr>
          <p:nvPr/>
        </p:nvSpPr>
        <p:spPr>
          <a:xfrm>
            <a:off x="3998849" y="2689048"/>
            <a:ext cx="4365505" cy="186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3350" indent="0">
              <a:buClr>
                <a:schemeClr val="lt1"/>
              </a:buClr>
              <a:buSzPts val="2400"/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ICS-40180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Zgomot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usine"/>
            </a:endParaRP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Range : 20HZ-20 kHz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Dynamic Range: 65-130 dB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Interfata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: I2C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usine"/>
              </a:rPr>
              <a:t>Tens alimentare:3.3 V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2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30336B75-4ACB-475E-B441-156FFF75F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36" y="1328737"/>
            <a:ext cx="3095626" cy="3095626"/>
          </a:xfrm>
          <a:prstGeom prst="rect">
            <a:avLst/>
          </a:prstGeom>
        </p:spPr>
      </p:pic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1884450" y="417083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</a:rPr>
              <a:t>II)Bloc de </a:t>
            </a:r>
            <a:r>
              <a:rPr lang="en-US" sz="3200" dirty="0" err="1">
                <a:latin typeface="+mj-lt"/>
              </a:rPr>
              <a:t>senzori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~</a:t>
            </a:r>
            <a:r>
              <a:rPr lang="en-US" sz="2400" dirty="0" err="1">
                <a:latin typeface="+mj-lt"/>
              </a:rPr>
              <a:t>Calitatea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Mediului</a:t>
            </a:r>
            <a:r>
              <a:rPr lang="en-US" sz="2400" dirty="0">
                <a:latin typeface="+mj-lt"/>
              </a:rPr>
              <a:t>~</a:t>
            </a:r>
            <a:endParaRPr dirty="0">
              <a:latin typeface="+mj-lt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61D5D54-966B-B95C-D11F-DAD59C4AE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68134F0-8B2D-7958-6444-A33BB4439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Google Shape;284;p40">
            <a:extLst>
              <a:ext uri="{FF2B5EF4-FFF2-40B4-BE49-F238E27FC236}">
                <a16:creationId xmlns:a16="http://schemas.microsoft.com/office/drawing/2014/main" id="{FC978BD1-AEF7-7AF1-BB2C-00FDA658BBA3}"/>
              </a:ext>
            </a:extLst>
          </p:cNvPr>
          <p:cNvSpPr txBox="1">
            <a:spLocks/>
          </p:cNvSpPr>
          <p:nvPr/>
        </p:nvSpPr>
        <p:spPr>
          <a:xfrm>
            <a:off x="370570" y="1229400"/>
            <a:ext cx="4653867" cy="23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3350" indent="0"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SCD30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CO2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Range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Temperatura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400-10000 ppm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Acuratete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</a:t>
            </a:r>
            <a:r>
              <a:rPr lang="ro-RO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±30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ppm</a:t>
            </a:r>
            <a:endParaRPr lang="en-US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Cousine"/>
            </a:endParaRP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Interfata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: I2C</a:t>
            </a:r>
          </a:p>
          <a:p>
            <a:pPr marL="419100" lvl="1" indent="0" algn="l">
              <a:spcBef>
                <a:spcPts val="500"/>
              </a:spcBef>
              <a:buClr>
                <a:schemeClr val="lt1"/>
              </a:buClr>
              <a:buSzPts val="2400"/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Cousine"/>
              </a:rPr>
              <a:t>Tens alimentare:5 V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VOC + 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Altitudine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BME 680(analogic in 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functie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rezistenta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D9E00114-07EA-F6B4-9806-1D4D0657B158}"/>
              </a:ext>
            </a:extLst>
          </p:cNvPr>
          <p:cNvSpPr txBox="1"/>
          <p:nvPr/>
        </p:nvSpPr>
        <p:spPr>
          <a:xfrm>
            <a:off x="8683791" y="4880009"/>
            <a:ext cx="548640" cy="3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9/16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6381653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740</Words>
  <Application>Microsoft Office PowerPoint</Application>
  <PresentationFormat>On-screen Show (16:9)</PresentationFormat>
  <Paragraphs>182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Crimson Text</vt:lpstr>
      <vt:lpstr>Calibri</vt:lpstr>
      <vt:lpstr>Vidaloka</vt:lpstr>
      <vt:lpstr>Montserrat</vt:lpstr>
      <vt:lpstr>Times New Roman</vt:lpstr>
      <vt:lpstr>Arial</vt:lpstr>
      <vt:lpstr>Minimalist Business Slides by Slidesgo</vt:lpstr>
      <vt:lpstr>Implementarea unui sistem de monitorizare a calitatii mediului pentru diferite locuri de munca</vt:lpstr>
      <vt:lpstr>Cuprins</vt:lpstr>
      <vt:lpstr>Motivatia temei</vt:lpstr>
      <vt:lpstr>Arhitectura Sistemului</vt:lpstr>
      <vt:lpstr>I)Bloc de procesare cu afisaj</vt:lpstr>
      <vt:lpstr>II)Bloc de senzori</vt:lpstr>
      <vt:lpstr>II)Bloc de senzori ~Radiatii/Vibratii~</vt:lpstr>
      <vt:lpstr>~Mediul Ambiant~</vt:lpstr>
      <vt:lpstr>II)Bloc de senzori ~Calitatea Mediului~</vt:lpstr>
      <vt:lpstr>III)Bloc de alimentare  </vt:lpstr>
      <vt:lpstr>IV)Bloc de informare </vt:lpstr>
      <vt:lpstr>Limite</vt:lpstr>
      <vt:lpstr>Solutia tehnica propusa</vt:lpstr>
      <vt:lpstr>Concluzie</vt:lpstr>
      <vt:lpstr>Masuratori</vt:lpstr>
      <vt:lpstr>Intrebari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Implementarea unui sistem de monitorizare a calitatii mediului pentru diferite locuri de munca</dc:title>
  <dc:creator>Radu Jomiru</dc:creator>
  <cp:lastModifiedBy>Radu JOMIRU (110491)</cp:lastModifiedBy>
  <cp:revision>54</cp:revision>
  <dcterms:modified xsi:type="dcterms:W3CDTF">2022-09-30T10:29:17Z</dcterms:modified>
</cp:coreProperties>
</file>