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95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Marci\sintact%204.0\cache\Legislatie\temp1639162\00074448.htm" TargetMode="External"/><Relationship Id="rId2" Type="http://schemas.openxmlformats.org/officeDocument/2006/relationships/hyperlink" Target="file:///C:\Users\Marci\sintact%204.0\cache\Legislatie\temp1639162\00065960.ht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arci\sintact%204.0\cache\Legislatie\temp1639162\00237840.htm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arci\sintact%204.0\cache\Legislatie\temp1639162\00242570.htm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arci\sintact%204.0\cache\Legislatie\temp1639162\00242570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Marci\sintact%204.0\cache\Legislatie\temp1639162\00186657.htm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br>
              <a:rPr lang="en-US" dirty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2286000"/>
            <a:ext cx="6477000" cy="33528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chemeClr val="accent2">
                    <a:lumMod val="75000"/>
                  </a:schemeClr>
                </a:solidFill>
                <a:latin typeface="Verdana"/>
                <a:ea typeface="Calibri"/>
                <a:cs typeface="Times New Roman"/>
              </a:rPr>
              <a:t>LEGEA NR.183/2024 </a:t>
            </a:r>
            <a:br>
              <a:rPr lang="en-US" sz="25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</a:br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latin typeface="Verdana"/>
                <a:ea typeface="Calibri"/>
                <a:cs typeface="Times New Roman"/>
              </a:rPr>
              <a:t>PRIVIND STATUTUL PERSONALULUI DE </a:t>
            </a:r>
            <a:endParaRPr lang="ro-RO" sz="2500" b="1" dirty="0">
              <a:solidFill>
                <a:schemeClr val="accent2">
                  <a:lumMod val="75000"/>
                </a:schemeClr>
              </a:solidFill>
              <a:latin typeface="Verdana"/>
              <a:ea typeface="Calibri"/>
              <a:cs typeface="Times New Roman"/>
            </a:endParaRPr>
          </a:p>
          <a:p>
            <a:r>
              <a:rPr lang="en-US" sz="2500" b="1" dirty="0">
                <a:solidFill>
                  <a:schemeClr val="accent2">
                    <a:lumMod val="75000"/>
                  </a:schemeClr>
                </a:solidFill>
                <a:latin typeface="Verdana"/>
                <a:ea typeface="Calibri"/>
                <a:cs typeface="Times New Roman"/>
              </a:rPr>
              <a:t>CERCETARE-DEZVOLTARE </a:t>
            </a:r>
            <a:r>
              <a:rPr lang="ro-RO" sz="2500" b="1" dirty="0">
                <a:solidFill>
                  <a:schemeClr val="accent2">
                    <a:lumMod val="75000"/>
                  </a:schemeClr>
                </a:solidFill>
                <a:latin typeface="Verdana"/>
                <a:ea typeface="Calibri"/>
                <a:cs typeface="Times New Roman"/>
              </a:rPr>
              <a:t>ȘI INOVARE</a:t>
            </a:r>
            <a:br>
              <a:rPr lang="en-US" sz="2500" dirty="0">
                <a:solidFill>
                  <a:schemeClr val="accent2">
                    <a:lumMod val="75000"/>
                  </a:schemeClr>
                </a:solidFill>
                <a:ea typeface="Calibri"/>
                <a:cs typeface="Times New Roman"/>
              </a:rPr>
            </a:br>
            <a:endParaRPr lang="en-US" sz="25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868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ECHIVALENȚA FUNCȚIILOR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 err="1">
                <a:ea typeface="Times New Roman"/>
                <a:cs typeface="Times New Roman"/>
              </a:rPr>
              <a:t>Salarizarea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personalului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suport</a:t>
            </a:r>
            <a:r>
              <a:rPr lang="en-US" sz="1500" b="1" dirty="0">
                <a:ea typeface="Times New Roman"/>
                <a:cs typeface="Times New Roman"/>
              </a:rPr>
              <a:t> cu </a:t>
            </a:r>
            <a:r>
              <a:rPr lang="en-US" sz="1500" b="1" dirty="0" err="1">
                <a:ea typeface="Times New Roman"/>
                <a:cs typeface="Times New Roman"/>
              </a:rPr>
              <a:t>studii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superioare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tehnice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sau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studii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superioare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în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alte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domenii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fundmentale</a:t>
            </a:r>
            <a:r>
              <a:rPr lang="en-US" sz="1500" dirty="0">
                <a:ea typeface="Times New Roman"/>
                <a:cs typeface="Times New Roman"/>
              </a:rPr>
              <a:t> – </a:t>
            </a:r>
            <a:r>
              <a:rPr lang="en-US" sz="1500" b="1" u="sng" dirty="0">
                <a:ea typeface="Times New Roman"/>
                <a:cs typeface="Times New Roman"/>
              </a:rPr>
              <a:t>INGINERII DE CERCETARE</a:t>
            </a:r>
            <a:r>
              <a:rPr lang="en-US" sz="1500" dirty="0">
                <a:ea typeface="Times New Roman"/>
                <a:cs typeface="Times New Roman"/>
              </a:rPr>
              <a:t> -  se </a:t>
            </a:r>
            <a:r>
              <a:rPr lang="en-US" sz="1500" dirty="0" err="1">
                <a:ea typeface="Times New Roman"/>
                <a:cs typeface="Times New Roman"/>
              </a:rPr>
              <a:t>corelează</a:t>
            </a:r>
            <a:r>
              <a:rPr lang="en-US" sz="1500" dirty="0">
                <a:ea typeface="Times New Roman"/>
                <a:cs typeface="Times New Roman"/>
              </a:rPr>
              <a:t> cu </a:t>
            </a:r>
            <a:r>
              <a:rPr lang="en-US" sz="1500" dirty="0" err="1">
                <a:ea typeface="Times New Roman"/>
                <a:cs typeface="Times New Roman"/>
              </a:rPr>
              <a:t>salarizarea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personalului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ce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ocupă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posturile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aferente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gradelor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profesionale</a:t>
            </a:r>
            <a:r>
              <a:rPr lang="en-US" sz="1500" dirty="0">
                <a:ea typeface="Times New Roman"/>
                <a:cs typeface="Times New Roman"/>
              </a:rPr>
              <a:t> de </a:t>
            </a:r>
            <a:r>
              <a:rPr lang="en-US" sz="1500" b="1" i="1" dirty="0">
                <a:ea typeface="Times New Roman"/>
                <a:cs typeface="Times New Roman"/>
              </a:rPr>
              <a:t>IDT, IDT III, IDT II, IDT I</a:t>
            </a:r>
            <a:r>
              <a:rPr lang="en-US" sz="1500" dirty="0">
                <a:ea typeface="Times New Roman"/>
                <a:cs typeface="Times New Roman"/>
              </a:rPr>
              <a:t>, </a:t>
            </a:r>
            <a:r>
              <a:rPr lang="en-US" sz="1500" dirty="0" err="1">
                <a:ea typeface="Times New Roman"/>
                <a:cs typeface="Times New Roman"/>
              </a:rPr>
              <a:t>astfel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>
                <a:highlight>
                  <a:srgbClr val="D3D3D3"/>
                </a:highlight>
                <a:ea typeface="Calibri"/>
                <a:cs typeface="Times New Roman"/>
              </a:rPr>
              <a:t>(art.24alin.3)</a:t>
            </a:r>
            <a:r>
              <a:rPr lang="en-US" sz="1500" dirty="0">
                <a:ea typeface="Calibri"/>
                <a:cs typeface="Times New Roman"/>
              </a:rPr>
              <a:t>: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rgbClr val="8F0000"/>
                </a:solidFill>
                <a:ea typeface="Times New Roman"/>
                <a:cs typeface="Times New Roman"/>
              </a:rPr>
              <a:t>a)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nivelul</a:t>
            </a:r>
            <a:r>
              <a:rPr lang="en-US" sz="1500" dirty="0">
                <a:ea typeface="Times New Roman"/>
                <a:cs typeface="Times New Roman"/>
              </a:rPr>
              <a:t> maxim de </a:t>
            </a:r>
            <a:r>
              <a:rPr lang="en-US" sz="1500" dirty="0" err="1">
                <a:ea typeface="Times New Roman"/>
                <a:cs typeface="Times New Roman"/>
              </a:rPr>
              <a:t>salarizare</a:t>
            </a:r>
            <a:r>
              <a:rPr lang="en-US" sz="1500" dirty="0">
                <a:ea typeface="Times New Roman"/>
                <a:cs typeface="Times New Roman"/>
              </a:rPr>
              <a:t> ICS = </a:t>
            </a:r>
            <a:r>
              <a:rPr lang="en-US" sz="1500" dirty="0" err="1">
                <a:ea typeface="Times New Roman"/>
                <a:cs typeface="Times New Roman"/>
              </a:rPr>
              <a:t>nivelul</a:t>
            </a:r>
            <a:r>
              <a:rPr lang="en-US" sz="1500" dirty="0">
                <a:ea typeface="Times New Roman"/>
                <a:cs typeface="Times New Roman"/>
              </a:rPr>
              <a:t> maxim de </a:t>
            </a:r>
            <a:r>
              <a:rPr lang="en-US" sz="1500" dirty="0" err="1">
                <a:ea typeface="Times New Roman"/>
                <a:cs typeface="Times New Roman"/>
              </a:rPr>
              <a:t>salarizare</a:t>
            </a:r>
            <a:r>
              <a:rPr lang="en-US" sz="1500" dirty="0">
                <a:ea typeface="Times New Roman"/>
                <a:cs typeface="Times New Roman"/>
              </a:rPr>
              <a:t> IDT I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rgbClr val="8F0000"/>
                </a:solidFill>
                <a:ea typeface="Times New Roman"/>
                <a:cs typeface="Times New Roman"/>
              </a:rPr>
              <a:t>b) </a:t>
            </a:r>
            <a:r>
              <a:rPr lang="en-US" sz="1500" dirty="0" err="1">
                <a:ea typeface="Times New Roman"/>
                <a:cs typeface="Times New Roman"/>
              </a:rPr>
              <a:t>nivelul</a:t>
            </a:r>
            <a:r>
              <a:rPr lang="en-US" sz="1500" dirty="0">
                <a:ea typeface="Times New Roman"/>
                <a:cs typeface="Times New Roman"/>
              </a:rPr>
              <a:t> maxim de </a:t>
            </a:r>
            <a:r>
              <a:rPr lang="en-US" sz="1500" dirty="0" err="1">
                <a:ea typeface="Times New Roman"/>
                <a:cs typeface="Times New Roman"/>
              </a:rPr>
              <a:t>salarizare</a:t>
            </a:r>
            <a:r>
              <a:rPr lang="en-US" sz="1500" dirty="0">
                <a:ea typeface="Times New Roman"/>
                <a:cs typeface="Times New Roman"/>
              </a:rPr>
              <a:t> ICR = </a:t>
            </a:r>
            <a:r>
              <a:rPr lang="en-US" sz="1500" dirty="0" err="1">
                <a:ea typeface="Times New Roman"/>
                <a:cs typeface="Times New Roman"/>
              </a:rPr>
              <a:t>nivelul</a:t>
            </a:r>
            <a:r>
              <a:rPr lang="en-US" sz="1500" dirty="0">
                <a:ea typeface="Times New Roman"/>
                <a:cs typeface="Times New Roman"/>
              </a:rPr>
              <a:t> maxim de </a:t>
            </a:r>
            <a:r>
              <a:rPr lang="en-US" sz="1500" dirty="0" err="1">
                <a:ea typeface="Times New Roman"/>
                <a:cs typeface="Times New Roman"/>
              </a:rPr>
              <a:t>salarizare</a:t>
            </a:r>
            <a:r>
              <a:rPr lang="en-US" sz="1500" dirty="0">
                <a:ea typeface="Times New Roman"/>
                <a:cs typeface="Times New Roman"/>
              </a:rPr>
              <a:t> IDT III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rgbClr val="8F0000"/>
                </a:solidFill>
                <a:ea typeface="Times New Roman"/>
                <a:cs typeface="Times New Roman"/>
              </a:rPr>
              <a:t>c) </a:t>
            </a:r>
            <a:r>
              <a:rPr lang="en-US" sz="1500" dirty="0" err="1">
                <a:ea typeface="Times New Roman"/>
                <a:cs typeface="Times New Roman"/>
              </a:rPr>
              <a:t>nivelul</a:t>
            </a:r>
            <a:r>
              <a:rPr lang="en-US" sz="1500" dirty="0">
                <a:ea typeface="Times New Roman"/>
                <a:cs typeface="Times New Roman"/>
              </a:rPr>
              <a:t> maxim de </a:t>
            </a:r>
            <a:r>
              <a:rPr lang="en-US" sz="1500" dirty="0" err="1">
                <a:ea typeface="Times New Roman"/>
                <a:cs typeface="Times New Roman"/>
              </a:rPr>
              <a:t>salarizare</a:t>
            </a:r>
            <a:r>
              <a:rPr lang="en-US" sz="1500" dirty="0">
                <a:ea typeface="Times New Roman"/>
                <a:cs typeface="Times New Roman"/>
              </a:rPr>
              <a:t> ICD = </a:t>
            </a:r>
            <a:r>
              <a:rPr lang="en-US" sz="1500" dirty="0" err="1">
                <a:ea typeface="Times New Roman"/>
                <a:cs typeface="Times New Roman"/>
              </a:rPr>
              <a:t>nivelul</a:t>
            </a:r>
            <a:r>
              <a:rPr lang="en-US" sz="1500" dirty="0">
                <a:ea typeface="Times New Roman"/>
                <a:cs typeface="Times New Roman"/>
              </a:rPr>
              <a:t> maxim de </a:t>
            </a:r>
            <a:r>
              <a:rPr lang="en-US" sz="1500" dirty="0" err="1">
                <a:ea typeface="Times New Roman"/>
                <a:cs typeface="Times New Roman"/>
              </a:rPr>
              <a:t>salarizare</a:t>
            </a:r>
            <a:r>
              <a:rPr lang="en-US" sz="1500" dirty="0">
                <a:ea typeface="Times New Roman"/>
                <a:cs typeface="Times New Roman"/>
              </a:rPr>
              <a:t> IDT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500" b="1" u="sng" dirty="0">
              <a:highlight>
                <a:srgbClr val="FFFF00"/>
              </a:highlight>
              <a:ea typeface="Times New Roman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500" b="1" u="sng" dirty="0">
              <a:highlight>
                <a:srgbClr val="FFFF00"/>
              </a:highlight>
              <a:ea typeface="Times New Roman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u="sng" dirty="0">
                <a:highlight>
                  <a:srgbClr val="FFFF00"/>
                </a:highlight>
                <a:ea typeface="Times New Roman"/>
                <a:cs typeface="Times New Roman"/>
              </a:rPr>
              <a:t>STUDII MEDII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>
                <a:ea typeface="Times New Roman"/>
                <a:cs typeface="Times New Roman"/>
              </a:rPr>
              <a:t>La data </a:t>
            </a:r>
            <a:r>
              <a:rPr lang="en-US" sz="1500" dirty="0" err="1">
                <a:ea typeface="Times New Roman"/>
                <a:cs typeface="Times New Roman"/>
              </a:rPr>
              <a:t>intrării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în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vigoare</a:t>
            </a:r>
            <a:r>
              <a:rPr lang="en-US" sz="1500" dirty="0">
                <a:ea typeface="Times New Roman"/>
                <a:cs typeface="Times New Roman"/>
              </a:rPr>
              <a:t> a </a:t>
            </a:r>
            <a:r>
              <a:rPr lang="en-US" sz="1500" dirty="0" err="1">
                <a:ea typeface="Times New Roman"/>
                <a:cs typeface="Times New Roman"/>
              </a:rPr>
              <a:t>legii</a:t>
            </a:r>
            <a:r>
              <a:rPr lang="en-US" sz="1500" dirty="0">
                <a:ea typeface="Times New Roman"/>
                <a:cs typeface="Times New Roman"/>
              </a:rPr>
              <a:t>, se </a:t>
            </a:r>
            <a:r>
              <a:rPr lang="en-US" sz="1500" dirty="0" err="1">
                <a:ea typeface="Times New Roman"/>
                <a:cs typeface="Times New Roman"/>
              </a:rPr>
              <a:t>obţine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b="1" u="sng" dirty="0">
                <a:solidFill>
                  <a:srgbClr val="C00000"/>
                </a:solidFill>
                <a:ea typeface="Times New Roman"/>
                <a:cs typeface="Times New Roman"/>
              </a:rPr>
              <a:t>DE DREPT</a:t>
            </a:r>
            <a:r>
              <a:rPr lang="en-US" sz="1500" dirty="0">
                <a:solidFill>
                  <a:srgbClr val="C00000"/>
                </a:solidFill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echivalarea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gradului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profesional</a:t>
            </a:r>
            <a:r>
              <a:rPr lang="en-US" sz="1500" dirty="0">
                <a:ea typeface="Times New Roman"/>
                <a:cs typeface="Times New Roman"/>
              </a:rPr>
              <a:t>: </a:t>
            </a:r>
            <a:endParaRPr lang="en-US" sz="1500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1500" dirty="0" err="1">
                <a:ea typeface="Times New Roman"/>
                <a:cs typeface="Times New Roman"/>
              </a:rPr>
              <a:t>tehnician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treapta</a:t>
            </a:r>
            <a:r>
              <a:rPr lang="en-US" sz="1500" dirty="0">
                <a:ea typeface="Times New Roman"/>
                <a:cs typeface="Times New Roman"/>
              </a:rPr>
              <a:t> I </a:t>
            </a:r>
            <a:r>
              <a:rPr lang="en-US" sz="1500" dirty="0" err="1">
                <a:ea typeface="Times New Roman"/>
                <a:cs typeface="Times New Roman"/>
              </a:rPr>
              <a:t>sau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tehnician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treapta</a:t>
            </a:r>
            <a:r>
              <a:rPr lang="en-US" sz="1500" dirty="0">
                <a:ea typeface="Times New Roman"/>
                <a:cs typeface="Times New Roman"/>
              </a:rPr>
              <a:t> II </a:t>
            </a:r>
            <a:r>
              <a:rPr lang="en-US" sz="1500" dirty="0">
                <a:solidFill>
                  <a:srgbClr val="FF0000"/>
                </a:solidFill>
                <a:ea typeface="Times New Roman"/>
                <a:cs typeface="Times New Roman"/>
                <a:sym typeface="Wingdings"/>
              </a:rPr>
              <a:t></a:t>
            </a:r>
            <a:r>
              <a:rPr lang="en-US" sz="1500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tehnician</a:t>
            </a:r>
            <a:r>
              <a:rPr lang="en-US" sz="1500" dirty="0">
                <a:ea typeface="Times New Roman"/>
                <a:cs typeface="Times New Roman"/>
              </a:rPr>
              <a:t> senior - TS 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1500" dirty="0" err="1">
                <a:ea typeface="Times New Roman"/>
                <a:cs typeface="Times New Roman"/>
              </a:rPr>
              <a:t>tehnician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treapta</a:t>
            </a:r>
            <a:r>
              <a:rPr lang="en-US" sz="1500" dirty="0">
                <a:ea typeface="Times New Roman"/>
                <a:cs typeface="Times New Roman"/>
              </a:rPr>
              <a:t> III </a:t>
            </a:r>
            <a:r>
              <a:rPr lang="en-US" sz="1500" dirty="0">
                <a:solidFill>
                  <a:srgbClr val="FF0000"/>
                </a:solidFill>
                <a:ea typeface="Times New Roman"/>
                <a:cs typeface="Times New Roman"/>
                <a:sym typeface="Wingdings"/>
              </a:rPr>
              <a:t></a:t>
            </a:r>
            <a:r>
              <a:rPr lang="en-US" sz="1500" dirty="0" err="1">
                <a:ea typeface="Times New Roman"/>
                <a:cs typeface="Times New Roman"/>
              </a:rPr>
              <a:t>tehnician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recunoscut</a:t>
            </a:r>
            <a:r>
              <a:rPr lang="en-US" sz="1500" dirty="0">
                <a:ea typeface="Times New Roman"/>
                <a:cs typeface="Times New Roman"/>
              </a:rPr>
              <a:t> – TR</a:t>
            </a: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en-US" sz="1500" dirty="0" err="1">
                <a:ea typeface="Times New Roman"/>
                <a:cs typeface="Times New Roman"/>
              </a:rPr>
              <a:t>tehnician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stagiar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>
                <a:solidFill>
                  <a:srgbClr val="FF0000"/>
                </a:solidFill>
                <a:ea typeface="Times New Roman"/>
                <a:cs typeface="Times New Roman"/>
                <a:sym typeface="Wingdings"/>
              </a:rPr>
              <a:t></a:t>
            </a:r>
            <a:r>
              <a:rPr lang="en-US" sz="1500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tehnician</a:t>
            </a:r>
            <a:r>
              <a:rPr lang="en-US" sz="1500" dirty="0">
                <a:ea typeface="Times New Roman"/>
                <a:cs typeface="Times New Roman"/>
              </a:rPr>
              <a:t> debutant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3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i="1" dirty="0">
                <a:latin typeface="Verdana"/>
                <a:ea typeface="Calibri"/>
                <a:cs typeface="Times New Roman"/>
              </a:rPr>
              <a:t>II. ACORDAREA GRADELOR PROFESIONALE; </a:t>
            </a:r>
            <a:br>
              <a:rPr lang="en-US" sz="1800" b="1" i="1" dirty="0">
                <a:latin typeface="Verdana"/>
                <a:ea typeface="Calibri"/>
                <a:cs typeface="Times New Roman"/>
              </a:rPr>
            </a:br>
            <a:r>
              <a:rPr lang="en-US" sz="1800" b="1" i="1" dirty="0">
                <a:latin typeface="Verdana"/>
                <a:ea typeface="Calibri"/>
                <a:cs typeface="Times New Roman"/>
              </a:rPr>
              <a:t>ÎNCADRAREA PE FUNCȚII; PROMOVAREA 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01416"/>
            <a:ext cx="8305800" cy="5410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Încadrarea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posturi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promovarea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carieră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STANDARDE MINIMALE SPECIFICE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         - </a:t>
            </a:r>
            <a:r>
              <a:rPr lang="en-US" sz="60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 CS I </a:t>
            </a:r>
            <a:r>
              <a:rPr lang="en-US" sz="60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 CS 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– elaborate de CCCCID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aprobate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ordin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comun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MCID + MEN (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180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la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intrarea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vigoare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– 12.01.2025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); </a:t>
            </a:r>
          </a:p>
          <a:p>
            <a:pPr marL="0" indent="0">
              <a:buNone/>
            </a:pP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         - </a:t>
            </a:r>
            <a:r>
              <a:rPr lang="en-US" sz="60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 CS III, CS, ACS – elaborate </a:t>
            </a:r>
            <a:r>
              <a:rPr lang="en-US" sz="60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aprobate</a:t>
            </a: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60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nivelul</a:t>
            </a: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 IFIN-HH,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cu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respectarea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următoarelor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criterii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art. 23 alin.3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	a)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rezultatele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inovare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	b)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impactul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inovare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	c)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capacitatea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atrage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fonduri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colabora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cu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publice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private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	d)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prestigiul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	e)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capacitatea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organizatorică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	f) 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capacitatea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cooperare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internaţională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. 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La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nivel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IFIN-HH,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 CS I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 CS 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– se pot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stabili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STANDARDE SUPLIMENTARE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– cu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respectarea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criteriilor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mai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sus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Încadrarea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promovarea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personalului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CDI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posturi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– concurs public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examen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</a:p>
          <a:p>
            <a:pPr marL="0" indent="0">
              <a:buNone/>
            </a:pPr>
            <a:endParaRPr lang="en-US" sz="6000" b="1" u="sng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ÎNCADRAREA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posturi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personalului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CDI – </a:t>
            </a:r>
            <a:r>
              <a:rPr lang="en-US" sz="60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CONCURS PUBLIC 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transparență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competență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egalitate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gen.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Numărul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posturi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funcţii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grade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profesionale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se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propune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consiliul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ştiinţific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se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aprobă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consiliul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administraţie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organizarea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concursurilor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ocuparea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posturilor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vacante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se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aprobă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consiliul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administraţie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Termen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înscriere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concurs – 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30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calendaristice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la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publicare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anunț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Probe concurs –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aprobate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Consiliul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Științific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8390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II. ACORDAREA GRADELOR PROFESIONALE; </a:t>
            </a:r>
            <a:b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ÎNCADRAREA PE FUNCȚII; PROMOVAREA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876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Pot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participa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persoane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care sunt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nu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încadrate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sistemul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CDI:</a:t>
            </a:r>
          </a:p>
          <a:p>
            <a:pPr marL="0" lvl="0" indent="0">
              <a:buNone/>
            </a:pP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  - nu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dețin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gradul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corespunzător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postului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care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candidează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îndeplinesc</a:t>
            </a:r>
            <a:r>
              <a:rPr lang="en-US" sz="60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standardele</a:t>
            </a:r>
            <a:r>
              <a:rPr lang="en-US" sz="60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minimale</a:t>
            </a:r>
            <a:r>
              <a:rPr lang="en-US" sz="60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suplimentare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  -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dețin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gradul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corespunzător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postului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care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candidează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îndeplinesc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standardele</a:t>
            </a:r>
            <a:r>
              <a:rPr lang="en-US" sz="60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suplimentare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marL="0" indent="0">
              <a:buNone/>
            </a:pP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fie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sunt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nu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deja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încadrate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sistemul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national CD.</a:t>
            </a:r>
          </a:p>
          <a:p>
            <a:pPr marL="0" indent="0">
              <a:buNone/>
            </a:pP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CONCURS  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post ACS </a:t>
            </a:r>
            <a:r>
              <a:rPr lang="en-US" sz="60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 CS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– probe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scrise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orale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practice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dosar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en-US" sz="6000" b="1" i="1" dirty="0">
                <a:ea typeface="Verdana" panose="020B0604030504040204" pitchFamily="34" charset="0"/>
                <a:cs typeface="Verdana" panose="020B0604030504040204" pitchFamily="34" charset="0"/>
              </a:rPr>
              <a:t>                    - post CS III, CS II, CS 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analiză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dosar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acordare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punctaj;prin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regulamentul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concurs –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probă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interviu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Dup</a:t>
            </a: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ă s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elecție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concurs      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  <a:sym typeface="Wingdings"/>
              </a:rPr>
              <a:t>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  CIM pe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perioadă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determinate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nedeterminată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b="1" u="sng" dirty="0">
              <a:solidFill>
                <a:srgbClr val="C00000"/>
              </a:solidFill>
              <a:highlight>
                <a:srgbClr val="FFFF00"/>
              </a:highlight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b="1" u="sng" dirty="0">
              <a:solidFill>
                <a:srgbClr val="C00000"/>
              </a:solidFill>
              <a:highlight>
                <a:srgbClr val="FFFF00"/>
              </a:highlight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u="sng" dirty="0">
                <a:solidFill>
                  <a:srgbClr val="C00000"/>
                </a:solidFill>
                <a:highlight>
                  <a:srgbClr val="FFFF00"/>
                </a:highlight>
                <a:ea typeface="Calibri"/>
                <a:cs typeface="Times New Roman"/>
              </a:rPr>
              <a:t>PROMOVARE</a:t>
            </a:r>
            <a:r>
              <a:rPr lang="en-US" sz="6000" dirty="0">
                <a:ea typeface="Calibri"/>
                <a:cs typeface="Times New Roman"/>
              </a:rPr>
              <a:t>: </a:t>
            </a:r>
            <a:r>
              <a:rPr lang="en-US" sz="6000" b="1" i="1" dirty="0">
                <a:ea typeface="Calibri"/>
                <a:cs typeface="Times New Roman"/>
              </a:rPr>
              <a:t>CS III, CS II, CS I</a:t>
            </a:r>
            <a:r>
              <a:rPr lang="en-US" sz="6000" dirty="0">
                <a:ea typeface="Calibri"/>
                <a:cs typeface="Times New Roman"/>
              </a:rPr>
              <a:t>  </a:t>
            </a:r>
            <a:r>
              <a:rPr lang="en-US" sz="6000" dirty="0" err="1">
                <a:ea typeface="Calibri"/>
                <a:cs typeface="Times New Roman"/>
              </a:rPr>
              <a:t>pentru</a:t>
            </a:r>
            <a:r>
              <a:rPr lang="en-US" sz="6000" dirty="0">
                <a:ea typeface="Calibri"/>
                <a:cs typeface="Times New Roman"/>
              </a:rPr>
              <a:t> personal CDI </a:t>
            </a:r>
            <a:r>
              <a:rPr lang="en-US" sz="6000" dirty="0" err="1">
                <a:ea typeface="Calibri"/>
                <a:cs typeface="Times New Roman"/>
              </a:rPr>
              <a:t>deja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încadrat</a:t>
            </a:r>
            <a:r>
              <a:rPr lang="en-US" sz="6000" dirty="0">
                <a:ea typeface="Calibri"/>
                <a:cs typeface="Times New Roman"/>
              </a:rPr>
              <a:t> pe </a:t>
            </a:r>
            <a:r>
              <a:rPr lang="en-US" sz="6000" dirty="0" err="1">
                <a:ea typeface="Calibri"/>
                <a:cs typeface="Times New Roman"/>
              </a:rPr>
              <a:t>posturi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în</a:t>
            </a:r>
            <a:r>
              <a:rPr lang="en-US" sz="6000" dirty="0">
                <a:ea typeface="Calibri"/>
                <a:cs typeface="Times New Roman"/>
              </a:rPr>
              <a:t> IFIN-HH – </a:t>
            </a:r>
            <a:r>
              <a:rPr lang="en-US" sz="6000" b="1" i="1" u="sng" dirty="0">
                <a:solidFill>
                  <a:srgbClr val="C00000"/>
                </a:solidFill>
                <a:ea typeface="Calibri"/>
                <a:cs typeface="Times New Roman"/>
              </a:rPr>
              <a:t>EXAMEN</a:t>
            </a:r>
            <a:r>
              <a:rPr lang="en-US" sz="6000" dirty="0">
                <a:ea typeface="Calibri"/>
                <a:cs typeface="Times New Roman"/>
              </a:rPr>
              <a:t> -  </a:t>
            </a:r>
            <a:r>
              <a:rPr lang="en-US" sz="6000" dirty="0" err="1">
                <a:ea typeface="Calibri"/>
                <a:cs typeface="Times New Roman"/>
              </a:rPr>
              <a:t>pentru</a:t>
            </a:r>
            <a:r>
              <a:rPr lang="en-US" sz="6000" dirty="0">
                <a:ea typeface="Calibri"/>
                <a:cs typeface="Times New Roman"/>
              </a:rPr>
              <a:t> grad </a:t>
            </a:r>
            <a:r>
              <a:rPr lang="en-US" sz="6000" dirty="0" err="1">
                <a:ea typeface="Calibri"/>
                <a:cs typeface="Times New Roman"/>
              </a:rPr>
              <a:t>imediat</a:t>
            </a:r>
            <a:r>
              <a:rPr lang="en-US" sz="6000" dirty="0">
                <a:ea typeface="Calibri"/>
                <a:cs typeface="Times New Roman"/>
              </a:rPr>
              <a:t> superior </a:t>
            </a:r>
            <a:r>
              <a:rPr lang="en-US" sz="6000" dirty="0" err="1">
                <a:ea typeface="Calibri"/>
                <a:cs typeface="Times New Roman"/>
              </a:rPr>
              <a:t>celui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deținut</a:t>
            </a:r>
            <a:r>
              <a:rPr lang="en-US" sz="6000" dirty="0">
                <a:ea typeface="Calibri"/>
                <a:cs typeface="Times New Roman"/>
              </a:rPr>
              <a:t>; </a:t>
            </a:r>
            <a:r>
              <a:rPr lang="en-US" sz="6000" dirty="0" err="1">
                <a:ea typeface="Calibri"/>
                <a:cs typeface="Times New Roman"/>
              </a:rPr>
              <a:t>transformarea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postului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ocupat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într</a:t>
            </a:r>
            <a:r>
              <a:rPr lang="en-US" sz="6000" dirty="0">
                <a:ea typeface="Calibri"/>
                <a:cs typeface="Times New Roman"/>
              </a:rPr>
              <a:t>-un post </a:t>
            </a:r>
            <a:r>
              <a:rPr lang="en-US" sz="6000" dirty="0" err="1">
                <a:ea typeface="Calibri"/>
                <a:cs typeface="Times New Roman"/>
              </a:rPr>
              <a:t>corespunzător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gardului</a:t>
            </a:r>
            <a:r>
              <a:rPr lang="en-US" sz="6000" dirty="0">
                <a:ea typeface="Calibri"/>
                <a:cs typeface="Times New Roman"/>
              </a:rPr>
              <a:t> professional </a:t>
            </a:r>
            <a:r>
              <a:rPr lang="en-US" sz="6000" dirty="0" err="1">
                <a:ea typeface="Calibri"/>
                <a:cs typeface="Times New Roman"/>
              </a:rPr>
              <a:t>obținut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prin</a:t>
            </a:r>
            <a:r>
              <a:rPr lang="en-US" sz="6000" dirty="0">
                <a:ea typeface="Calibri"/>
                <a:cs typeface="Times New Roman"/>
              </a:rPr>
              <a:t> examen. </a:t>
            </a:r>
            <a:r>
              <a:rPr lang="en-US" sz="6000" i="1" u="sng" dirty="0" err="1">
                <a:ea typeface="Calibri"/>
                <a:cs typeface="Times New Roman"/>
              </a:rPr>
              <a:t>Consiliul</a:t>
            </a:r>
            <a:r>
              <a:rPr lang="en-US" sz="6000" i="1" u="sng" dirty="0">
                <a:ea typeface="Calibri"/>
                <a:cs typeface="Times New Roman"/>
              </a:rPr>
              <a:t> de </a:t>
            </a:r>
            <a:r>
              <a:rPr lang="en-US" sz="6000" i="1" u="sng" dirty="0" err="1">
                <a:ea typeface="Calibri"/>
                <a:cs typeface="Times New Roman"/>
              </a:rPr>
              <a:t>Administrație</a:t>
            </a:r>
            <a:r>
              <a:rPr lang="en-US" sz="6000" i="1" u="sng" dirty="0">
                <a:ea typeface="Calibri"/>
                <a:cs typeface="Times New Roman"/>
              </a:rPr>
              <a:t> IFIN-HH decide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organizarea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examenelor</a:t>
            </a:r>
            <a:r>
              <a:rPr lang="en-US" sz="6000" b="1" dirty="0">
                <a:ea typeface="Times New Roman"/>
                <a:cs typeface="Times New Roman"/>
              </a:rPr>
              <a:t> de </a:t>
            </a:r>
            <a:r>
              <a:rPr lang="en-US" sz="6000" b="1" dirty="0" err="1">
                <a:ea typeface="Times New Roman"/>
                <a:cs typeface="Times New Roman"/>
              </a:rPr>
              <a:t>promovare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funcţie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resursele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financiare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disponibile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politica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resurse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umane</a:t>
            </a:r>
            <a:r>
              <a:rPr lang="en-US" sz="6000" dirty="0">
                <a:ea typeface="Times New Roman"/>
                <a:cs typeface="Times New Roman"/>
              </a:rPr>
              <a:t>, cu </a:t>
            </a:r>
            <a:r>
              <a:rPr lang="en-US" sz="6000" dirty="0" err="1">
                <a:ea typeface="Times New Roman"/>
                <a:cs typeface="Times New Roman"/>
              </a:rPr>
              <a:t>încadrarea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bugetele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aprobate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respectarea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prevederilor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legale</a:t>
            </a:r>
            <a:r>
              <a:rPr lang="en-US" sz="6000" dirty="0">
                <a:ea typeface="Times New Roman"/>
                <a:cs typeface="Times New Roman"/>
              </a:rPr>
              <a:t>. 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041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II. ACORDAREA GRADELOR PROFESIONALE; </a:t>
            </a:r>
            <a:b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ÎNCADRAREA PE FUNCȚII; PROMOVAREA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7638"/>
            <a:ext cx="8280115" cy="4708525"/>
          </a:xfrm>
        </p:spPr>
        <p:txBody>
          <a:bodyPr>
            <a:normAutofit fontScale="25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err="1">
                <a:ea typeface="Calibri"/>
                <a:cs typeface="Times New Roman"/>
              </a:rPr>
              <a:t>Personalul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b="1" dirty="0">
                <a:ea typeface="Calibri"/>
                <a:cs typeface="Times New Roman"/>
              </a:rPr>
              <a:t>CS I, CS II, CS III, CS, ACS</a:t>
            </a:r>
            <a:r>
              <a:rPr lang="en-US" sz="6000" dirty="0">
                <a:ea typeface="Calibri"/>
                <a:cs typeface="Times New Roman"/>
              </a:rPr>
              <a:t> cu  </a:t>
            </a:r>
            <a:r>
              <a:rPr lang="en-US" sz="6000" b="1" i="1" dirty="0">
                <a:solidFill>
                  <a:srgbClr val="0070C0"/>
                </a:solidFill>
                <a:ea typeface="Calibri"/>
                <a:cs typeface="Times New Roman"/>
              </a:rPr>
              <a:t>CIM pe </a:t>
            </a:r>
            <a:r>
              <a:rPr lang="en-US" sz="6000" b="1" i="1" dirty="0" err="1">
                <a:solidFill>
                  <a:srgbClr val="0070C0"/>
                </a:solidFill>
                <a:ea typeface="Calibri"/>
                <a:cs typeface="Times New Roman"/>
              </a:rPr>
              <a:t>perioadă</a:t>
            </a:r>
            <a:r>
              <a:rPr lang="en-US" sz="6000" b="1" i="1" dirty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  <a:ea typeface="Calibri"/>
                <a:cs typeface="Times New Roman"/>
              </a:rPr>
              <a:t>nedeterminată</a:t>
            </a:r>
            <a:r>
              <a:rPr lang="en-US" sz="6000" b="1" i="1" dirty="0">
                <a:solidFill>
                  <a:srgbClr val="0070C0"/>
                </a:solidFill>
                <a:ea typeface="Calibri"/>
                <a:cs typeface="Times New Roman"/>
              </a:rPr>
              <a:t> </a:t>
            </a:r>
            <a:r>
              <a:rPr lang="en-US" sz="6000" b="1" i="1" dirty="0" err="1">
                <a:solidFill>
                  <a:srgbClr val="0070C0"/>
                </a:solidFill>
                <a:ea typeface="Calibri"/>
                <a:cs typeface="Times New Roman"/>
              </a:rPr>
              <a:t>în</a:t>
            </a:r>
            <a:r>
              <a:rPr lang="en-US" sz="6000" b="1" i="1" dirty="0">
                <a:solidFill>
                  <a:srgbClr val="0070C0"/>
                </a:solidFill>
                <a:ea typeface="Calibri"/>
                <a:cs typeface="Times New Roman"/>
              </a:rPr>
              <a:t> IFIN-HH</a:t>
            </a:r>
            <a:r>
              <a:rPr lang="en-US" sz="6000" dirty="0">
                <a:ea typeface="Calibri"/>
                <a:cs typeface="Times New Roman"/>
              </a:rPr>
              <a:t>, care </a:t>
            </a:r>
            <a:r>
              <a:rPr lang="en-US" sz="6000" b="1" i="1" dirty="0" err="1">
                <a:solidFill>
                  <a:srgbClr val="00B050"/>
                </a:solidFill>
                <a:ea typeface="Calibri"/>
                <a:cs typeface="Times New Roman"/>
              </a:rPr>
              <a:t>depășește</a:t>
            </a:r>
            <a:r>
              <a:rPr lang="en-US" sz="6000" b="1" i="1" dirty="0">
                <a:solidFill>
                  <a:srgbClr val="00B050"/>
                </a:solidFill>
                <a:ea typeface="Calibri"/>
                <a:cs typeface="Times New Roman"/>
              </a:rPr>
              <a:t> cu minim 50 % </a:t>
            </a:r>
            <a:r>
              <a:rPr lang="en-US" sz="6000" b="1" i="1" dirty="0" err="1">
                <a:solidFill>
                  <a:srgbClr val="00B050"/>
                </a:solidFill>
                <a:ea typeface="Calibri"/>
                <a:cs typeface="Times New Roman"/>
              </a:rPr>
              <a:t>cel</a:t>
            </a:r>
            <a:r>
              <a:rPr lang="en-US" sz="6000" b="1" i="1" dirty="0">
                <a:solidFill>
                  <a:srgbClr val="00B050"/>
                </a:solidFill>
                <a:ea typeface="Calibri"/>
                <a:cs typeface="Times New Roman"/>
              </a:rPr>
              <a:t> </a:t>
            </a:r>
            <a:r>
              <a:rPr lang="en-US" sz="6000" b="1" i="1" dirty="0" err="1">
                <a:solidFill>
                  <a:srgbClr val="00B050"/>
                </a:solidFill>
                <a:ea typeface="Calibri"/>
                <a:cs typeface="Times New Roman"/>
              </a:rPr>
              <a:t>puțin</a:t>
            </a:r>
            <a:r>
              <a:rPr lang="en-US" sz="6000" b="1" i="1" dirty="0">
                <a:solidFill>
                  <a:srgbClr val="00B050"/>
                </a:solidFill>
                <a:ea typeface="Calibri"/>
                <a:cs typeface="Times New Roman"/>
              </a:rPr>
              <a:t> </a:t>
            </a:r>
            <a:r>
              <a:rPr lang="en-US" sz="6000" b="1" i="1" dirty="0" err="1">
                <a:solidFill>
                  <a:srgbClr val="00B050"/>
                </a:solidFill>
                <a:ea typeface="Calibri"/>
                <a:cs typeface="Times New Roman"/>
              </a:rPr>
              <a:t>două</a:t>
            </a:r>
            <a:r>
              <a:rPr lang="en-US" sz="6000" b="1" i="1" dirty="0">
                <a:solidFill>
                  <a:srgbClr val="00B050"/>
                </a:solidFill>
                <a:ea typeface="Calibri"/>
                <a:cs typeface="Times New Roman"/>
              </a:rPr>
              <a:t> </a:t>
            </a:r>
            <a:r>
              <a:rPr lang="en-US" sz="6000" b="1" i="1" dirty="0" err="1">
                <a:solidFill>
                  <a:srgbClr val="00B050"/>
                </a:solidFill>
                <a:ea typeface="Calibri"/>
                <a:cs typeface="Times New Roman"/>
              </a:rPr>
              <a:t>treimi</a:t>
            </a:r>
            <a:r>
              <a:rPr lang="en-US" sz="6000" b="1" i="1" dirty="0">
                <a:solidFill>
                  <a:srgbClr val="00B050"/>
                </a:solidFill>
                <a:ea typeface="Calibri"/>
                <a:cs typeface="Times New Roman"/>
              </a:rPr>
              <a:t> din </a:t>
            </a:r>
            <a:r>
              <a:rPr lang="en-US" sz="6000" b="1" i="1" dirty="0" err="1">
                <a:solidFill>
                  <a:srgbClr val="00B050"/>
                </a:solidFill>
                <a:ea typeface="Calibri"/>
                <a:cs typeface="Times New Roman"/>
              </a:rPr>
              <a:t>pragurile</a:t>
            </a:r>
            <a:r>
              <a:rPr lang="en-US" sz="6000" b="1" i="1" dirty="0">
                <a:solidFill>
                  <a:srgbClr val="00B050"/>
                </a:solidFill>
                <a:ea typeface="Calibri"/>
                <a:cs typeface="Times New Roman"/>
              </a:rPr>
              <a:t> </a:t>
            </a:r>
            <a:r>
              <a:rPr lang="en-US" sz="6000" b="1" i="1" dirty="0" err="1">
                <a:solidFill>
                  <a:srgbClr val="00B050"/>
                </a:solidFill>
                <a:ea typeface="Calibri"/>
                <a:cs typeface="Times New Roman"/>
              </a:rPr>
              <a:t>minimale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cantitative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aferente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standardelor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minimale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pentru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gradul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imediat</a:t>
            </a:r>
            <a:r>
              <a:rPr lang="en-US" sz="6000" dirty="0">
                <a:ea typeface="Calibri"/>
                <a:cs typeface="Times New Roman"/>
              </a:rPr>
              <a:t> superior (</a:t>
            </a:r>
            <a:r>
              <a:rPr lang="en-US" sz="6000" dirty="0" err="1">
                <a:ea typeface="Calibri"/>
                <a:cs typeface="Times New Roman"/>
              </a:rPr>
              <a:t>stabilite</a:t>
            </a:r>
            <a:r>
              <a:rPr lang="en-US" sz="6000" dirty="0">
                <a:ea typeface="Calibri"/>
                <a:cs typeface="Times New Roman"/>
              </a:rPr>
              <a:t> de IFIN-HH </a:t>
            </a:r>
            <a:r>
              <a:rPr lang="en-US" sz="6000" dirty="0" err="1">
                <a:ea typeface="Calibri"/>
                <a:cs typeface="Times New Roman"/>
              </a:rPr>
              <a:t>pentru</a:t>
            </a:r>
            <a:r>
              <a:rPr lang="en-US" sz="6000" dirty="0">
                <a:ea typeface="Calibri"/>
                <a:cs typeface="Times New Roman"/>
              </a:rPr>
              <a:t> CS III </a:t>
            </a:r>
            <a:r>
              <a:rPr lang="en-US" sz="6000" dirty="0" err="1">
                <a:ea typeface="Calibri"/>
                <a:cs typeface="Times New Roman"/>
              </a:rPr>
              <a:t>și</a:t>
            </a:r>
            <a:r>
              <a:rPr lang="en-US" sz="6000" dirty="0">
                <a:ea typeface="Calibri"/>
                <a:cs typeface="Times New Roman"/>
              </a:rPr>
              <a:t> CCCDI </a:t>
            </a:r>
            <a:r>
              <a:rPr lang="en-US" sz="6000" dirty="0" err="1">
                <a:ea typeface="Calibri"/>
                <a:cs typeface="Times New Roman"/>
              </a:rPr>
              <a:t>pentru</a:t>
            </a:r>
            <a:r>
              <a:rPr lang="en-US" sz="6000" dirty="0">
                <a:ea typeface="Calibri"/>
                <a:cs typeface="Times New Roman"/>
              </a:rPr>
              <a:t> CS I </a:t>
            </a:r>
            <a:r>
              <a:rPr lang="en-US" sz="6000" dirty="0" err="1">
                <a:ea typeface="Calibri"/>
                <a:cs typeface="Times New Roman"/>
              </a:rPr>
              <a:t>și</a:t>
            </a:r>
            <a:r>
              <a:rPr lang="en-US" sz="6000" dirty="0">
                <a:ea typeface="Calibri"/>
                <a:cs typeface="Times New Roman"/>
              </a:rPr>
              <a:t> CS II) </a:t>
            </a:r>
            <a:r>
              <a:rPr lang="en-US" sz="6000" b="1" dirty="0" err="1">
                <a:solidFill>
                  <a:srgbClr val="E36C0A"/>
                </a:solidFill>
                <a:ea typeface="Calibri"/>
                <a:cs typeface="Times New Roman"/>
              </a:rPr>
              <a:t>și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b="1" i="1" dirty="0" err="1">
                <a:solidFill>
                  <a:srgbClr val="E36C0A"/>
                </a:solidFill>
                <a:ea typeface="Calibri"/>
                <a:cs typeface="Times New Roman"/>
              </a:rPr>
              <a:t>îndeplinește</a:t>
            </a:r>
            <a:r>
              <a:rPr lang="en-US" sz="6000" b="1" i="1" dirty="0">
                <a:solidFill>
                  <a:srgbClr val="E36C0A"/>
                </a:solidFill>
                <a:ea typeface="Calibri"/>
                <a:cs typeface="Times New Roman"/>
              </a:rPr>
              <a:t> </a:t>
            </a:r>
            <a:r>
              <a:rPr lang="en-US" sz="6000" b="1" i="1" dirty="0" err="1">
                <a:solidFill>
                  <a:srgbClr val="E36C0A"/>
                </a:solidFill>
                <a:ea typeface="Calibri"/>
                <a:cs typeface="Times New Roman"/>
              </a:rPr>
              <a:t>celelalte</a:t>
            </a:r>
            <a:r>
              <a:rPr lang="en-US" sz="6000" b="1" i="1" dirty="0">
                <a:solidFill>
                  <a:srgbClr val="E36C0A"/>
                </a:solidFill>
                <a:ea typeface="Calibri"/>
                <a:cs typeface="Times New Roman"/>
              </a:rPr>
              <a:t> standard </a:t>
            </a:r>
            <a:r>
              <a:rPr lang="en-US" sz="6000" b="1" i="1" dirty="0" err="1">
                <a:solidFill>
                  <a:srgbClr val="E36C0A"/>
                </a:solidFill>
                <a:ea typeface="Calibri"/>
                <a:cs typeface="Times New Roman"/>
              </a:rPr>
              <a:t>minimale</a:t>
            </a:r>
            <a:r>
              <a:rPr lang="en-US" sz="6000" dirty="0">
                <a:solidFill>
                  <a:srgbClr val="E36C0A"/>
                </a:solidFill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pentru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gradul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imediat</a:t>
            </a:r>
            <a:r>
              <a:rPr lang="en-US" sz="6000" dirty="0">
                <a:ea typeface="Calibri"/>
                <a:cs typeface="Times New Roman"/>
              </a:rPr>
              <a:t> superior  </a:t>
            </a:r>
            <a:r>
              <a:rPr lang="en-US" sz="6000" dirty="0">
                <a:solidFill>
                  <a:srgbClr val="FF0000"/>
                </a:solidFill>
                <a:ea typeface="Calibri"/>
                <a:cs typeface="Times New Roman"/>
                <a:sym typeface="Wingdings"/>
              </a:rPr>
              <a:t></a:t>
            </a:r>
            <a:r>
              <a:rPr lang="en-US" sz="6000" dirty="0">
                <a:solidFill>
                  <a:srgbClr val="FF0000"/>
                </a:solidFill>
                <a:ea typeface="Calibri"/>
                <a:cs typeface="Times New Roman"/>
              </a:rPr>
              <a:t>  </a:t>
            </a:r>
            <a:r>
              <a:rPr lang="en-US" sz="6000" b="1" dirty="0">
                <a:ea typeface="Calibri"/>
                <a:cs typeface="Times New Roman"/>
              </a:rPr>
              <a:t>la </a:t>
            </a:r>
            <a:r>
              <a:rPr lang="en-US" sz="6000" b="1" dirty="0" err="1">
                <a:ea typeface="Calibri"/>
                <a:cs typeface="Times New Roman"/>
              </a:rPr>
              <a:t>solicitarea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persoanei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interesate</a:t>
            </a:r>
            <a:r>
              <a:rPr lang="en-US" sz="6000" b="1" dirty="0">
                <a:ea typeface="Calibri"/>
                <a:cs typeface="Times New Roman"/>
              </a:rPr>
              <a:t>, cu </a:t>
            </a:r>
            <a:r>
              <a:rPr lang="en-US" sz="6000" b="1" dirty="0" err="1">
                <a:ea typeface="Calibri"/>
                <a:cs typeface="Times New Roman"/>
              </a:rPr>
              <a:t>aprobarea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conducerii</a:t>
            </a:r>
            <a:r>
              <a:rPr lang="en-US" sz="6000" b="1" dirty="0">
                <a:ea typeface="Calibri"/>
                <a:cs typeface="Times New Roman"/>
              </a:rPr>
              <a:t>  </a:t>
            </a:r>
            <a:r>
              <a:rPr lang="en-US" sz="6000" dirty="0">
                <a:solidFill>
                  <a:srgbClr val="FF0000"/>
                </a:solidFill>
                <a:ea typeface="Calibri"/>
                <a:cs typeface="Times New Roman"/>
              </a:rPr>
              <a:t>- </a:t>
            </a:r>
            <a:r>
              <a:rPr lang="en-US" sz="6000" b="1" u="sng" dirty="0">
                <a:solidFill>
                  <a:srgbClr val="C00000"/>
                </a:solidFill>
                <a:ea typeface="Calibri"/>
                <a:cs typeface="Times New Roman"/>
              </a:rPr>
              <a:t>EXAMEN PROMOVARE</a:t>
            </a:r>
            <a:r>
              <a:rPr lang="en-US" sz="6000" dirty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pentru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gradul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profesional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imediat</a:t>
            </a:r>
            <a:r>
              <a:rPr lang="en-US" sz="6000" dirty="0">
                <a:ea typeface="Calibri"/>
                <a:cs typeface="Times New Roman"/>
              </a:rPr>
              <a:t> superior </a:t>
            </a:r>
            <a:r>
              <a:rPr lang="en-US" sz="6000" dirty="0" err="1">
                <a:ea typeface="Calibri"/>
                <a:cs typeface="Times New Roman"/>
              </a:rPr>
              <a:t>în</a:t>
            </a:r>
            <a:r>
              <a:rPr lang="en-US" sz="6000" dirty="0">
                <a:ea typeface="Calibri"/>
                <a:cs typeface="Times New Roman"/>
              </a:rPr>
              <a:t> IFIN-HH </a:t>
            </a:r>
            <a:r>
              <a:rPr lang="en-US" sz="6000" dirty="0">
                <a:solidFill>
                  <a:srgbClr val="FF0000"/>
                </a:solidFill>
                <a:ea typeface="Calibri"/>
                <a:cs typeface="Times New Roman"/>
                <a:sym typeface="Wingdings"/>
              </a:rPr>
              <a:t></a:t>
            </a:r>
            <a:r>
              <a:rPr lang="en-US" sz="60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sz="6000" dirty="0">
                <a:ea typeface="Calibri"/>
                <a:cs typeface="Times New Roman"/>
              </a:rPr>
              <a:t>se </a:t>
            </a:r>
            <a:r>
              <a:rPr lang="en-US" sz="6000" dirty="0" err="1">
                <a:ea typeface="Calibri"/>
                <a:cs typeface="Times New Roman"/>
              </a:rPr>
              <a:t>încadrează</a:t>
            </a:r>
            <a:r>
              <a:rPr lang="en-US" sz="6000" dirty="0">
                <a:ea typeface="Calibri"/>
                <a:cs typeface="Times New Roman"/>
              </a:rPr>
              <a:t> pe </a:t>
            </a:r>
            <a:r>
              <a:rPr lang="en-US" sz="6000" dirty="0" err="1">
                <a:ea typeface="Calibri"/>
                <a:cs typeface="Times New Roman"/>
              </a:rPr>
              <a:t>postul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obținut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prin</a:t>
            </a:r>
            <a:r>
              <a:rPr lang="en-US" sz="6000" dirty="0">
                <a:ea typeface="Calibri"/>
                <a:cs typeface="Times New Roman"/>
              </a:rPr>
              <a:t> examen cu </a:t>
            </a:r>
            <a:r>
              <a:rPr lang="en-US" sz="6000" b="1" i="1" dirty="0">
                <a:solidFill>
                  <a:srgbClr val="FF0000"/>
                </a:solidFill>
                <a:ea typeface="Calibri"/>
                <a:cs typeface="Times New Roman"/>
              </a:rPr>
              <a:t>ACT ADITIONAL LA CIM </a:t>
            </a:r>
            <a:r>
              <a:rPr lang="en-US" sz="6000" b="1" i="1" dirty="0">
                <a:ea typeface="Calibri"/>
                <a:cs typeface="Times New Roman"/>
              </a:rPr>
              <a:t>(</a:t>
            </a:r>
            <a:r>
              <a:rPr lang="en-US" sz="6000" b="1" i="1" dirty="0">
                <a:highlight>
                  <a:srgbClr val="D3D3D3"/>
                </a:highlight>
                <a:ea typeface="Calibri"/>
                <a:cs typeface="Times New Roman"/>
              </a:rPr>
              <a:t>art. 13 alin.10</a:t>
            </a:r>
            <a:r>
              <a:rPr lang="en-US" sz="6000" b="1" i="1" dirty="0">
                <a:ea typeface="Calibri"/>
                <a:cs typeface="Times New Roman"/>
              </a:rPr>
              <a:t>)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err="1">
                <a:ea typeface="Calibri"/>
                <a:cs typeface="Times New Roman"/>
              </a:rPr>
              <a:t>În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situația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în</a:t>
            </a:r>
            <a:r>
              <a:rPr lang="en-US" sz="6000" dirty="0">
                <a:ea typeface="Calibri"/>
                <a:cs typeface="Times New Roman"/>
              </a:rPr>
              <a:t> care </a:t>
            </a:r>
            <a:r>
              <a:rPr lang="en-US" sz="6000" dirty="0" err="1">
                <a:ea typeface="Calibri"/>
                <a:cs typeface="Times New Roman"/>
              </a:rPr>
              <a:t>există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u="sng" dirty="0">
                <a:ea typeface="Calibri"/>
                <a:cs typeface="Times New Roman"/>
              </a:rPr>
              <a:t>standard </a:t>
            </a:r>
            <a:r>
              <a:rPr lang="en-US" sz="6000" u="sng" dirty="0" err="1">
                <a:ea typeface="Calibri"/>
                <a:cs typeface="Times New Roman"/>
              </a:rPr>
              <a:t>suplimentare</a:t>
            </a:r>
            <a:r>
              <a:rPr lang="en-US" sz="6000" dirty="0">
                <a:ea typeface="Calibri"/>
                <a:cs typeface="Times New Roman"/>
              </a:rPr>
              <a:t> – </a:t>
            </a:r>
            <a:r>
              <a:rPr lang="en-US" sz="6000" b="1" dirty="0" err="1">
                <a:ea typeface="Calibri"/>
                <a:cs typeface="Times New Roman"/>
              </a:rPr>
              <a:t>condiție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obligatorie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pentru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>
                <a:solidFill>
                  <a:srgbClr val="C00000"/>
                </a:solidFill>
                <a:ea typeface="Calibri"/>
                <a:cs typeface="Times New Roman"/>
              </a:rPr>
              <a:t>EXAMEN </a:t>
            </a:r>
            <a:endParaRPr lang="ro-RO" sz="6000" b="1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b="1" dirty="0">
              <a:solidFill>
                <a:srgbClr val="C00000"/>
              </a:solidFill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C00000"/>
                </a:solidFill>
                <a:ea typeface="Calibri"/>
                <a:cs typeface="Times New Roman"/>
              </a:rPr>
              <a:t>PROMOVARE </a:t>
            </a:r>
            <a:r>
              <a:rPr lang="en-US" sz="6000" dirty="0" err="1">
                <a:ea typeface="Calibri"/>
                <a:cs typeface="Times New Roman"/>
              </a:rPr>
              <a:t>în</a:t>
            </a:r>
            <a:r>
              <a:rPr lang="en-US" sz="6000" dirty="0">
                <a:ea typeface="Calibri"/>
                <a:cs typeface="Times New Roman"/>
              </a:rPr>
              <a:t> grad superior la personal CDI cu </a:t>
            </a:r>
            <a:r>
              <a:rPr lang="en-US" sz="6000" b="1" i="1" dirty="0">
                <a:ea typeface="Calibri"/>
                <a:cs typeface="Times New Roman"/>
              </a:rPr>
              <a:t>CIM </a:t>
            </a:r>
            <a:r>
              <a:rPr lang="en-US" sz="6000" b="1" i="1" dirty="0" err="1">
                <a:ea typeface="Calibri"/>
                <a:cs typeface="Times New Roman"/>
              </a:rPr>
              <a:t>nedeterminată</a:t>
            </a:r>
            <a:r>
              <a:rPr lang="en-US" sz="6000" dirty="0">
                <a:ea typeface="Calibri"/>
                <a:cs typeface="Times New Roman"/>
              </a:rPr>
              <a:t> – </a:t>
            </a:r>
            <a:r>
              <a:rPr lang="en-US" sz="6000" b="1" u="sng" dirty="0" err="1">
                <a:ea typeface="Calibri"/>
                <a:cs typeface="Times New Roman"/>
              </a:rPr>
              <a:t>îndeplinirea</a:t>
            </a:r>
            <a:r>
              <a:rPr lang="en-US" sz="6000" b="1" u="sng" dirty="0">
                <a:ea typeface="Calibri"/>
                <a:cs typeface="Times New Roman"/>
              </a:rPr>
              <a:t> </a:t>
            </a:r>
            <a:r>
              <a:rPr lang="en-US" sz="6000" b="1" u="sng" dirty="0" err="1">
                <a:ea typeface="Calibri"/>
                <a:cs typeface="Times New Roman"/>
              </a:rPr>
              <a:t>acestor</a:t>
            </a:r>
            <a:r>
              <a:rPr lang="en-US" sz="6000" b="1" u="sng" dirty="0">
                <a:ea typeface="Calibri"/>
                <a:cs typeface="Times New Roman"/>
              </a:rPr>
              <a:t> standard</a:t>
            </a:r>
            <a:r>
              <a:rPr lang="ro-RO" sz="6000" b="1" u="sng" dirty="0">
                <a:ea typeface="Calibri"/>
                <a:cs typeface="Times New Roman"/>
              </a:rPr>
              <a:t>e</a:t>
            </a:r>
            <a:r>
              <a:rPr lang="en-US" sz="6000" b="1" u="sng" dirty="0">
                <a:ea typeface="Calibri"/>
                <a:cs typeface="Times New Roman"/>
              </a:rPr>
              <a:t> </a:t>
            </a:r>
            <a:r>
              <a:rPr lang="en-US" sz="6000" b="1" u="sng" dirty="0" err="1">
                <a:ea typeface="Calibri"/>
                <a:cs typeface="Times New Roman"/>
              </a:rPr>
              <a:t>suplimentare</a:t>
            </a:r>
            <a:r>
              <a:rPr lang="en-US" sz="6000" b="1" u="sng" dirty="0">
                <a:ea typeface="Calibri"/>
                <a:cs typeface="Times New Roman"/>
              </a:rPr>
              <a:t> </a:t>
            </a:r>
            <a:r>
              <a:rPr lang="en-US" sz="6000" b="1" u="sng" dirty="0">
                <a:highlight>
                  <a:srgbClr val="D3D3D3"/>
                </a:highlight>
                <a:ea typeface="Calibri"/>
                <a:cs typeface="Times New Roman"/>
              </a:rPr>
              <a:t>(art.13 alin.11)</a:t>
            </a:r>
            <a:r>
              <a:rPr lang="en-US" sz="6000" b="1" u="sng" dirty="0">
                <a:ea typeface="Calibri"/>
                <a:cs typeface="Times New Roman"/>
              </a:rPr>
              <a:t>.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b="1" i="1" u="sng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1" u="sng" dirty="0">
                <a:ea typeface="Calibri"/>
                <a:cs typeface="Times New Roman"/>
              </a:rPr>
              <a:t>COMISIILE DE CONCURS/EXAMEN</a:t>
            </a:r>
            <a:r>
              <a:rPr lang="en-US" sz="6000" u="sng" dirty="0">
                <a:ea typeface="Calibri"/>
                <a:cs typeface="Times New Roman"/>
              </a:rPr>
              <a:t> – personal CDI </a:t>
            </a:r>
            <a:r>
              <a:rPr lang="en-US" sz="6000" u="sng" dirty="0" err="1">
                <a:ea typeface="Calibri"/>
                <a:cs typeface="Times New Roman"/>
              </a:rPr>
              <a:t>sau</a:t>
            </a:r>
            <a:r>
              <a:rPr lang="en-US" sz="6000" u="sng" dirty="0">
                <a:ea typeface="Calibri"/>
                <a:cs typeface="Times New Roman"/>
              </a:rPr>
              <a:t> didactic </a:t>
            </a:r>
            <a:r>
              <a:rPr lang="en-US" sz="6000" u="sng" dirty="0" err="1">
                <a:ea typeface="Calibri"/>
                <a:cs typeface="Times New Roman"/>
              </a:rPr>
              <a:t>universitar</a:t>
            </a:r>
            <a:r>
              <a:rPr lang="en-US" sz="6000" u="sng" dirty="0">
                <a:ea typeface="Calibri"/>
                <a:cs typeface="Times New Roman"/>
              </a:rPr>
              <a:t> din IFIN-HH </a:t>
            </a:r>
            <a:r>
              <a:rPr lang="en-US" sz="6000" u="sng" dirty="0" err="1">
                <a:ea typeface="Calibri"/>
                <a:cs typeface="Times New Roman"/>
              </a:rPr>
              <a:t>sau</a:t>
            </a:r>
            <a:r>
              <a:rPr lang="en-US" sz="6000" u="sng" dirty="0">
                <a:ea typeface="Calibri"/>
                <a:cs typeface="Times New Roman"/>
              </a:rPr>
              <a:t> din exterior – grad </a:t>
            </a:r>
            <a:r>
              <a:rPr lang="en-US" sz="6000" u="sng" dirty="0" err="1">
                <a:ea typeface="Calibri"/>
                <a:cs typeface="Times New Roman"/>
              </a:rPr>
              <a:t>profesional</a:t>
            </a:r>
            <a:r>
              <a:rPr lang="en-US" sz="6000" u="sng" dirty="0">
                <a:ea typeface="Calibri"/>
                <a:cs typeface="Times New Roman"/>
              </a:rPr>
              <a:t> </a:t>
            </a:r>
            <a:r>
              <a:rPr lang="en-US" sz="6000" u="sng" dirty="0" err="1">
                <a:ea typeface="Calibri"/>
                <a:cs typeface="Times New Roman"/>
              </a:rPr>
              <a:t>sau</a:t>
            </a:r>
            <a:r>
              <a:rPr lang="en-US" sz="6000" u="sng" dirty="0">
                <a:ea typeface="Calibri"/>
                <a:cs typeface="Times New Roman"/>
              </a:rPr>
              <a:t> </a:t>
            </a:r>
            <a:r>
              <a:rPr lang="en-US" sz="6000" u="sng" dirty="0" err="1">
                <a:ea typeface="Calibri"/>
                <a:cs typeface="Times New Roman"/>
              </a:rPr>
              <a:t>titlu</a:t>
            </a:r>
            <a:r>
              <a:rPr lang="en-US" sz="6000" u="sng" dirty="0">
                <a:ea typeface="Calibri"/>
                <a:cs typeface="Times New Roman"/>
              </a:rPr>
              <a:t> didactic </a:t>
            </a:r>
            <a:r>
              <a:rPr lang="en-US" sz="6000" u="sng" dirty="0" err="1">
                <a:ea typeface="Calibri"/>
                <a:cs typeface="Times New Roman"/>
              </a:rPr>
              <a:t>cel</a:t>
            </a:r>
            <a:r>
              <a:rPr lang="en-US" sz="6000" u="sng" dirty="0">
                <a:ea typeface="Calibri"/>
                <a:cs typeface="Times New Roman"/>
              </a:rPr>
              <a:t> </a:t>
            </a:r>
            <a:r>
              <a:rPr lang="en-US" sz="6000" u="sng" dirty="0" err="1">
                <a:ea typeface="Calibri"/>
                <a:cs typeface="Times New Roman"/>
              </a:rPr>
              <a:t>puțin</a:t>
            </a:r>
            <a:r>
              <a:rPr lang="en-US" sz="6000" u="sng" dirty="0">
                <a:ea typeface="Calibri"/>
                <a:cs typeface="Times New Roman"/>
              </a:rPr>
              <a:t> egal cu </a:t>
            </a:r>
            <a:r>
              <a:rPr lang="en-US" sz="6000" u="sng" dirty="0" err="1">
                <a:ea typeface="Calibri"/>
                <a:cs typeface="Times New Roman"/>
              </a:rPr>
              <a:t>cel</a:t>
            </a:r>
            <a:r>
              <a:rPr lang="en-US" sz="6000" u="sng" dirty="0">
                <a:ea typeface="Calibri"/>
                <a:cs typeface="Times New Roman"/>
              </a:rPr>
              <a:t> al </a:t>
            </a:r>
            <a:r>
              <a:rPr lang="en-US" sz="6000" u="sng" dirty="0" err="1">
                <a:ea typeface="Calibri"/>
                <a:cs typeface="Times New Roman"/>
              </a:rPr>
              <a:t>postului</a:t>
            </a:r>
            <a:r>
              <a:rPr lang="en-US" sz="6000" u="sng" dirty="0">
                <a:ea typeface="Calibri"/>
                <a:cs typeface="Times New Roman"/>
              </a:rPr>
              <a:t> </a:t>
            </a:r>
            <a:r>
              <a:rPr lang="en-US" sz="6000" u="sng" dirty="0" err="1">
                <a:ea typeface="Calibri"/>
                <a:cs typeface="Times New Roman"/>
              </a:rPr>
              <a:t>scos</a:t>
            </a:r>
            <a:r>
              <a:rPr lang="en-US" sz="6000" u="sng" dirty="0">
                <a:ea typeface="Calibri"/>
                <a:cs typeface="Times New Roman"/>
              </a:rPr>
              <a:t> la concurs/</a:t>
            </a:r>
            <a:r>
              <a:rPr lang="en-US" sz="6000" u="sng" dirty="0" err="1">
                <a:ea typeface="Calibri"/>
                <a:cs typeface="Times New Roman"/>
              </a:rPr>
              <a:t>gradului</a:t>
            </a:r>
            <a:r>
              <a:rPr lang="en-US" sz="6000" u="sng" dirty="0">
                <a:ea typeface="Calibri"/>
                <a:cs typeface="Times New Roman"/>
              </a:rPr>
              <a:t> </a:t>
            </a:r>
            <a:r>
              <a:rPr lang="en-US" sz="6000" u="sng" dirty="0" err="1">
                <a:ea typeface="Calibri"/>
                <a:cs typeface="Times New Roman"/>
              </a:rPr>
              <a:t>pentru</a:t>
            </a:r>
            <a:r>
              <a:rPr lang="en-US" sz="6000" u="sng" dirty="0">
                <a:ea typeface="Calibri"/>
                <a:cs typeface="Times New Roman"/>
              </a:rPr>
              <a:t> care se </a:t>
            </a:r>
            <a:r>
              <a:rPr lang="en-US" sz="6000" u="sng" dirty="0" err="1">
                <a:ea typeface="Calibri"/>
                <a:cs typeface="Times New Roman"/>
              </a:rPr>
              <a:t>organizează</a:t>
            </a:r>
            <a:r>
              <a:rPr lang="en-US" sz="6000" u="sng" dirty="0">
                <a:ea typeface="Calibri"/>
                <a:cs typeface="Times New Roman"/>
              </a:rPr>
              <a:t> examen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b="1" i="1" dirty="0">
              <a:ea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28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II. </a:t>
            </a: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ACORDAREA GRADELOR PROFESIONALE; </a:t>
            </a:r>
            <a:b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ÎNCADRAREA PE FUNCȚII; PROMOVAREA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5410200"/>
          </a:xfrm>
        </p:spPr>
        <p:txBody>
          <a:bodyPr>
            <a:noAutofit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 dirty="0">
                <a:ea typeface="Times New Roman"/>
                <a:cs typeface="Times New Roman"/>
              </a:rPr>
              <a:t>COMISIA DE CONCURS/EXAMEN  CS II </a:t>
            </a:r>
            <a:r>
              <a:rPr lang="en-US" sz="1500" b="1" i="1" dirty="0" err="1">
                <a:ea typeface="Times New Roman"/>
                <a:cs typeface="Times New Roman"/>
              </a:rPr>
              <a:t>și</a:t>
            </a:r>
            <a:r>
              <a:rPr lang="en-US" sz="1500" b="1" i="1" dirty="0">
                <a:ea typeface="Times New Roman"/>
                <a:cs typeface="Times New Roman"/>
              </a:rPr>
              <a:t> CS I</a:t>
            </a:r>
            <a:r>
              <a:rPr lang="en-US" sz="1500" i="1" dirty="0">
                <a:ea typeface="Times New Roman"/>
                <a:cs typeface="Times New Roman"/>
              </a:rPr>
              <a:t> – </a:t>
            </a:r>
            <a:r>
              <a:rPr lang="en-US" sz="1500" b="1" i="1" dirty="0">
                <a:solidFill>
                  <a:srgbClr val="C00000"/>
                </a:solidFill>
                <a:ea typeface="Times New Roman"/>
                <a:cs typeface="Times New Roman"/>
              </a:rPr>
              <a:t>5 </a:t>
            </a:r>
            <a:r>
              <a:rPr lang="en-US" sz="1500" b="1" i="1" dirty="0" err="1">
                <a:solidFill>
                  <a:srgbClr val="C00000"/>
                </a:solidFill>
                <a:ea typeface="Times New Roman"/>
                <a:cs typeface="Times New Roman"/>
              </a:rPr>
              <a:t>membri</a:t>
            </a:r>
            <a:r>
              <a:rPr lang="en-US" sz="1500" b="1" i="1" dirty="0">
                <a:solidFill>
                  <a:srgbClr val="C00000"/>
                </a:solidFill>
                <a:ea typeface="Times New Roman"/>
                <a:cs typeface="Times New Roman"/>
              </a:rPr>
              <a:t>, </a:t>
            </a:r>
            <a:r>
              <a:rPr lang="en-US" sz="1500" b="1" i="1" dirty="0" err="1">
                <a:solidFill>
                  <a:srgbClr val="C00000"/>
                </a:solidFill>
                <a:ea typeface="Times New Roman"/>
                <a:cs typeface="Times New Roman"/>
              </a:rPr>
              <a:t>cercetători</a:t>
            </a:r>
            <a:r>
              <a:rPr lang="en-US" sz="1500" b="1" i="1" dirty="0">
                <a:solidFill>
                  <a:srgbClr val="C00000"/>
                </a:solidFill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solidFill>
                  <a:srgbClr val="C00000"/>
                </a:solidFill>
                <a:ea typeface="Times New Roman"/>
                <a:cs typeface="Times New Roman"/>
              </a:rPr>
              <a:t>științifici</a:t>
            </a:r>
            <a:r>
              <a:rPr lang="en-US" sz="1500" b="1" i="1" dirty="0">
                <a:solidFill>
                  <a:srgbClr val="C00000"/>
                </a:solidFill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solidFill>
                  <a:srgbClr val="C00000"/>
                </a:solidFill>
                <a:ea typeface="Times New Roman"/>
                <a:cs typeface="Times New Roman"/>
              </a:rPr>
              <a:t>sau</a:t>
            </a:r>
            <a:r>
              <a:rPr lang="en-US" sz="1500" b="1" i="1" dirty="0">
                <a:solidFill>
                  <a:srgbClr val="C00000"/>
                </a:solidFill>
                <a:ea typeface="Times New Roman"/>
                <a:cs typeface="Times New Roman"/>
              </a:rPr>
              <a:t> cadre </a:t>
            </a:r>
            <a:r>
              <a:rPr lang="en-US" sz="1500" b="1" i="1" dirty="0" err="1">
                <a:solidFill>
                  <a:srgbClr val="C00000"/>
                </a:solidFill>
                <a:ea typeface="Times New Roman"/>
                <a:cs typeface="Times New Roman"/>
              </a:rPr>
              <a:t>universitare</a:t>
            </a:r>
            <a:r>
              <a:rPr lang="en-US" sz="1500" i="1" dirty="0">
                <a:ea typeface="Times New Roman"/>
                <a:cs typeface="Times New Roman"/>
              </a:rPr>
              <a:t>; </a:t>
            </a:r>
            <a:r>
              <a:rPr lang="en-US" sz="1500" i="1" u="sng" dirty="0" err="1">
                <a:ea typeface="Times New Roman"/>
                <a:cs typeface="Times New Roman"/>
              </a:rPr>
              <a:t>cel</a:t>
            </a:r>
            <a:r>
              <a:rPr lang="en-US" sz="1500" i="1" u="sng" dirty="0">
                <a:ea typeface="Times New Roman"/>
                <a:cs typeface="Times New Roman"/>
              </a:rPr>
              <a:t> </a:t>
            </a:r>
            <a:r>
              <a:rPr lang="en-US" sz="1500" i="1" u="sng" dirty="0" err="1">
                <a:ea typeface="Times New Roman"/>
                <a:cs typeface="Times New Roman"/>
              </a:rPr>
              <a:t>puțin</a:t>
            </a:r>
            <a:r>
              <a:rPr lang="en-US" sz="1500" i="1" u="sng" dirty="0">
                <a:ea typeface="Times New Roman"/>
                <a:cs typeface="Times New Roman"/>
              </a:rPr>
              <a:t> 3 </a:t>
            </a:r>
            <a:r>
              <a:rPr lang="en-US" sz="1500" i="1" u="sng" dirty="0" err="1">
                <a:ea typeface="Times New Roman"/>
                <a:cs typeface="Times New Roman"/>
              </a:rPr>
              <a:t>membri</a:t>
            </a:r>
            <a:r>
              <a:rPr lang="en-US" sz="1500" i="1" u="sng" dirty="0">
                <a:ea typeface="Times New Roman"/>
                <a:cs typeface="Times New Roman"/>
              </a:rPr>
              <a:t> din afara IFIN-HH, cu grad egal </a:t>
            </a:r>
            <a:r>
              <a:rPr lang="en-US" sz="1500" i="1" u="sng" dirty="0" err="1">
                <a:ea typeface="Times New Roman"/>
                <a:cs typeface="Times New Roman"/>
              </a:rPr>
              <a:t>sau</a:t>
            </a:r>
            <a:r>
              <a:rPr lang="en-US" sz="1500" i="1" u="sng" dirty="0">
                <a:ea typeface="Times New Roman"/>
                <a:cs typeface="Times New Roman"/>
              </a:rPr>
              <a:t> </a:t>
            </a:r>
            <a:r>
              <a:rPr lang="en-US" sz="1500" i="1" u="sng" dirty="0" err="1">
                <a:ea typeface="Times New Roman"/>
                <a:cs typeface="Times New Roman"/>
              </a:rPr>
              <a:t>mai</a:t>
            </a:r>
            <a:r>
              <a:rPr lang="en-US" sz="1500" i="1" u="sng" dirty="0">
                <a:ea typeface="Times New Roman"/>
                <a:cs typeface="Times New Roman"/>
              </a:rPr>
              <a:t> mare </a:t>
            </a:r>
            <a:r>
              <a:rPr lang="en-US" sz="1500" i="1" u="sng" dirty="0" err="1">
                <a:ea typeface="Times New Roman"/>
                <a:cs typeface="Times New Roman"/>
              </a:rPr>
              <a:t>decât</a:t>
            </a:r>
            <a:r>
              <a:rPr lang="en-US" sz="1500" i="1" u="sng" dirty="0">
                <a:ea typeface="Times New Roman"/>
                <a:cs typeface="Times New Roman"/>
              </a:rPr>
              <a:t> </a:t>
            </a:r>
            <a:r>
              <a:rPr lang="en-US" sz="1500" i="1" u="sng" dirty="0" err="1">
                <a:ea typeface="Times New Roman"/>
                <a:cs typeface="Times New Roman"/>
              </a:rPr>
              <a:t>cel</a:t>
            </a:r>
            <a:r>
              <a:rPr lang="en-US" sz="1500" i="1" u="sng" dirty="0">
                <a:ea typeface="Times New Roman"/>
                <a:cs typeface="Times New Roman"/>
              </a:rPr>
              <a:t> </a:t>
            </a:r>
            <a:r>
              <a:rPr lang="en-US" sz="1500" i="1" u="sng" dirty="0" err="1">
                <a:ea typeface="Times New Roman"/>
                <a:cs typeface="Times New Roman"/>
              </a:rPr>
              <a:t>scos</a:t>
            </a:r>
            <a:r>
              <a:rPr lang="en-US" sz="1500" i="1" u="sng" dirty="0">
                <a:ea typeface="Times New Roman"/>
                <a:cs typeface="Times New Roman"/>
              </a:rPr>
              <a:t> la concurs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i="1" dirty="0">
                <a:ea typeface="Times New Roman"/>
                <a:cs typeface="Times New Roman"/>
              </a:rPr>
              <a:t> </a:t>
            </a:r>
            <a:endParaRPr lang="ro-RO" sz="1500" i="1" dirty="0">
              <a:ea typeface="Times New Roman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i="1" dirty="0" err="1">
                <a:ea typeface="Times New Roman"/>
                <a:cs typeface="Times New Roman"/>
              </a:rPr>
              <a:t>Numărul</a:t>
            </a:r>
            <a:r>
              <a:rPr lang="en-US" sz="1500" i="1" dirty="0">
                <a:ea typeface="Times New Roman"/>
                <a:cs typeface="Times New Roman"/>
              </a:rPr>
              <a:t> de </a:t>
            </a:r>
            <a:r>
              <a:rPr lang="en-US" sz="1500" i="1" dirty="0" err="1">
                <a:ea typeface="Times New Roman"/>
                <a:cs typeface="Times New Roman"/>
              </a:rPr>
              <a:t>posturi</a:t>
            </a:r>
            <a:r>
              <a:rPr lang="en-US" sz="1500" dirty="0">
                <a:ea typeface="Times New Roman"/>
                <a:cs typeface="Times New Roman"/>
              </a:rPr>
              <a:t> pe </a:t>
            </a:r>
            <a:r>
              <a:rPr lang="en-US" sz="1500" dirty="0" err="1">
                <a:ea typeface="Times New Roman"/>
                <a:cs typeface="Times New Roman"/>
              </a:rPr>
              <a:t>funcții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și</a:t>
            </a:r>
            <a:r>
              <a:rPr lang="en-US" sz="1500" dirty="0">
                <a:ea typeface="Times New Roman"/>
                <a:cs typeface="Times New Roman"/>
              </a:rPr>
              <a:t> grade </a:t>
            </a:r>
            <a:r>
              <a:rPr lang="en-US" sz="1500" dirty="0" err="1">
                <a:ea typeface="Times New Roman"/>
                <a:cs typeface="Times New Roman"/>
              </a:rPr>
              <a:t>profesionale</a:t>
            </a:r>
            <a:r>
              <a:rPr lang="en-US" sz="1500" dirty="0">
                <a:ea typeface="Times New Roman"/>
                <a:cs typeface="Times New Roman"/>
              </a:rPr>
              <a:t>  - </a:t>
            </a:r>
            <a:r>
              <a:rPr lang="en-US" sz="1500" dirty="0" err="1">
                <a:ea typeface="Times New Roman"/>
                <a:cs typeface="Times New Roman"/>
              </a:rPr>
              <a:t>propunere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Consiliu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Științific</a:t>
            </a:r>
            <a:r>
              <a:rPr lang="en-US" sz="1500" dirty="0">
                <a:ea typeface="Times New Roman"/>
                <a:cs typeface="Times New Roman"/>
              </a:rPr>
              <a:t> – </a:t>
            </a:r>
            <a:r>
              <a:rPr lang="en-US" sz="1500" dirty="0" err="1">
                <a:ea typeface="Times New Roman"/>
                <a:cs typeface="Times New Roman"/>
              </a:rPr>
              <a:t>aprobare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Consiliu</a:t>
            </a:r>
            <a:r>
              <a:rPr lang="en-US" sz="1500" dirty="0">
                <a:ea typeface="Times New Roman"/>
                <a:cs typeface="Times New Roman"/>
              </a:rPr>
              <a:t> de </a:t>
            </a:r>
            <a:r>
              <a:rPr lang="en-US" sz="1500" dirty="0" err="1">
                <a:ea typeface="Times New Roman"/>
                <a:cs typeface="Times New Roman"/>
              </a:rPr>
              <a:t>administrație</a:t>
            </a:r>
            <a:r>
              <a:rPr lang="en-US" sz="1500" dirty="0">
                <a:ea typeface="Times New Roman"/>
                <a:cs typeface="Times New Roman"/>
              </a:rPr>
              <a:t> - </a:t>
            </a:r>
            <a:r>
              <a:rPr lang="en-US" sz="1500" dirty="0" err="1">
                <a:ea typeface="Times New Roman"/>
                <a:cs typeface="Times New Roman"/>
              </a:rPr>
              <a:t>necesități</a:t>
            </a:r>
            <a:r>
              <a:rPr lang="en-US" sz="1500" dirty="0">
                <a:ea typeface="Times New Roman"/>
                <a:cs typeface="Times New Roman"/>
              </a:rPr>
              <a:t>, </a:t>
            </a:r>
            <a:r>
              <a:rPr lang="en-US" sz="1500" dirty="0" err="1">
                <a:ea typeface="Times New Roman"/>
                <a:cs typeface="Times New Roman"/>
              </a:rPr>
              <a:t>resurse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financiare</a:t>
            </a:r>
            <a:r>
              <a:rPr lang="en-US" sz="1500" dirty="0">
                <a:ea typeface="Times New Roman"/>
                <a:cs typeface="Times New Roman"/>
              </a:rPr>
              <a:t>, </a:t>
            </a:r>
            <a:r>
              <a:rPr lang="en-US" sz="1500" dirty="0" err="1">
                <a:ea typeface="Times New Roman"/>
                <a:cs typeface="Times New Roman"/>
              </a:rPr>
              <a:t>politica</a:t>
            </a:r>
            <a:r>
              <a:rPr lang="en-US" sz="1500" dirty="0">
                <a:ea typeface="Times New Roman"/>
                <a:cs typeface="Times New Roman"/>
              </a:rPr>
              <a:t> de personal 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i="1" dirty="0" err="1">
                <a:ea typeface="Times New Roman"/>
                <a:cs typeface="Times New Roman"/>
              </a:rPr>
              <a:t>Organizarea</a:t>
            </a:r>
            <a:r>
              <a:rPr lang="en-US" sz="1500" i="1" dirty="0">
                <a:ea typeface="Times New Roman"/>
                <a:cs typeface="Times New Roman"/>
              </a:rPr>
              <a:t> </a:t>
            </a:r>
            <a:r>
              <a:rPr lang="en-US" sz="1500" i="1" dirty="0" err="1">
                <a:ea typeface="Times New Roman"/>
                <a:cs typeface="Times New Roman"/>
              </a:rPr>
              <a:t>examenelor</a:t>
            </a:r>
            <a:r>
              <a:rPr lang="en-US" sz="1500" i="1" dirty="0">
                <a:ea typeface="Times New Roman"/>
                <a:cs typeface="Times New Roman"/>
              </a:rPr>
              <a:t> de </a:t>
            </a:r>
            <a:r>
              <a:rPr lang="en-US" sz="1500" i="1" dirty="0" err="1">
                <a:ea typeface="Times New Roman"/>
                <a:cs typeface="Times New Roman"/>
              </a:rPr>
              <a:t>promovare</a:t>
            </a:r>
            <a:r>
              <a:rPr lang="en-US" sz="1500" dirty="0">
                <a:ea typeface="Times New Roman"/>
                <a:cs typeface="Times New Roman"/>
              </a:rPr>
              <a:t> - </a:t>
            </a:r>
            <a:r>
              <a:rPr lang="en-US" sz="1500" dirty="0" err="1">
                <a:ea typeface="Times New Roman"/>
                <a:cs typeface="Times New Roman"/>
              </a:rPr>
              <a:t>decizia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organizației</a:t>
            </a:r>
            <a:r>
              <a:rPr lang="en-US" sz="1500" dirty="0">
                <a:ea typeface="Times New Roman"/>
                <a:cs typeface="Times New Roman"/>
              </a:rPr>
              <a:t> de </a:t>
            </a:r>
            <a:r>
              <a:rPr lang="en-US" sz="1500" dirty="0" err="1">
                <a:ea typeface="Times New Roman"/>
                <a:cs typeface="Times New Roman"/>
              </a:rPr>
              <a:t>cercetare</a:t>
            </a:r>
            <a:r>
              <a:rPr lang="en-US" sz="1500" dirty="0">
                <a:ea typeface="Times New Roman"/>
                <a:cs typeface="Times New Roman"/>
              </a:rPr>
              <a:t> (</a:t>
            </a:r>
            <a:r>
              <a:rPr lang="en-US" sz="1500" dirty="0" err="1">
                <a:ea typeface="Times New Roman"/>
                <a:cs typeface="Times New Roman"/>
              </a:rPr>
              <a:t>Consiliu</a:t>
            </a:r>
            <a:r>
              <a:rPr lang="en-US" sz="1500" dirty="0">
                <a:ea typeface="Times New Roman"/>
                <a:cs typeface="Times New Roman"/>
              </a:rPr>
              <a:t> de </a:t>
            </a:r>
            <a:r>
              <a:rPr lang="en-US" sz="1500" dirty="0" err="1">
                <a:ea typeface="Times New Roman"/>
                <a:cs typeface="Times New Roman"/>
              </a:rPr>
              <a:t>administrație</a:t>
            </a:r>
            <a:r>
              <a:rPr lang="en-US" sz="1500" dirty="0">
                <a:ea typeface="Times New Roman"/>
                <a:cs typeface="Times New Roman"/>
              </a:rPr>
              <a:t>) – </a:t>
            </a:r>
            <a:r>
              <a:rPr lang="en-US" sz="1500" dirty="0" err="1">
                <a:ea typeface="Times New Roman"/>
                <a:cs typeface="Times New Roman"/>
              </a:rPr>
              <a:t>necesități</a:t>
            </a:r>
            <a:r>
              <a:rPr lang="en-US" sz="1500" dirty="0">
                <a:ea typeface="Times New Roman"/>
                <a:cs typeface="Times New Roman"/>
              </a:rPr>
              <a:t>, </a:t>
            </a:r>
            <a:r>
              <a:rPr lang="en-US" sz="1500" dirty="0" err="1">
                <a:ea typeface="Times New Roman"/>
                <a:cs typeface="Times New Roman"/>
              </a:rPr>
              <a:t>resurse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financiare</a:t>
            </a:r>
            <a:r>
              <a:rPr lang="en-US" sz="1500" dirty="0">
                <a:ea typeface="Times New Roman"/>
                <a:cs typeface="Times New Roman"/>
              </a:rPr>
              <a:t>, </a:t>
            </a:r>
            <a:r>
              <a:rPr lang="en-US" sz="1500" dirty="0" err="1">
                <a:ea typeface="Times New Roman"/>
                <a:cs typeface="Times New Roman"/>
              </a:rPr>
              <a:t>politica</a:t>
            </a:r>
            <a:r>
              <a:rPr lang="en-US" sz="1500" dirty="0">
                <a:ea typeface="Times New Roman"/>
                <a:cs typeface="Times New Roman"/>
              </a:rPr>
              <a:t> de personal 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500" b="1" i="1" u="sng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 u="sng" dirty="0">
                <a:ea typeface="Calibri"/>
                <a:cs typeface="Times New Roman"/>
              </a:rPr>
              <a:t>CONDIȚII </a:t>
            </a:r>
            <a:r>
              <a:rPr lang="en-US" sz="1500" b="1" i="1" u="sng" dirty="0">
                <a:solidFill>
                  <a:srgbClr val="FF0000"/>
                </a:solidFill>
                <a:ea typeface="Calibri"/>
                <a:cs typeface="Times New Roman"/>
              </a:rPr>
              <a:t>MINIME</a:t>
            </a:r>
            <a:r>
              <a:rPr lang="en-US" sz="1500" b="1" i="1" u="sng" dirty="0">
                <a:ea typeface="Calibri"/>
                <a:cs typeface="Times New Roman"/>
              </a:rPr>
              <a:t> DE PREGĂTIRE</a:t>
            </a:r>
            <a:r>
              <a:rPr lang="en-US" sz="1500" b="1" dirty="0">
                <a:ea typeface="Calibri"/>
                <a:cs typeface="Times New Roman"/>
              </a:rPr>
              <a:t>: </a:t>
            </a:r>
            <a:endParaRPr lang="en-US" sz="1500" dirty="0"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8F0000"/>
              </a:buClr>
              <a:buNone/>
            </a:pPr>
            <a:r>
              <a:rPr lang="ro-RO" sz="1500" b="1" dirty="0">
                <a:highlight>
                  <a:srgbClr val="FFFF00"/>
                </a:highlight>
                <a:ea typeface="Times New Roman"/>
                <a:cs typeface="Times New Roman"/>
              </a:rPr>
              <a:t>a)        </a:t>
            </a:r>
            <a:r>
              <a:rPr lang="en-US" sz="1500" b="1" u="sng" dirty="0" err="1">
                <a:highlight>
                  <a:srgbClr val="FFFF00"/>
                </a:highlight>
                <a:ea typeface="Times New Roman"/>
                <a:cs typeface="Times New Roman"/>
              </a:rPr>
              <a:t>pentru</a:t>
            </a:r>
            <a:r>
              <a:rPr lang="en-US" sz="1500" b="1" u="sng" dirty="0">
                <a:highlight>
                  <a:srgbClr val="FFFF00"/>
                </a:highlight>
                <a:ea typeface="Times New Roman"/>
                <a:cs typeface="Times New Roman"/>
              </a:rPr>
              <a:t> ACS</a:t>
            </a:r>
            <a:r>
              <a:rPr lang="en-US" sz="1500" dirty="0">
                <a:ea typeface="Times New Roman"/>
                <a:cs typeface="Times New Roman"/>
              </a:rPr>
              <a:t>: </a:t>
            </a:r>
            <a:endParaRPr lang="en-US" sz="1500" dirty="0"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500" b="1" i="1" dirty="0">
                <a:ea typeface="Times New Roman"/>
                <a:cs typeface="Times New Roman"/>
              </a:rPr>
              <a:t>absolvent cu </a:t>
            </a:r>
            <a:r>
              <a:rPr lang="en-US" sz="1500" b="1" i="1" dirty="0" err="1">
                <a:ea typeface="Times New Roman"/>
                <a:cs typeface="Times New Roman"/>
              </a:rPr>
              <a:t>examen</a:t>
            </a:r>
            <a:r>
              <a:rPr lang="en-US" sz="1500" b="1" i="1" dirty="0">
                <a:ea typeface="Times New Roman"/>
                <a:cs typeface="Times New Roman"/>
              </a:rPr>
              <a:t> de </a:t>
            </a:r>
            <a:r>
              <a:rPr lang="en-US" sz="1500" b="1" i="1" dirty="0" err="1">
                <a:ea typeface="Times New Roman"/>
                <a:cs typeface="Times New Roman"/>
              </a:rPr>
              <a:t>licenţă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sau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b="1" i="1" dirty="0">
                <a:ea typeface="Times New Roman"/>
                <a:cs typeface="Times New Roman"/>
              </a:rPr>
              <a:t>de </a:t>
            </a:r>
            <a:r>
              <a:rPr lang="en-US" sz="1500" b="1" i="1" dirty="0" err="1">
                <a:ea typeface="Times New Roman"/>
                <a:cs typeface="Times New Roman"/>
              </a:rPr>
              <a:t>diplomă</a:t>
            </a:r>
            <a:r>
              <a:rPr lang="en-US" sz="1500" dirty="0">
                <a:ea typeface="Times New Roman"/>
                <a:cs typeface="Times New Roman"/>
              </a:rPr>
              <a:t> al </a:t>
            </a:r>
            <a:r>
              <a:rPr lang="en-US" sz="1500" dirty="0" err="1">
                <a:ea typeface="Times New Roman"/>
                <a:cs typeface="Times New Roman"/>
              </a:rPr>
              <a:t>studiilor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în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învăţământul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universitar</a:t>
            </a:r>
            <a:r>
              <a:rPr lang="en-US" sz="1500" dirty="0">
                <a:ea typeface="Times New Roman"/>
                <a:cs typeface="Times New Roman"/>
              </a:rPr>
              <a:t> de </a:t>
            </a:r>
            <a:r>
              <a:rPr lang="en-US" sz="1500" dirty="0" err="1">
                <a:ea typeface="Times New Roman"/>
                <a:cs typeface="Times New Roman"/>
              </a:rPr>
              <a:t>lungă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durată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ea typeface="Times New Roman"/>
                <a:cs typeface="Times New Roman"/>
              </a:rPr>
              <a:t>                                     SAU </a:t>
            </a:r>
            <a:endParaRPr lang="en-US" sz="1500" dirty="0"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500" b="1" i="1" dirty="0">
                <a:ea typeface="Times New Roman"/>
                <a:cs typeface="Times New Roman"/>
              </a:rPr>
              <a:t>absolvent cu </a:t>
            </a:r>
            <a:r>
              <a:rPr lang="en-US" sz="1500" b="1" i="1" dirty="0" err="1">
                <a:ea typeface="Times New Roman"/>
                <a:cs typeface="Times New Roman"/>
              </a:rPr>
              <a:t>diplomă</a:t>
            </a:r>
            <a:r>
              <a:rPr lang="en-US" sz="1500" b="1" i="1" dirty="0">
                <a:ea typeface="Times New Roman"/>
                <a:cs typeface="Times New Roman"/>
              </a:rPr>
              <a:t> de master </a:t>
            </a:r>
            <a:r>
              <a:rPr lang="en-US" sz="1500" dirty="0" err="1">
                <a:ea typeface="Times New Roman"/>
                <a:cs typeface="Times New Roman"/>
              </a:rPr>
              <a:t>în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specialitate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sau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domenii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conexe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500" b="1" i="1" dirty="0">
                <a:ea typeface="Times New Roman"/>
                <a:cs typeface="Times New Roman"/>
              </a:rPr>
              <a:t>                                       </a:t>
            </a:r>
            <a:r>
              <a:rPr lang="en-US" sz="1500" b="1" i="1" dirty="0">
                <a:ea typeface="Times New Roman"/>
                <a:cs typeface="Times New Roman"/>
              </a:rPr>
              <a:t>ŞI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1" dirty="0" err="1">
                <a:latin typeface="Verdana"/>
                <a:ea typeface="Times New Roman"/>
                <a:cs typeface="Times New Roman"/>
              </a:rPr>
              <a:t>să</a:t>
            </a:r>
            <a:r>
              <a:rPr lang="en-US" sz="1300" b="1" i="1" dirty="0">
                <a:latin typeface="Verdana"/>
                <a:ea typeface="Times New Roman"/>
                <a:cs typeface="Times New Roman"/>
              </a:rPr>
              <a:t> </a:t>
            </a:r>
            <a:r>
              <a:rPr lang="en-US" sz="1300" b="1" i="1" dirty="0" err="1">
                <a:latin typeface="Verdana"/>
                <a:ea typeface="Times New Roman"/>
                <a:cs typeface="Times New Roman"/>
              </a:rPr>
              <a:t>îndeplinească</a:t>
            </a:r>
            <a:r>
              <a:rPr lang="en-US" sz="1300" b="1" i="1" dirty="0">
                <a:latin typeface="Verdana"/>
                <a:ea typeface="Times New Roman"/>
                <a:cs typeface="Times New Roman"/>
              </a:rPr>
              <a:t> </a:t>
            </a:r>
            <a:r>
              <a:rPr lang="en-US" sz="1300" b="1" i="1" dirty="0" err="1">
                <a:latin typeface="Verdana"/>
                <a:ea typeface="Times New Roman"/>
                <a:cs typeface="Times New Roman"/>
              </a:rPr>
              <a:t>standardele</a:t>
            </a:r>
            <a:r>
              <a:rPr lang="en-US" sz="1300" b="1" i="1" dirty="0">
                <a:latin typeface="Verdana"/>
                <a:ea typeface="Times New Roman"/>
                <a:cs typeface="Times New Roman"/>
              </a:rPr>
              <a:t> </a:t>
            </a:r>
            <a:r>
              <a:rPr lang="en-US" sz="1300" b="1" i="1" dirty="0" err="1">
                <a:latin typeface="Verdana"/>
                <a:ea typeface="Times New Roman"/>
                <a:cs typeface="Times New Roman"/>
              </a:rPr>
              <a:t>minimale</a:t>
            </a:r>
            <a:r>
              <a:rPr lang="en-US" sz="1300" b="1" i="1" dirty="0">
                <a:latin typeface="Verdana"/>
                <a:ea typeface="Times New Roman"/>
                <a:cs typeface="Times New Roman"/>
              </a:rPr>
              <a:t> </a:t>
            </a:r>
            <a:r>
              <a:rPr lang="en-US" sz="1300" b="1" i="1" dirty="0">
                <a:highlight>
                  <a:srgbClr val="D3D3D3"/>
                </a:highlight>
                <a:latin typeface="Verdana"/>
                <a:ea typeface="Times New Roman"/>
                <a:cs typeface="Times New Roman"/>
              </a:rPr>
              <a:t>(art. 13 alin.1)</a:t>
            </a:r>
            <a:endParaRPr lang="en-US" sz="1300" dirty="0"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8F0000"/>
              </a:buClr>
              <a:buNone/>
            </a:pPr>
            <a:endParaRPr lang="ro-RO" sz="1300" b="1" dirty="0">
              <a:highlight>
                <a:srgbClr val="FFFF00"/>
              </a:highlight>
              <a:latin typeface="Verdana"/>
              <a:ea typeface="Times New Roman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8F0000"/>
              </a:buClr>
              <a:buNone/>
            </a:pPr>
            <a:endParaRPr lang="en-US" sz="13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9956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II. </a:t>
            </a: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ACORDAREA GRADELOR PROFESIONALE; </a:t>
            </a:r>
            <a:b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ÎNCADRAREA PE FUNCȚII; PROMOVAREA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33400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Clr>
                <a:srgbClr val="8F0000"/>
              </a:buClr>
              <a:buNone/>
            </a:pPr>
            <a:r>
              <a:rPr lang="ro-RO" sz="1500" b="1" dirty="0">
                <a:highlight>
                  <a:srgbClr val="FFFF00"/>
                </a:highlight>
                <a:ea typeface="Times New Roman"/>
                <a:cs typeface="Times New Roman"/>
              </a:rPr>
              <a:t>b)        </a:t>
            </a:r>
            <a:r>
              <a:rPr lang="en-US" sz="1500" b="1" u="sng" dirty="0" err="1">
                <a:highlight>
                  <a:srgbClr val="FFFF00"/>
                </a:highlight>
                <a:ea typeface="Times New Roman"/>
                <a:cs typeface="Times New Roman"/>
              </a:rPr>
              <a:t>pentru</a:t>
            </a:r>
            <a:r>
              <a:rPr lang="en-US" sz="1500" b="1" u="sng" dirty="0">
                <a:highlight>
                  <a:srgbClr val="FFFF00"/>
                </a:highlight>
                <a:ea typeface="Times New Roman"/>
                <a:cs typeface="Times New Roman"/>
              </a:rPr>
              <a:t> CS</a:t>
            </a:r>
            <a:r>
              <a:rPr lang="en-US" sz="1500" dirty="0">
                <a:ea typeface="Times New Roman"/>
                <a:cs typeface="Times New Roman"/>
              </a:rPr>
              <a:t>: </a:t>
            </a:r>
            <a:endParaRPr lang="en-US" sz="1500" dirty="0"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500" b="1" i="1" dirty="0">
                <a:ea typeface="Times New Roman"/>
                <a:cs typeface="Times New Roman"/>
              </a:rPr>
              <a:t>absolvent cu examen de </a:t>
            </a:r>
            <a:r>
              <a:rPr lang="en-US" sz="1500" b="1" i="1" dirty="0" err="1">
                <a:ea typeface="Times New Roman"/>
                <a:cs typeface="Times New Roman"/>
              </a:rPr>
              <a:t>licenţă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sau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b="1" i="1" dirty="0">
                <a:ea typeface="Times New Roman"/>
                <a:cs typeface="Times New Roman"/>
              </a:rPr>
              <a:t>de </a:t>
            </a:r>
            <a:r>
              <a:rPr lang="en-US" sz="1500" b="1" i="1" dirty="0" err="1">
                <a:ea typeface="Times New Roman"/>
                <a:cs typeface="Times New Roman"/>
              </a:rPr>
              <a:t>diplomă</a:t>
            </a:r>
            <a:r>
              <a:rPr lang="en-US" sz="1500" dirty="0">
                <a:ea typeface="Times New Roman"/>
                <a:cs typeface="Times New Roman"/>
              </a:rPr>
              <a:t> al </a:t>
            </a:r>
            <a:r>
              <a:rPr lang="en-US" sz="1500" dirty="0" err="1">
                <a:ea typeface="Times New Roman"/>
                <a:cs typeface="Times New Roman"/>
              </a:rPr>
              <a:t>studiilor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în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învăţământul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universitar</a:t>
            </a:r>
            <a:r>
              <a:rPr lang="en-US" sz="1500" dirty="0">
                <a:ea typeface="Times New Roman"/>
                <a:cs typeface="Times New Roman"/>
              </a:rPr>
              <a:t> de </a:t>
            </a:r>
            <a:r>
              <a:rPr lang="en-US" sz="1500" dirty="0" err="1">
                <a:ea typeface="Times New Roman"/>
                <a:cs typeface="Times New Roman"/>
              </a:rPr>
              <a:t>lungă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durată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ea typeface="Times New Roman"/>
                <a:cs typeface="Times New Roman"/>
              </a:rPr>
              <a:t>                                      SAU</a:t>
            </a:r>
            <a:endParaRPr lang="en-US" sz="1500" dirty="0">
              <a:ea typeface="Calibri"/>
              <a:cs typeface="Times New Roman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500" b="1" i="1" dirty="0">
                <a:ea typeface="Times New Roman"/>
                <a:cs typeface="Times New Roman"/>
              </a:rPr>
              <a:t>absolvent cu </a:t>
            </a:r>
            <a:r>
              <a:rPr lang="en-US" sz="1500" b="1" i="1" dirty="0" err="1">
                <a:ea typeface="Times New Roman"/>
                <a:cs typeface="Times New Roman"/>
              </a:rPr>
              <a:t>diplomă</a:t>
            </a:r>
            <a:r>
              <a:rPr lang="en-US" sz="1500" b="1" i="1" dirty="0">
                <a:ea typeface="Times New Roman"/>
                <a:cs typeface="Times New Roman"/>
              </a:rPr>
              <a:t> de master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în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specialitate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sau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domenii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conexe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500" b="1" dirty="0">
                <a:ea typeface="Times New Roman"/>
                <a:cs typeface="Times New Roman"/>
              </a:rPr>
              <a:t>                                       </a:t>
            </a:r>
            <a:r>
              <a:rPr lang="en-US" sz="1500" b="1" dirty="0">
                <a:ea typeface="Times New Roman"/>
                <a:cs typeface="Times New Roman"/>
              </a:rPr>
              <a:t>ȘI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 err="1">
                <a:ea typeface="Times New Roman"/>
                <a:cs typeface="Times New Roman"/>
              </a:rPr>
              <a:t>să</a:t>
            </a:r>
            <a:r>
              <a:rPr lang="en-US" sz="1500" b="1" dirty="0">
                <a:ea typeface="Times New Roman"/>
                <a:cs typeface="Times New Roman"/>
              </a:rPr>
              <a:t> fie </a:t>
            </a:r>
            <a:r>
              <a:rPr lang="en-US" sz="1500" b="1" u="sng" dirty="0" err="1">
                <a:ea typeface="Times New Roman"/>
                <a:cs typeface="Times New Roman"/>
              </a:rPr>
              <a:t>înscris</a:t>
            </a:r>
            <a:r>
              <a:rPr lang="en-US" sz="1500" b="1" u="sng" dirty="0">
                <a:ea typeface="Times New Roman"/>
                <a:cs typeface="Times New Roman"/>
              </a:rPr>
              <a:t> la </a:t>
            </a:r>
            <a:r>
              <a:rPr lang="en-US" sz="1500" b="1" u="sng" dirty="0" err="1">
                <a:ea typeface="Times New Roman"/>
                <a:cs typeface="Times New Roman"/>
              </a:rPr>
              <a:t>şcoala</a:t>
            </a:r>
            <a:r>
              <a:rPr lang="en-US" sz="1500" b="1" u="sng" dirty="0">
                <a:ea typeface="Times New Roman"/>
                <a:cs typeface="Times New Roman"/>
              </a:rPr>
              <a:t> </a:t>
            </a:r>
            <a:r>
              <a:rPr lang="en-US" sz="1500" b="1" u="sng" dirty="0" err="1">
                <a:ea typeface="Times New Roman"/>
                <a:cs typeface="Times New Roman"/>
              </a:rPr>
              <a:t>doctorală</a:t>
            </a:r>
            <a:r>
              <a:rPr lang="en-US" sz="1500" b="1" dirty="0">
                <a:ea typeface="Times New Roman"/>
                <a:cs typeface="Times New Roman"/>
              </a:rPr>
              <a:t> SAU </a:t>
            </a:r>
            <a:r>
              <a:rPr lang="en-US" sz="1500" b="1" u="sng" dirty="0" err="1">
                <a:ea typeface="Times New Roman"/>
                <a:cs typeface="Times New Roman"/>
              </a:rPr>
              <a:t>să</a:t>
            </a:r>
            <a:r>
              <a:rPr lang="en-US" sz="1500" b="1" u="sng" dirty="0">
                <a:ea typeface="Times New Roman"/>
                <a:cs typeface="Times New Roman"/>
              </a:rPr>
              <a:t> </a:t>
            </a:r>
            <a:r>
              <a:rPr lang="en-US" sz="1500" b="1" u="sng" dirty="0" err="1">
                <a:ea typeface="Times New Roman"/>
                <a:cs typeface="Times New Roman"/>
              </a:rPr>
              <a:t>deţină</a:t>
            </a:r>
            <a:r>
              <a:rPr lang="en-US" sz="1500" b="1" u="sng" dirty="0">
                <a:ea typeface="Times New Roman"/>
                <a:cs typeface="Times New Roman"/>
              </a:rPr>
              <a:t> </a:t>
            </a:r>
            <a:r>
              <a:rPr lang="en-US" sz="1500" b="1" u="sng" dirty="0" err="1">
                <a:ea typeface="Times New Roman"/>
                <a:cs typeface="Times New Roman"/>
              </a:rPr>
              <a:t>titlul</a:t>
            </a:r>
            <a:r>
              <a:rPr lang="en-US" sz="1500" b="1" u="sng" dirty="0">
                <a:ea typeface="Times New Roman"/>
                <a:cs typeface="Times New Roman"/>
              </a:rPr>
              <a:t> de doctor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500" b="1" dirty="0">
                <a:ea typeface="Times New Roman"/>
                <a:cs typeface="Times New Roman"/>
              </a:rPr>
              <a:t>                                       </a:t>
            </a:r>
            <a:r>
              <a:rPr lang="en-US" sz="1500" b="1" dirty="0">
                <a:ea typeface="Times New Roman"/>
                <a:cs typeface="Times New Roman"/>
              </a:rPr>
              <a:t>ȘI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i="1" dirty="0" err="1">
                <a:ea typeface="Times New Roman"/>
                <a:cs typeface="Times New Roman"/>
              </a:rPr>
              <a:t>să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îndeplinească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standardele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minimale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>
                <a:highlight>
                  <a:srgbClr val="D3D3D3"/>
                </a:highlight>
                <a:ea typeface="Times New Roman"/>
                <a:cs typeface="Times New Roman"/>
              </a:rPr>
              <a:t>(art.13 alin.1) </a:t>
            </a:r>
            <a:endParaRPr lang="ro-RO" sz="1500" b="1" i="1" dirty="0">
              <a:highlight>
                <a:srgbClr val="D3D3D3"/>
              </a:highlight>
              <a:ea typeface="Times New Roman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500" b="1" dirty="0">
                <a:highlight>
                  <a:srgbClr val="FFFF00"/>
                </a:highlight>
                <a:ea typeface="Times New Roman"/>
                <a:cs typeface="Times New Roman"/>
              </a:rPr>
              <a:t>c)         </a:t>
            </a:r>
            <a:r>
              <a:rPr lang="en-US" sz="1500" b="1" u="sng" dirty="0" err="1">
                <a:highlight>
                  <a:srgbClr val="FFFF00"/>
                </a:highlight>
                <a:ea typeface="Times New Roman"/>
                <a:cs typeface="Times New Roman"/>
              </a:rPr>
              <a:t>pentru</a:t>
            </a:r>
            <a:r>
              <a:rPr lang="en-US" sz="1500" b="1" u="sng" dirty="0">
                <a:highlight>
                  <a:srgbClr val="FFFF00"/>
                </a:highlight>
                <a:ea typeface="Times New Roman"/>
                <a:cs typeface="Times New Roman"/>
              </a:rPr>
              <a:t> CS III</a:t>
            </a:r>
            <a:r>
              <a:rPr lang="en-US" sz="1500" dirty="0">
                <a:ea typeface="Times New Roman"/>
                <a:cs typeface="Times New Roman"/>
              </a:rPr>
              <a:t>: </a:t>
            </a:r>
            <a:endParaRPr lang="en-US" sz="1500" dirty="0">
              <a:ea typeface="Calibri"/>
              <a:cs typeface="Times New Roman"/>
            </a:endParaRPr>
          </a:p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1500" dirty="0" err="1">
                <a:ea typeface="Times New Roman"/>
                <a:cs typeface="Times New Roman"/>
              </a:rPr>
              <a:t>să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deţină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titlul</a:t>
            </a:r>
            <a:r>
              <a:rPr lang="en-US" sz="1500" b="1" dirty="0">
                <a:ea typeface="Times New Roman"/>
                <a:cs typeface="Times New Roman"/>
              </a:rPr>
              <a:t> de doctor 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ro-RO" sz="1500" b="1" dirty="0">
                <a:ea typeface="Times New Roman"/>
                <a:cs typeface="Times New Roman"/>
              </a:rPr>
              <a:t>                     </a:t>
            </a:r>
            <a:r>
              <a:rPr lang="en-US" sz="1500" b="1" dirty="0">
                <a:ea typeface="Times New Roman"/>
                <a:cs typeface="Times New Roman"/>
              </a:rPr>
              <a:t>ȘI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endParaRPr lang="en-US" sz="1500" dirty="0">
              <a:ea typeface="Calibri"/>
              <a:cs typeface="Times New Roman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Wingdings"/>
              <a:buChar char=""/>
              <a:tabLst>
                <a:tab pos="114300" algn="l"/>
              </a:tabLst>
            </a:pPr>
            <a:r>
              <a:rPr lang="en-US" sz="1500" dirty="0" err="1">
                <a:ea typeface="Times New Roman"/>
                <a:cs typeface="Times New Roman"/>
              </a:rPr>
              <a:t>pentru</a:t>
            </a:r>
            <a:r>
              <a:rPr lang="en-US" sz="1500" b="1" dirty="0">
                <a:ea typeface="Times New Roman"/>
                <a:cs typeface="Times New Roman"/>
              </a:rPr>
              <a:t> CONCURS:</a:t>
            </a:r>
            <a:endParaRPr lang="en-US" sz="1500" dirty="0">
              <a:ea typeface="Calibri"/>
              <a:cs typeface="Times New Roman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Verdana"/>
              <a:buChar char="-"/>
            </a:pPr>
            <a:r>
              <a:rPr lang="en-US" sz="1500" b="1" i="1" dirty="0" err="1">
                <a:ea typeface="Times New Roman"/>
                <a:cs typeface="Times New Roman"/>
              </a:rPr>
              <a:t>să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îndeplinească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standardele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minimale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>
                <a:highlight>
                  <a:srgbClr val="D3D3D3"/>
                </a:highlight>
                <a:ea typeface="Times New Roman"/>
                <a:cs typeface="Times New Roman"/>
              </a:rPr>
              <a:t>(art.13 alin.1)</a:t>
            </a:r>
            <a:r>
              <a:rPr lang="en-US" sz="1500" dirty="0">
                <a:ea typeface="Times New Roman"/>
                <a:cs typeface="Times New Roman"/>
              </a:rPr>
              <a:t>, </a:t>
            </a:r>
          </a:p>
          <a:p>
            <a:pPr marL="0" marR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1500" dirty="0" err="1">
                <a:ea typeface="Times New Roman"/>
                <a:cs typeface="Times New Roman"/>
              </a:rPr>
              <a:t>respectiv</a:t>
            </a:r>
            <a:r>
              <a:rPr lang="en-US" sz="1500" dirty="0">
                <a:ea typeface="Times New Roman"/>
                <a:cs typeface="Times New Roman"/>
              </a:rPr>
              <a:t>,</a:t>
            </a:r>
            <a:r>
              <a:rPr lang="en-US" sz="1500" dirty="0">
                <a:ea typeface="Calibri"/>
                <a:cs typeface="Times New Roman"/>
              </a:rPr>
              <a:t> </a:t>
            </a: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Wingdings"/>
              <a:buChar char=""/>
            </a:pPr>
            <a:r>
              <a:rPr lang="en-US" sz="1500" dirty="0" err="1">
                <a:ea typeface="Calibri"/>
                <a:cs typeface="Times New Roman"/>
              </a:rPr>
              <a:t>pentru</a:t>
            </a:r>
            <a:r>
              <a:rPr lang="en-US" sz="1500" dirty="0">
                <a:ea typeface="Calibri"/>
                <a:cs typeface="Times New Roman"/>
              </a:rPr>
              <a:t> </a:t>
            </a:r>
            <a:r>
              <a:rPr lang="en-US" sz="1500" b="1" dirty="0">
                <a:ea typeface="Calibri"/>
                <a:cs typeface="Times New Roman"/>
              </a:rPr>
              <a:t>EXAMEN</a:t>
            </a:r>
            <a:r>
              <a:rPr lang="en-US" sz="1500" dirty="0">
                <a:ea typeface="Calibri"/>
                <a:cs typeface="Times New Roman"/>
              </a:rPr>
              <a:t>:</a:t>
            </a: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Verdana"/>
              <a:buChar char="-"/>
            </a:pPr>
            <a:r>
              <a:rPr lang="en-US" sz="1500" b="1" i="1" dirty="0" err="1">
                <a:ea typeface="Times New Roman"/>
                <a:cs typeface="Times New Roman"/>
              </a:rPr>
              <a:t>să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depășească</a:t>
            </a:r>
            <a:r>
              <a:rPr lang="en-US" sz="1500" b="1" i="1" dirty="0">
                <a:ea typeface="Times New Roman"/>
                <a:cs typeface="Times New Roman"/>
              </a:rPr>
              <a:t> cu min 50 % </a:t>
            </a:r>
            <a:r>
              <a:rPr lang="en-US" sz="1500" b="1" i="1" dirty="0" err="1">
                <a:ea typeface="Times New Roman"/>
                <a:cs typeface="Times New Roman"/>
              </a:rPr>
              <a:t>cel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puțin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două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treimi</a:t>
            </a:r>
            <a:r>
              <a:rPr lang="en-US" sz="1500" b="1" i="1" dirty="0">
                <a:ea typeface="Times New Roman"/>
                <a:cs typeface="Times New Roman"/>
              </a:rPr>
              <a:t> din </a:t>
            </a:r>
            <a:r>
              <a:rPr lang="en-US" sz="1500" b="1" i="1" dirty="0" err="1">
                <a:ea typeface="Times New Roman"/>
                <a:cs typeface="Times New Roman"/>
              </a:rPr>
              <a:t>pragurile</a:t>
            </a:r>
            <a:r>
              <a:rPr lang="en-US" sz="1500" b="1" i="1" dirty="0">
                <a:ea typeface="Times New Roman"/>
                <a:cs typeface="Times New Roman"/>
              </a:rPr>
              <a:t> min </a:t>
            </a:r>
            <a:r>
              <a:rPr lang="en-US" sz="1500" b="1" i="1" dirty="0" err="1">
                <a:ea typeface="Times New Roman"/>
                <a:cs typeface="Times New Roman"/>
              </a:rPr>
              <a:t>cantitative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aferente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en-US" sz="1500" b="1" i="1" dirty="0" err="1">
                <a:ea typeface="Times New Roman"/>
                <a:cs typeface="Times New Roman"/>
              </a:rPr>
              <a:t>standardelor</a:t>
            </a:r>
            <a:r>
              <a:rPr lang="en-US" sz="1500" b="1" i="1" dirty="0">
                <a:ea typeface="Times New Roman"/>
                <a:cs typeface="Times New Roman"/>
              </a:rPr>
              <a:t> min </a:t>
            </a:r>
            <a:r>
              <a:rPr lang="en-US" sz="1500" b="1" i="1" dirty="0" err="1">
                <a:ea typeface="Times New Roman"/>
                <a:cs typeface="Times New Roman"/>
              </a:rPr>
              <a:t>stabilite</a:t>
            </a:r>
            <a:r>
              <a:rPr lang="en-US" sz="1500" b="1" i="1" dirty="0">
                <a:ea typeface="Times New Roman"/>
                <a:cs typeface="Times New Roman"/>
              </a:rPr>
              <a:t> de IFIN-HH </a:t>
            </a:r>
            <a:r>
              <a:rPr lang="ro-RO" sz="1500" b="1" i="1" dirty="0">
                <a:ea typeface="Times New Roman"/>
                <a:cs typeface="Times New Roman"/>
              </a:rPr>
              <a:t>+ </a:t>
            </a:r>
            <a:r>
              <a:rPr lang="en-US" sz="1500" b="1" i="1" dirty="0" err="1">
                <a:ea typeface="Times New Roman"/>
                <a:cs typeface="Times New Roman"/>
              </a:rPr>
              <a:t>îndepl</a:t>
            </a:r>
            <a:r>
              <a:rPr lang="ro-RO" sz="1500" b="1" i="1" dirty="0">
                <a:ea typeface="Times New Roman"/>
                <a:cs typeface="Times New Roman"/>
              </a:rPr>
              <a:t>inire</a:t>
            </a:r>
            <a:r>
              <a:rPr lang="en-US" sz="1500" b="1" i="1" dirty="0">
                <a:ea typeface="Times New Roman"/>
                <a:cs typeface="Times New Roman"/>
              </a:rPr>
              <a:t> </a:t>
            </a:r>
            <a:r>
              <a:rPr lang="ro-RO" sz="1500" b="1" i="1" dirty="0">
                <a:ea typeface="Times New Roman"/>
                <a:cs typeface="Times New Roman"/>
              </a:rPr>
              <a:t>rest </a:t>
            </a:r>
            <a:r>
              <a:rPr lang="en-US" sz="1500" b="1" i="1" dirty="0" err="1">
                <a:ea typeface="Times New Roman"/>
                <a:cs typeface="Times New Roman"/>
              </a:rPr>
              <a:t>standarde</a:t>
            </a:r>
            <a:r>
              <a:rPr lang="en-US" sz="1500" b="1" i="1" dirty="0">
                <a:ea typeface="Times New Roman"/>
                <a:cs typeface="Times New Roman"/>
              </a:rPr>
              <a:t> min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958153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II. </a:t>
            </a: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ACORDAREA GRADELOR PROFESIONALE; </a:t>
            </a:r>
            <a:b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ÎNCADRAREA PE FUNCȚII; PROMOVAREA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25000" lnSpcReduction="20000"/>
          </a:bodyPr>
          <a:lstStyle/>
          <a:p>
            <a:pPr marL="0" lvl="0" indent="0" algn="just">
              <a:lnSpc>
                <a:spcPct val="114000"/>
              </a:lnSpc>
              <a:spcBef>
                <a:spcPts val="0"/>
              </a:spcBef>
              <a:buClr>
                <a:srgbClr val="8F0000"/>
              </a:buClr>
              <a:buNone/>
            </a:pPr>
            <a:r>
              <a:rPr lang="ro-RO" sz="6000" b="1" dirty="0">
                <a:highlight>
                  <a:srgbClr val="FFFF00"/>
                </a:highlight>
                <a:ea typeface="Times New Roman"/>
                <a:cs typeface="Times New Roman"/>
              </a:rPr>
              <a:t>d)         </a:t>
            </a:r>
            <a:r>
              <a:rPr lang="en-US" sz="6000" b="1" u="sng" dirty="0" err="1">
                <a:highlight>
                  <a:srgbClr val="FFFF00"/>
                </a:highlight>
                <a:ea typeface="Times New Roman"/>
                <a:cs typeface="Times New Roman"/>
              </a:rPr>
              <a:t>pentru</a:t>
            </a:r>
            <a:r>
              <a:rPr lang="en-US" sz="6000" b="1" u="sng" dirty="0">
                <a:highlight>
                  <a:srgbClr val="FFFF00"/>
                </a:highlight>
                <a:ea typeface="Times New Roman"/>
                <a:cs typeface="Times New Roman"/>
              </a:rPr>
              <a:t> CS I, CS II</a:t>
            </a:r>
            <a:r>
              <a:rPr lang="en-US" sz="6000" dirty="0">
                <a:ea typeface="Times New Roman"/>
                <a:cs typeface="Times New Roman"/>
              </a:rPr>
              <a:t>: </a:t>
            </a:r>
            <a:endParaRPr lang="en-US" sz="6000" dirty="0">
              <a:ea typeface="Calibri"/>
              <a:cs typeface="Times New Roman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Symbol"/>
              <a:buChar char=""/>
            </a:pPr>
            <a:r>
              <a:rPr lang="en-US" sz="6000" dirty="0" err="1">
                <a:ea typeface="Times New Roman"/>
                <a:cs typeface="Times New Roman"/>
              </a:rPr>
              <a:t>să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deţină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titlul</a:t>
            </a:r>
            <a:r>
              <a:rPr lang="en-US" sz="6000" b="1" dirty="0">
                <a:ea typeface="Times New Roman"/>
                <a:cs typeface="Times New Roman"/>
              </a:rPr>
              <a:t> de doctor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6000" b="1" dirty="0">
                <a:ea typeface="Times New Roman"/>
                <a:cs typeface="Times New Roman"/>
              </a:rPr>
              <a:t>ȘI</a:t>
            </a:r>
            <a:endParaRPr lang="en-US" sz="6000" dirty="0">
              <a:ea typeface="Calibri"/>
              <a:cs typeface="Times New Roman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Wingdings"/>
              <a:buChar char=""/>
            </a:pPr>
            <a:r>
              <a:rPr lang="en-US" sz="6000" dirty="0" err="1">
                <a:ea typeface="Times New Roman"/>
                <a:cs typeface="Times New Roman"/>
              </a:rPr>
              <a:t>pentru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u="sng" dirty="0">
                <a:ea typeface="Times New Roman"/>
                <a:cs typeface="Times New Roman"/>
              </a:rPr>
              <a:t>CONCURS </a:t>
            </a:r>
            <a:r>
              <a:rPr lang="en-US" sz="6000" dirty="0">
                <a:ea typeface="Times New Roman"/>
                <a:cs typeface="Times New Roman"/>
              </a:rPr>
              <a:t>(</a:t>
            </a:r>
            <a:r>
              <a:rPr lang="en-US" sz="6000" u="sng" dirty="0" err="1">
                <a:ea typeface="Times New Roman"/>
                <a:cs typeface="Times New Roman"/>
              </a:rPr>
              <a:t>cumulativ</a:t>
            </a:r>
            <a:r>
              <a:rPr lang="en-US" sz="6000" dirty="0">
                <a:ea typeface="Times New Roman"/>
                <a:cs typeface="Times New Roman"/>
              </a:rPr>
              <a:t>)</a:t>
            </a:r>
            <a:r>
              <a:rPr lang="en-US" sz="6000" b="1" dirty="0">
                <a:ea typeface="Times New Roman"/>
                <a:cs typeface="Times New Roman"/>
              </a:rPr>
              <a:t>: </a:t>
            </a:r>
            <a:endParaRPr lang="en-US" sz="6000" dirty="0">
              <a:ea typeface="Calibri"/>
              <a:cs typeface="Times New Roman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Verdana"/>
              <a:buChar char="-"/>
            </a:pPr>
            <a:r>
              <a:rPr lang="en-US" sz="6000" b="1" i="1" dirty="0" err="1">
                <a:ea typeface="Times New Roman"/>
                <a:cs typeface="Times New Roman"/>
              </a:rPr>
              <a:t>să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îndeplinească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standardele</a:t>
            </a:r>
            <a:r>
              <a:rPr lang="en-US" sz="6000" b="1" i="1" dirty="0">
                <a:ea typeface="Times New Roman"/>
                <a:cs typeface="Times New Roman"/>
              </a:rPr>
              <a:t> min </a:t>
            </a:r>
            <a:r>
              <a:rPr lang="en-US" sz="6000" b="1" i="1" dirty="0" err="1">
                <a:ea typeface="Times New Roman"/>
                <a:cs typeface="Times New Roman"/>
              </a:rPr>
              <a:t>aprobate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prin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ordin</a:t>
            </a:r>
            <a:r>
              <a:rPr lang="en-US" sz="6000" b="1" i="1" dirty="0">
                <a:ea typeface="Times New Roman"/>
                <a:cs typeface="Times New Roman"/>
              </a:rPr>
              <a:t> MCID (</a:t>
            </a:r>
            <a:r>
              <a:rPr lang="en-US" sz="6000" b="1" i="1" dirty="0">
                <a:highlight>
                  <a:srgbClr val="D3D3D3"/>
                </a:highlight>
                <a:ea typeface="Times New Roman"/>
                <a:cs typeface="Times New Roman"/>
              </a:rPr>
              <a:t>art.13 alin.1</a:t>
            </a:r>
            <a:r>
              <a:rPr lang="en-US" sz="6000" b="1" i="1" dirty="0">
                <a:ea typeface="Times New Roman"/>
                <a:cs typeface="Times New Roman"/>
              </a:rPr>
              <a:t>) </a:t>
            </a:r>
            <a:r>
              <a:rPr lang="en-US" sz="6000" b="1" i="1" dirty="0" err="1">
                <a:ea typeface="Times New Roman"/>
                <a:cs typeface="Times New Roman"/>
              </a:rPr>
              <a:t>și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cele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suplimentare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stabilite</a:t>
            </a:r>
            <a:r>
              <a:rPr lang="en-US" sz="6000" b="1" i="1" dirty="0">
                <a:ea typeface="Times New Roman"/>
                <a:cs typeface="Times New Roman"/>
              </a:rPr>
              <a:t> de IFIN-HH (</a:t>
            </a:r>
            <a:r>
              <a:rPr lang="en-US" sz="6000" b="1" i="1" dirty="0">
                <a:highlight>
                  <a:srgbClr val="D3D3D3"/>
                </a:highlight>
                <a:ea typeface="Times New Roman"/>
                <a:cs typeface="Times New Roman"/>
              </a:rPr>
              <a:t>art.13 alin.3</a:t>
            </a:r>
            <a:r>
              <a:rPr lang="en-US" sz="6000" b="1" i="1" dirty="0">
                <a:ea typeface="Times New Roman"/>
                <a:cs typeface="Times New Roman"/>
              </a:rPr>
              <a:t>)</a:t>
            </a:r>
            <a:endParaRPr lang="ro-RO" sz="6000" dirty="0">
              <a:ea typeface="Times New Roman"/>
              <a:cs typeface="Times New Roman"/>
            </a:endParaRPr>
          </a:p>
          <a:p>
            <a:pPr marL="0" lvl="0" indent="0" algn="just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6000" dirty="0" err="1">
                <a:ea typeface="Times New Roman"/>
                <a:cs typeface="Times New Roman"/>
              </a:rPr>
              <a:t>respectiv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endParaRPr lang="en-US" sz="6000" dirty="0">
              <a:ea typeface="Calibri"/>
              <a:cs typeface="Times New Roman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Wingdings"/>
              <a:buChar char=""/>
            </a:pPr>
            <a:r>
              <a:rPr lang="en-US" sz="6000" dirty="0" err="1">
                <a:ea typeface="Times New Roman"/>
                <a:cs typeface="Times New Roman"/>
              </a:rPr>
              <a:t>pentru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u="sng" dirty="0">
                <a:ea typeface="Times New Roman"/>
                <a:cs typeface="Times New Roman"/>
              </a:rPr>
              <a:t>EXAMEN </a:t>
            </a:r>
            <a:r>
              <a:rPr lang="en-US" sz="6000" dirty="0">
                <a:ea typeface="Times New Roman"/>
                <a:cs typeface="Times New Roman"/>
              </a:rPr>
              <a:t>(</a:t>
            </a:r>
            <a:r>
              <a:rPr lang="en-US" sz="6000" u="sng" dirty="0" err="1">
                <a:ea typeface="Times New Roman"/>
                <a:cs typeface="Times New Roman"/>
              </a:rPr>
              <a:t>cumulativ</a:t>
            </a:r>
            <a:r>
              <a:rPr lang="en-US" sz="6000" dirty="0">
                <a:ea typeface="Times New Roman"/>
                <a:cs typeface="Times New Roman"/>
              </a:rPr>
              <a:t>):</a:t>
            </a:r>
            <a:endParaRPr lang="en-US" sz="6000" dirty="0">
              <a:ea typeface="Calibri"/>
              <a:cs typeface="Times New Roman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Verdana"/>
              <a:buChar char="-"/>
            </a:pPr>
            <a:r>
              <a:rPr lang="en-US" sz="6000" b="1" i="1" dirty="0" err="1">
                <a:ea typeface="Times New Roman"/>
                <a:cs typeface="Times New Roman"/>
              </a:rPr>
              <a:t>să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depășească</a:t>
            </a:r>
            <a:r>
              <a:rPr lang="en-US" sz="6000" b="1" i="1" dirty="0">
                <a:ea typeface="Times New Roman"/>
                <a:cs typeface="Times New Roman"/>
              </a:rPr>
              <a:t> cu min 50 % </a:t>
            </a:r>
            <a:r>
              <a:rPr lang="en-US" sz="6000" b="1" i="1" dirty="0" err="1">
                <a:ea typeface="Times New Roman"/>
                <a:cs typeface="Times New Roman"/>
              </a:rPr>
              <a:t>cel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puțin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două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treimi</a:t>
            </a:r>
            <a:r>
              <a:rPr lang="en-US" sz="6000" b="1" i="1" dirty="0">
                <a:ea typeface="Times New Roman"/>
                <a:cs typeface="Times New Roman"/>
              </a:rPr>
              <a:t> din </a:t>
            </a:r>
            <a:r>
              <a:rPr lang="en-US" sz="6000" b="1" i="1" dirty="0" err="1">
                <a:ea typeface="Times New Roman"/>
                <a:cs typeface="Times New Roman"/>
              </a:rPr>
              <a:t>pragurile</a:t>
            </a:r>
            <a:r>
              <a:rPr lang="en-US" sz="6000" b="1" i="1" dirty="0">
                <a:ea typeface="Times New Roman"/>
                <a:cs typeface="Times New Roman"/>
              </a:rPr>
              <a:t> min </a:t>
            </a:r>
            <a:r>
              <a:rPr lang="en-US" sz="6000" b="1" i="1" dirty="0" err="1">
                <a:ea typeface="Times New Roman"/>
                <a:cs typeface="Times New Roman"/>
              </a:rPr>
              <a:t>cantitative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aferente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standardelor</a:t>
            </a:r>
            <a:r>
              <a:rPr lang="en-US" sz="6000" b="1" i="1" dirty="0">
                <a:ea typeface="Times New Roman"/>
                <a:cs typeface="Times New Roman"/>
              </a:rPr>
              <a:t> min </a:t>
            </a:r>
            <a:r>
              <a:rPr lang="en-US" sz="6000" b="1" i="1" dirty="0" err="1">
                <a:ea typeface="Times New Roman"/>
                <a:cs typeface="Times New Roman"/>
              </a:rPr>
              <a:t>aprobate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prin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ordin</a:t>
            </a:r>
            <a:r>
              <a:rPr lang="en-US" sz="6000" b="1" i="1" dirty="0">
                <a:ea typeface="Times New Roman"/>
                <a:cs typeface="Times New Roman"/>
              </a:rPr>
              <a:t> MCID</a:t>
            </a:r>
            <a:r>
              <a:rPr lang="ro-RO" sz="6000" b="1" i="1" dirty="0">
                <a:ea typeface="Times New Roman"/>
                <a:cs typeface="Times New Roman"/>
              </a:rPr>
              <a:t> + </a:t>
            </a:r>
            <a:r>
              <a:rPr lang="en-US" sz="6000" b="1" i="1" dirty="0" err="1">
                <a:ea typeface="Times New Roman"/>
                <a:cs typeface="Times New Roman"/>
              </a:rPr>
              <a:t>îndeplin</a:t>
            </a:r>
            <a:r>
              <a:rPr lang="ro-RO" sz="6000" b="1" i="1" dirty="0" err="1">
                <a:ea typeface="Times New Roman"/>
                <a:cs typeface="Times New Roman"/>
              </a:rPr>
              <a:t>ire</a:t>
            </a:r>
            <a:r>
              <a:rPr lang="ro-RO" sz="6000" b="1" i="1" dirty="0">
                <a:ea typeface="Times New Roman"/>
                <a:cs typeface="Times New Roman"/>
              </a:rPr>
              <a:t> rest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standarde</a:t>
            </a:r>
            <a:r>
              <a:rPr lang="en-US" sz="6000" b="1" i="1" dirty="0">
                <a:ea typeface="Times New Roman"/>
                <a:cs typeface="Times New Roman"/>
              </a:rPr>
              <a:t> min </a:t>
            </a:r>
            <a:r>
              <a:rPr lang="en-US" sz="6000" b="1" i="1" dirty="0" err="1">
                <a:ea typeface="Times New Roman"/>
                <a:cs typeface="Times New Roman"/>
              </a:rPr>
              <a:t>stabilite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prin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ordin</a:t>
            </a:r>
            <a:r>
              <a:rPr lang="en-US" sz="6000" b="1" i="1" dirty="0">
                <a:ea typeface="Times New Roman"/>
                <a:cs typeface="Times New Roman"/>
              </a:rPr>
              <a:t> MCID (</a:t>
            </a:r>
            <a:r>
              <a:rPr lang="en-US" sz="6000" b="1" i="1" dirty="0">
                <a:highlight>
                  <a:srgbClr val="D3D3D3"/>
                </a:highlight>
                <a:ea typeface="Times New Roman"/>
                <a:cs typeface="Times New Roman"/>
              </a:rPr>
              <a:t>art.13 alin.10</a:t>
            </a:r>
            <a:r>
              <a:rPr lang="en-US" sz="6000" b="1" i="1" dirty="0">
                <a:ea typeface="Times New Roman"/>
                <a:cs typeface="Times New Roman"/>
              </a:rPr>
              <a:t>)</a:t>
            </a:r>
            <a:endParaRPr lang="en-US" sz="6000" dirty="0">
              <a:ea typeface="Times New Roman"/>
              <a:cs typeface="Times New Roman"/>
            </a:endParaRPr>
          </a:p>
          <a:p>
            <a:pPr lvl="0" algn="just">
              <a:lnSpc>
                <a:spcPct val="114000"/>
              </a:lnSpc>
              <a:spcBef>
                <a:spcPts val="0"/>
              </a:spcBef>
              <a:buFont typeface="Verdana"/>
              <a:buChar char="-"/>
            </a:pPr>
            <a:r>
              <a:rPr lang="en-US" sz="6000" b="1" i="1" dirty="0" err="1">
                <a:ea typeface="Times New Roman"/>
                <a:cs typeface="Times New Roman"/>
              </a:rPr>
              <a:t>să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îndeplinească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standardele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suplimentare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stabilite</a:t>
            </a:r>
            <a:r>
              <a:rPr lang="en-US" sz="6000" b="1" i="1" dirty="0">
                <a:ea typeface="Times New Roman"/>
                <a:cs typeface="Times New Roman"/>
              </a:rPr>
              <a:t> de IFIN-HH (</a:t>
            </a:r>
            <a:r>
              <a:rPr lang="en-US" sz="6000" b="1" i="1" dirty="0">
                <a:highlight>
                  <a:srgbClr val="D3D3D3"/>
                </a:highlight>
                <a:ea typeface="Times New Roman"/>
                <a:cs typeface="Times New Roman"/>
              </a:rPr>
              <a:t>art.13 alin.11</a:t>
            </a:r>
            <a:r>
              <a:rPr lang="en-US" sz="6000" b="1" i="1" dirty="0">
                <a:ea typeface="Times New Roman"/>
                <a:cs typeface="Times New Roman"/>
              </a:rPr>
              <a:t>)</a:t>
            </a:r>
            <a:endParaRPr lang="en-US" sz="6000" dirty="0">
              <a:ea typeface="Times New Roman"/>
              <a:cs typeface="Times New Roman"/>
            </a:endParaRPr>
          </a:p>
          <a:p>
            <a:endParaRPr lang="ro-RO" sz="6000" dirty="0"/>
          </a:p>
          <a:p>
            <a:pPr marL="0" indent="0">
              <a:buNone/>
            </a:pPr>
            <a:endParaRPr lang="en-US" sz="6000" dirty="0"/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u="sng" dirty="0" err="1">
                <a:ea typeface="Calibri"/>
                <a:cs typeface="Times New Roman"/>
              </a:rPr>
              <a:t>Durata</a:t>
            </a:r>
            <a:r>
              <a:rPr lang="en-US" sz="6000" b="1" u="sng" dirty="0">
                <a:ea typeface="Calibri"/>
                <a:cs typeface="Times New Roman"/>
              </a:rPr>
              <a:t> </a:t>
            </a:r>
            <a:r>
              <a:rPr lang="en-US" sz="6000" b="1" u="sng" dirty="0" err="1">
                <a:ea typeface="Calibri"/>
                <a:cs typeface="Times New Roman"/>
              </a:rPr>
              <a:t>şi</a:t>
            </a:r>
            <a:r>
              <a:rPr lang="en-US" sz="6000" b="1" u="sng" dirty="0">
                <a:ea typeface="Calibri"/>
                <a:cs typeface="Times New Roman"/>
              </a:rPr>
              <a:t> </a:t>
            </a:r>
            <a:r>
              <a:rPr lang="en-US" sz="6000" b="1" u="sng" dirty="0" err="1">
                <a:ea typeface="Calibri"/>
                <a:cs typeface="Times New Roman"/>
              </a:rPr>
              <a:t>finalizarea</a:t>
            </a:r>
            <a:r>
              <a:rPr lang="en-US" sz="6000" b="1" u="sng" dirty="0">
                <a:ea typeface="Calibri"/>
                <a:cs typeface="Times New Roman"/>
              </a:rPr>
              <a:t> </a:t>
            </a:r>
            <a:r>
              <a:rPr lang="en-US" sz="6000" b="1" u="sng" dirty="0" err="1">
                <a:ea typeface="Calibri"/>
                <a:cs typeface="Times New Roman"/>
              </a:rPr>
              <a:t>concursului</a:t>
            </a:r>
            <a:r>
              <a:rPr lang="en-US" sz="6000" b="1" u="sng" dirty="0">
                <a:ea typeface="Calibri"/>
                <a:cs typeface="Times New Roman"/>
              </a:rPr>
              <a:t>/</a:t>
            </a:r>
            <a:r>
              <a:rPr lang="en-US" sz="6000" b="1" u="sng" dirty="0" err="1">
                <a:ea typeface="Calibri"/>
                <a:cs typeface="Times New Roman"/>
              </a:rPr>
              <a:t>examenului</a:t>
            </a:r>
            <a:r>
              <a:rPr lang="en-US" sz="6000" b="1" u="sng" dirty="0">
                <a:ea typeface="Calibri"/>
                <a:cs typeface="Times New Roman"/>
              </a:rPr>
              <a:t>:</a:t>
            </a:r>
            <a:r>
              <a:rPr lang="en-US" sz="6000" dirty="0">
                <a:ea typeface="Calibri"/>
                <a:cs typeface="Times New Roman"/>
              </a:rPr>
              <a:t> 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Calibri"/>
                <a:cs typeface="Times New Roman"/>
              </a:rPr>
              <a:t>- </a:t>
            </a:r>
            <a:r>
              <a:rPr lang="en-US" sz="6000" b="1" dirty="0">
                <a:solidFill>
                  <a:srgbClr val="C00000"/>
                </a:solidFill>
                <a:ea typeface="Calibri"/>
                <a:cs typeface="Times New Roman"/>
              </a:rPr>
              <a:t>15 </a:t>
            </a:r>
            <a:r>
              <a:rPr lang="en-US" sz="6000" b="1" dirty="0" err="1">
                <a:solidFill>
                  <a:srgbClr val="C00000"/>
                </a:solidFill>
                <a:ea typeface="Calibri"/>
                <a:cs typeface="Times New Roman"/>
              </a:rPr>
              <a:t>zile</a:t>
            </a:r>
            <a:r>
              <a:rPr lang="en-US" sz="6000" dirty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en-US" sz="6000" i="1" dirty="0">
                <a:ea typeface="Calibri"/>
                <a:cs typeface="Times New Roman"/>
              </a:rPr>
              <a:t>de la data </a:t>
            </a:r>
            <a:r>
              <a:rPr lang="en-US" sz="6000" i="1" dirty="0" err="1">
                <a:ea typeface="Calibri"/>
                <a:cs typeface="Times New Roman"/>
              </a:rPr>
              <a:t>încheierii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înscrierii</a:t>
            </a:r>
            <a:r>
              <a:rPr lang="en-US" sz="6000" i="1" dirty="0">
                <a:ea typeface="Calibri"/>
                <a:cs typeface="Times New Roman"/>
              </a:rPr>
              <a:t> la concurs/</a:t>
            </a:r>
            <a:r>
              <a:rPr lang="en-US" sz="6000" i="1" dirty="0" err="1">
                <a:ea typeface="Calibri"/>
                <a:cs typeface="Times New Roman"/>
              </a:rPr>
              <a:t>examen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b="1" i="1" dirty="0">
                <a:ea typeface="Calibri"/>
                <a:cs typeface="Times New Roman"/>
              </a:rPr>
              <a:t>la </a:t>
            </a:r>
            <a:r>
              <a:rPr lang="en-US" sz="6000" b="1" i="1" dirty="0" err="1">
                <a:ea typeface="Calibri"/>
                <a:cs typeface="Times New Roman"/>
              </a:rPr>
              <a:t>nivelul</a:t>
            </a:r>
            <a:r>
              <a:rPr lang="en-US" sz="6000" b="1" i="1" dirty="0">
                <a:ea typeface="Calibri"/>
                <a:cs typeface="Times New Roman"/>
              </a:rPr>
              <a:t> </a:t>
            </a:r>
            <a:r>
              <a:rPr lang="en-US" sz="6000" b="1" i="1" dirty="0" err="1">
                <a:ea typeface="Calibri"/>
                <a:cs typeface="Times New Roman"/>
              </a:rPr>
              <a:t>comisiei</a:t>
            </a:r>
            <a:r>
              <a:rPr lang="en-US" sz="6000" b="1" i="1" dirty="0">
                <a:ea typeface="Calibri"/>
                <a:cs typeface="Times New Roman"/>
              </a:rPr>
              <a:t> de concurs/</a:t>
            </a:r>
            <a:r>
              <a:rPr lang="en-US" sz="6000" b="1" i="1" dirty="0" err="1">
                <a:ea typeface="Calibri"/>
                <a:cs typeface="Times New Roman"/>
              </a:rPr>
              <a:t>examen</a:t>
            </a:r>
            <a:r>
              <a:rPr lang="en-US" sz="6000" dirty="0">
                <a:ea typeface="Calibri"/>
                <a:cs typeface="Times New Roman"/>
              </a:rPr>
              <a:t>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Calibri"/>
                <a:cs typeface="Times New Roman"/>
              </a:rPr>
              <a:t>- </a:t>
            </a:r>
            <a:r>
              <a:rPr lang="en-US" sz="6000" b="1" dirty="0">
                <a:solidFill>
                  <a:srgbClr val="C00000"/>
                </a:solidFill>
                <a:ea typeface="Calibri"/>
                <a:cs typeface="Times New Roman"/>
              </a:rPr>
              <a:t>45 de </a:t>
            </a:r>
            <a:r>
              <a:rPr lang="en-US" sz="6000" b="1" dirty="0" err="1">
                <a:solidFill>
                  <a:srgbClr val="C00000"/>
                </a:solidFill>
                <a:ea typeface="Calibri"/>
                <a:cs typeface="Times New Roman"/>
              </a:rPr>
              <a:t>zile</a:t>
            </a:r>
            <a:r>
              <a:rPr lang="en-US" sz="6000" dirty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en-US" sz="6000" dirty="0">
                <a:ea typeface="Calibri"/>
                <a:cs typeface="Times New Roman"/>
              </a:rPr>
              <a:t>de la </a:t>
            </a:r>
            <a:r>
              <a:rPr lang="en-US" sz="6000" dirty="0" err="1">
                <a:ea typeface="Calibri"/>
                <a:cs typeface="Times New Roman"/>
              </a:rPr>
              <a:t>depunerea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raportului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comisiei</a:t>
            </a:r>
            <a:r>
              <a:rPr lang="en-US" sz="6000" dirty="0">
                <a:ea typeface="Calibri"/>
                <a:cs typeface="Times New Roman"/>
              </a:rPr>
              <a:t> de concurs/</a:t>
            </a:r>
            <a:r>
              <a:rPr lang="en-US" sz="6000" dirty="0" err="1">
                <a:ea typeface="Calibri"/>
                <a:cs typeface="Times New Roman"/>
              </a:rPr>
              <a:t>examen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 a </a:t>
            </a:r>
            <a:r>
              <a:rPr lang="en-US" sz="6000" dirty="0" err="1">
                <a:ea typeface="Calibri"/>
                <a:cs typeface="Times New Roman"/>
              </a:rPr>
              <a:t>dosarului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către</a:t>
            </a:r>
            <a:r>
              <a:rPr lang="en-US" sz="6000" dirty="0">
                <a:ea typeface="Calibri"/>
                <a:cs typeface="Times New Roman"/>
              </a:rPr>
              <a:t> MCID.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ea typeface="Calibri"/>
                <a:cs typeface="Times New Roman"/>
              </a:rPr>
              <a:t> </a:t>
            </a:r>
            <a:endParaRPr lang="en-US" sz="60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8416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II. </a:t>
            </a: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ACORDAREA GRADELOR PROFESIONALE; </a:t>
            </a:r>
            <a:b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ÎNCADRAREA PE FUNCȚII; PROMOVAREA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229600" cy="4708525"/>
          </a:xfrm>
        </p:spPr>
        <p:txBody>
          <a:bodyPr>
            <a:normAutofit fontScale="25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b="1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 err="1">
                <a:ea typeface="Calibri"/>
                <a:cs typeface="Times New Roman"/>
              </a:rPr>
              <a:t>Angajarea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pentru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participarea</a:t>
            </a:r>
            <a:r>
              <a:rPr lang="en-US" sz="6000" b="1" dirty="0">
                <a:ea typeface="Calibri"/>
                <a:cs typeface="Times New Roman"/>
              </a:rPr>
              <a:t> la </a:t>
            </a:r>
            <a:r>
              <a:rPr lang="en-US" sz="6000" b="1" dirty="0" err="1">
                <a:ea typeface="Calibri"/>
                <a:cs typeface="Times New Roman"/>
              </a:rPr>
              <a:t>proiecte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dirty="0" err="1">
                <a:ea typeface="Calibri"/>
                <a:cs typeface="Times New Roman"/>
              </a:rPr>
              <a:t>indiferent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sursa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finanţare</a:t>
            </a:r>
            <a:r>
              <a:rPr lang="en-US" sz="6000" dirty="0">
                <a:ea typeface="Calibri"/>
                <a:cs typeface="Times New Roman"/>
              </a:rPr>
              <a:t>, se </a:t>
            </a:r>
            <a:r>
              <a:rPr lang="en-US" sz="6000" dirty="0" err="1">
                <a:ea typeface="Calibri"/>
                <a:cs typeface="Times New Roman"/>
              </a:rPr>
              <a:t>poate</a:t>
            </a:r>
            <a:r>
              <a:rPr lang="en-US" sz="6000" dirty="0">
                <a:ea typeface="Calibri"/>
                <a:cs typeface="Times New Roman"/>
              </a:rPr>
              <a:t> face pe </a:t>
            </a:r>
            <a:r>
              <a:rPr lang="en-US" sz="6000" dirty="0" err="1">
                <a:ea typeface="Calibri"/>
                <a:cs typeface="Times New Roman"/>
              </a:rPr>
              <a:t>perioadă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determinată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i="1" dirty="0" err="1">
                <a:ea typeface="Calibri"/>
                <a:cs typeface="Times New Roman"/>
              </a:rPr>
              <a:t>cel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mult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egală</a:t>
            </a:r>
            <a:r>
              <a:rPr lang="en-US" sz="6000" i="1" dirty="0">
                <a:ea typeface="Calibri"/>
                <a:cs typeface="Times New Roman"/>
              </a:rPr>
              <a:t> cu </a:t>
            </a:r>
            <a:r>
              <a:rPr lang="en-US" sz="6000" i="1" dirty="0" err="1">
                <a:ea typeface="Calibri"/>
                <a:cs typeface="Times New Roman"/>
              </a:rPr>
              <a:t>durata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derulării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proiectului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respectiv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b="1" dirty="0" err="1">
                <a:ea typeface="Calibri"/>
                <a:cs typeface="Times New Roman"/>
              </a:rPr>
              <a:t>fără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alte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formalităţi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prealabile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/</a:t>
            </a:r>
            <a:r>
              <a:rPr lang="en-US" sz="6000" dirty="0" err="1">
                <a:ea typeface="Calibri"/>
                <a:cs typeface="Times New Roman"/>
              </a:rPr>
              <a:t>sau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procese</a:t>
            </a:r>
            <a:r>
              <a:rPr lang="en-US" sz="6000" b="1" dirty="0">
                <a:ea typeface="Calibri"/>
                <a:cs typeface="Times New Roman"/>
              </a:rPr>
              <a:t> de </a:t>
            </a:r>
            <a:r>
              <a:rPr lang="en-US" sz="6000" b="1" dirty="0" err="1">
                <a:ea typeface="Calibri"/>
                <a:cs typeface="Times New Roman"/>
              </a:rPr>
              <a:t>selecţie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i="1" dirty="0" err="1">
                <a:ea typeface="Calibri"/>
                <a:cs typeface="Times New Roman"/>
              </a:rPr>
              <a:t>pentru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personalul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nominalizat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în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listele</a:t>
            </a:r>
            <a:r>
              <a:rPr lang="en-US" sz="6000" i="1" dirty="0">
                <a:ea typeface="Calibri"/>
                <a:cs typeface="Times New Roman"/>
              </a:rPr>
              <a:t> de personal, ca </a:t>
            </a:r>
            <a:r>
              <a:rPr lang="en-US" sz="6000" i="1" dirty="0" err="1">
                <a:ea typeface="Calibri"/>
                <a:cs typeface="Times New Roman"/>
              </a:rPr>
              <a:t>membri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în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echipa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proiectului</a:t>
            </a:r>
            <a:r>
              <a:rPr lang="en-US" sz="6000" i="1" dirty="0">
                <a:ea typeface="Calibri"/>
                <a:cs typeface="Times New Roman"/>
              </a:rPr>
              <a:t>, precum </a:t>
            </a:r>
            <a:r>
              <a:rPr lang="en-US" sz="6000" i="1" dirty="0" err="1">
                <a:ea typeface="Calibri"/>
                <a:cs typeface="Times New Roman"/>
              </a:rPr>
              <a:t>şi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pentru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personalul</a:t>
            </a:r>
            <a:r>
              <a:rPr lang="en-US" sz="6000" i="1" dirty="0">
                <a:ea typeface="Calibri"/>
                <a:cs typeface="Times New Roman"/>
              </a:rPr>
              <a:t> </a:t>
            </a:r>
            <a:r>
              <a:rPr lang="en-US" sz="6000" i="1" dirty="0" err="1">
                <a:ea typeface="Calibri"/>
                <a:cs typeface="Times New Roman"/>
              </a:rPr>
              <a:t>organizaţiei</a:t>
            </a:r>
            <a:r>
              <a:rPr lang="en-US" sz="6000" i="1" dirty="0">
                <a:ea typeface="Calibri"/>
                <a:cs typeface="Times New Roman"/>
              </a:rPr>
              <a:t> de </a:t>
            </a:r>
            <a:r>
              <a:rPr lang="en-US" sz="6000" i="1" dirty="0" err="1">
                <a:ea typeface="Calibri"/>
                <a:cs typeface="Times New Roman"/>
              </a:rPr>
              <a:t>cercetare</a:t>
            </a:r>
            <a:r>
              <a:rPr lang="en-US" sz="6000" dirty="0">
                <a:ea typeface="Calibri"/>
                <a:cs typeface="Times New Roman"/>
              </a:rPr>
              <a:t>; </a:t>
            </a:r>
            <a:r>
              <a:rPr lang="en-US" sz="6000" dirty="0" err="1">
                <a:ea typeface="Calibri"/>
                <a:cs typeface="Times New Roman"/>
              </a:rPr>
              <a:t>salariul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este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acordat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în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limita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fondurilor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disponibile</a:t>
            </a:r>
            <a:r>
              <a:rPr lang="en-US" sz="6000" dirty="0">
                <a:ea typeface="Calibri"/>
                <a:cs typeface="Times New Roman"/>
              </a:rPr>
              <a:t>, conform </a:t>
            </a:r>
            <a:r>
              <a:rPr lang="en-US" sz="6000" dirty="0" err="1">
                <a:ea typeface="Calibri"/>
                <a:cs typeface="Times New Roman"/>
              </a:rPr>
              <a:t>prevederilor</a:t>
            </a:r>
            <a:r>
              <a:rPr lang="en-US" sz="6000" dirty="0">
                <a:ea typeface="Calibri"/>
                <a:cs typeface="Times New Roman"/>
              </a:rPr>
              <a:t> din </a:t>
            </a:r>
            <a:r>
              <a:rPr lang="en-US" sz="6000" dirty="0" err="1">
                <a:ea typeface="Calibri"/>
                <a:cs typeface="Times New Roman"/>
              </a:rPr>
              <a:t>contractul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finanţare</a:t>
            </a:r>
            <a:r>
              <a:rPr lang="en-US" sz="6000" dirty="0">
                <a:ea typeface="Calibri"/>
                <a:cs typeface="Times New Roman"/>
              </a:rPr>
              <a:t>/</a:t>
            </a:r>
            <a:r>
              <a:rPr lang="en-US" sz="6000" dirty="0" err="1">
                <a:ea typeface="Calibri"/>
                <a:cs typeface="Times New Roman"/>
              </a:rPr>
              <a:t>regulilor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finanţatorului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b="1" dirty="0">
                <a:highlight>
                  <a:srgbClr val="D3D3D3"/>
                </a:highlight>
                <a:ea typeface="Calibri"/>
                <a:cs typeface="Times New Roman"/>
              </a:rPr>
              <a:t>(art. 13 alin.12)</a:t>
            </a:r>
            <a:r>
              <a:rPr lang="en-US" sz="6000" dirty="0">
                <a:ea typeface="Calibri"/>
                <a:cs typeface="Times New Roman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dirty="0">
              <a:highlight>
                <a:srgbClr val="D3D3D3"/>
              </a:highlight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highlight>
                  <a:srgbClr val="D3D3D3"/>
                </a:highlight>
                <a:ea typeface="Calibri"/>
                <a:cs typeface="Times New Roman"/>
              </a:rPr>
              <a:t>IFIN-HH </a:t>
            </a:r>
            <a:r>
              <a:rPr lang="en-US" sz="6000" b="1" u="sng" dirty="0" err="1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poate</a:t>
            </a:r>
            <a:r>
              <a:rPr lang="en-US" sz="6000" b="1" u="sng" dirty="0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b="1" u="sng" dirty="0" err="1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refuza</a:t>
            </a:r>
            <a:r>
              <a:rPr lang="en-US" sz="6000" b="1" u="sng" dirty="0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b="1" u="sng" dirty="0" err="1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încheierea</a:t>
            </a:r>
            <a:r>
              <a:rPr lang="en-US" sz="6000" b="1" u="sng" dirty="0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 CIM</a:t>
            </a:r>
            <a:r>
              <a:rPr lang="en-US" sz="6000" dirty="0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dirty="0" err="1">
                <a:highlight>
                  <a:srgbClr val="D3D3D3"/>
                </a:highlight>
                <a:ea typeface="Calibri"/>
                <a:cs typeface="Times New Roman"/>
              </a:rPr>
              <a:t>pentru</a:t>
            </a:r>
            <a:r>
              <a:rPr lang="en-US" sz="6000" dirty="0"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dirty="0" err="1">
                <a:highlight>
                  <a:srgbClr val="D3D3D3"/>
                </a:highlight>
                <a:ea typeface="Calibri"/>
                <a:cs typeface="Times New Roman"/>
              </a:rPr>
              <a:t>participarea</a:t>
            </a:r>
            <a:r>
              <a:rPr lang="en-US" sz="6000" dirty="0">
                <a:highlight>
                  <a:srgbClr val="D3D3D3"/>
                </a:highlight>
                <a:ea typeface="Calibri"/>
                <a:cs typeface="Times New Roman"/>
              </a:rPr>
              <a:t> la </a:t>
            </a:r>
            <a:r>
              <a:rPr lang="en-US" sz="6000" dirty="0" err="1">
                <a:highlight>
                  <a:srgbClr val="D3D3D3"/>
                </a:highlight>
                <a:ea typeface="Calibri"/>
                <a:cs typeface="Times New Roman"/>
              </a:rPr>
              <a:t>proiecte</a:t>
            </a:r>
            <a:r>
              <a:rPr lang="en-US" sz="6000" dirty="0"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dirty="0" err="1">
                <a:highlight>
                  <a:srgbClr val="D3D3D3"/>
                </a:highlight>
                <a:ea typeface="Calibri"/>
                <a:cs typeface="Times New Roman"/>
              </a:rPr>
              <a:t>în</a:t>
            </a:r>
            <a:r>
              <a:rPr lang="en-US" sz="6000" dirty="0"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dirty="0" err="1">
                <a:highlight>
                  <a:srgbClr val="D3D3D3"/>
                </a:highlight>
                <a:ea typeface="Calibri"/>
                <a:cs typeface="Times New Roman"/>
              </a:rPr>
              <a:t>cazul</a:t>
            </a:r>
            <a:r>
              <a:rPr lang="en-US" sz="6000" dirty="0"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b="1" i="1" dirty="0" err="1">
                <a:highlight>
                  <a:srgbClr val="D3D3D3"/>
                </a:highlight>
                <a:ea typeface="Calibri"/>
                <a:cs typeface="Times New Roman"/>
              </a:rPr>
              <a:t>persoanelor</a:t>
            </a:r>
            <a:r>
              <a:rPr lang="en-US" sz="6000" b="1" i="1" dirty="0">
                <a:highlight>
                  <a:srgbClr val="D3D3D3"/>
                </a:highlight>
                <a:ea typeface="Calibri"/>
                <a:cs typeface="Times New Roman"/>
              </a:rPr>
              <a:t> din afara </a:t>
            </a:r>
            <a:r>
              <a:rPr lang="en-US" sz="6000" b="1" i="1" dirty="0" err="1">
                <a:highlight>
                  <a:srgbClr val="D3D3D3"/>
                </a:highlight>
                <a:ea typeface="Calibri"/>
                <a:cs typeface="Times New Roman"/>
              </a:rPr>
              <a:t>institutului</a:t>
            </a:r>
            <a:r>
              <a:rPr lang="en-US" sz="6000" dirty="0">
                <a:highlight>
                  <a:srgbClr val="D3D3D3"/>
                </a:highlight>
                <a:ea typeface="Calibri"/>
                <a:cs typeface="Times New Roman"/>
              </a:rPr>
              <a:t> care au </a:t>
            </a:r>
            <a:r>
              <a:rPr lang="en-US" sz="6000" dirty="0" err="1">
                <a:highlight>
                  <a:srgbClr val="D3D3D3"/>
                </a:highlight>
                <a:ea typeface="Calibri"/>
                <a:cs typeface="Times New Roman"/>
              </a:rPr>
              <a:t>fost</a:t>
            </a:r>
            <a:r>
              <a:rPr lang="en-US" sz="6000" dirty="0"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b="1" dirty="0" err="1">
                <a:highlight>
                  <a:srgbClr val="D3D3D3"/>
                </a:highlight>
                <a:ea typeface="Calibri"/>
                <a:cs typeface="Times New Roman"/>
              </a:rPr>
              <a:t>nominalizate</a:t>
            </a:r>
            <a:r>
              <a:rPr lang="en-US" sz="6000" b="1" dirty="0"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b="1" dirty="0" err="1">
                <a:highlight>
                  <a:srgbClr val="D3D3D3"/>
                </a:highlight>
                <a:ea typeface="Calibri"/>
                <a:cs typeface="Times New Roman"/>
              </a:rPr>
              <a:t>în</a:t>
            </a:r>
            <a:r>
              <a:rPr lang="en-US" sz="6000" b="1" dirty="0"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b="1" dirty="0" err="1">
                <a:highlight>
                  <a:srgbClr val="D3D3D3"/>
                </a:highlight>
                <a:ea typeface="Calibri"/>
                <a:cs typeface="Times New Roman"/>
              </a:rPr>
              <a:t>listele</a:t>
            </a:r>
            <a:r>
              <a:rPr lang="en-US" sz="6000" b="1" dirty="0">
                <a:highlight>
                  <a:srgbClr val="D3D3D3"/>
                </a:highlight>
                <a:ea typeface="Calibri"/>
                <a:cs typeface="Times New Roman"/>
              </a:rPr>
              <a:t> de personal </a:t>
            </a:r>
            <a:r>
              <a:rPr lang="en-US" sz="6000" b="1" u="sng" dirty="0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FĂRĂ ACORDUL</a:t>
            </a:r>
            <a:r>
              <a:rPr lang="en-US" sz="6000" b="1" dirty="0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highlight>
                  <a:srgbClr val="D3D3D3"/>
                </a:highlight>
                <a:ea typeface="Calibri"/>
                <a:cs typeface="Times New Roman"/>
              </a:rPr>
              <a:t>prealabil</a:t>
            </a:r>
            <a:r>
              <a:rPr lang="en-US" sz="6000" b="1" dirty="0">
                <a:highlight>
                  <a:srgbClr val="D3D3D3"/>
                </a:highlight>
                <a:ea typeface="Calibri"/>
                <a:cs typeface="Times New Roman"/>
              </a:rPr>
              <a:t> al IFIN-HH</a:t>
            </a:r>
            <a:r>
              <a:rPr lang="en-US" sz="6000" b="1" dirty="0">
                <a:ea typeface="Calibri"/>
                <a:cs typeface="Times New Roman"/>
              </a:rPr>
              <a:t>.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Calibri"/>
                <a:cs typeface="Times New Roman"/>
              </a:rPr>
              <a:t> 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err="1">
                <a:ea typeface="Calibri"/>
                <a:cs typeface="Times New Roman"/>
              </a:rPr>
              <a:t>Pentru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b="1" dirty="0">
                <a:ea typeface="Calibri"/>
                <a:cs typeface="Times New Roman"/>
              </a:rPr>
              <a:t>ACS, CS, CS III - </a:t>
            </a:r>
            <a:r>
              <a:rPr lang="en-US" sz="6000" b="1" dirty="0" err="1">
                <a:ea typeface="Calibri"/>
                <a:cs typeface="Times New Roman"/>
              </a:rPr>
              <a:t>gradul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profesional</a:t>
            </a:r>
            <a:r>
              <a:rPr lang="en-US" sz="6000" b="1" dirty="0">
                <a:ea typeface="Calibri"/>
                <a:cs typeface="Times New Roman"/>
              </a:rPr>
              <a:t> – </a:t>
            </a:r>
            <a:r>
              <a:rPr lang="en-US" sz="6000" dirty="0">
                <a:ea typeface="Calibri"/>
                <a:cs typeface="Times New Roman"/>
              </a:rPr>
              <a:t>concurs/examen la </a:t>
            </a:r>
            <a:r>
              <a:rPr lang="en-US" sz="6000" dirty="0" err="1">
                <a:ea typeface="Calibri"/>
                <a:cs typeface="Times New Roman"/>
              </a:rPr>
              <a:t>nivelul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organiza</a:t>
            </a:r>
            <a:r>
              <a:rPr lang="ro-RO" sz="6000" dirty="0">
                <a:ea typeface="Calibri"/>
                <a:cs typeface="Times New Roman"/>
              </a:rPr>
              <a:t>ț</a:t>
            </a:r>
            <a:r>
              <a:rPr lang="en-US" sz="6000" dirty="0" err="1">
                <a:ea typeface="Calibri"/>
                <a:cs typeface="Times New Roman"/>
              </a:rPr>
              <a:t>iei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cercetare</a:t>
            </a:r>
            <a:r>
              <a:rPr lang="en-US" sz="6000" dirty="0">
                <a:ea typeface="Calibri"/>
                <a:cs typeface="Times New Roman"/>
              </a:rPr>
              <a:t> 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 err="1">
                <a:ea typeface="Calibri"/>
                <a:cs typeface="Times New Roman"/>
              </a:rPr>
              <a:t>Pentru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b="1" dirty="0">
                <a:ea typeface="Calibri"/>
                <a:cs typeface="Times New Roman"/>
              </a:rPr>
              <a:t>CS II, CS I – grad </a:t>
            </a:r>
            <a:r>
              <a:rPr lang="en-US" sz="6000" b="1" dirty="0" err="1">
                <a:ea typeface="Calibri"/>
                <a:cs typeface="Times New Roman"/>
              </a:rPr>
              <a:t>profesional</a:t>
            </a:r>
            <a:r>
              <a:rPr lang="en-US" sz="6000" b="1" dirty="0">
                <a:ea typeface="Calibri"/>
                <a:cs typeface="Times New Roman"/>
              </a:rPr>
              <a:t> – concurs/examen </a:t>
            </a:r>
            <a:r>
              <a:rPr lang="en-US" sz="6000" b="1" dirty="0" err="1">
                <a:ea typeface="Calibri"/>
                <a:cs typeface="Times New Roman"/>
              </a:rPr>
              <a:t>în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cadrul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b="1" dirty="0" err="1">
                <a:ea typeface="Calibri"/>
                <a:cs typeface="Times New Roman"/>
              </a:rPr>
              <a:t>organizației</a:t>
            </a:r>
            <a:r>
              <a:rPr lang="en-US" sz="6000" b="1" dirty="0">
                <a:ea typeface="Calibri"/>
                <a:cs typeface="Times New Roman"/>
              </a:rPr>
              <a:t>  de </a:t>
            </a:r>
            <a:r>
              <a:rPr lang="en-US" sz="6000" b="1" dirty="0" err="1">
                <a:ea typeface="Calibri"/>
                <a:cs typeface="Times New Roman"/>
              </a:rPr>
              <a:t>cercetare</a:t>
            </a:r>
            <a:r>
              <a:rPr lang="en-US" sz="6000" b="1" dirty="0">
                <a:ea typeface="Calibri"/>
                <a:cs typeface="Times New Roman"/>
              </a:rPr>
              <a:t> </a:t>
            </a:r>
            <a:r>
              <a:rPr lang="en-US" sz="6000" dirty="0">
                <a:solidFill>
                  <a:srgbClr val="FF0000"/>
                </a:solidFill>
                <a:ea typeface="Calibri"/>
                <a:cs typeface="Times New Roman"/>
                <a:sym typeface="Wingdings"/>
              </a:rPr>
              <a:t></a:t>
            </a:r>
            <a:r>
              <a:rPr lang="en-US" sz="60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dosarul</a:t>
            </a:r>
            <a:r>
              <a:rPr lang="en-US" sz="6000" dirty="0">
                <a:ea typeface="Calibri"/>
                <a:cs typeface="Times New Roman"/>
              </a:rPr>
              <a:t> concurs/examen - </a:t>
            </a:r>
            <a:r>
              <a:rPr lang="en-US" sz="6000" dirty="0" err="1">
                <a:ea typeface="Calibri"/>
                <a:cs typeface="Times New Roman"/>
              </a:rPr>
              <a:t>analiză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administrativă</a:t>
            </a:r>
            <a:r>
              <a:rPr lang="en-US" sz="6000" dirty="0">
                <a:ea typeface="Calibri"/>
                <a:cs typeface="Times New Roman"/>
              </a:rPr>
              <a:t> MCID (CCCDI </a:t>
            </a:r>
            <a:r>
              <a:rPr lang="en-US" sz="6000" dirty="0" err="1">
                <a:ea typeface="Calibri"/>
                <a:cs typeface="Times New Roman"/>
              </a:rPr>
              <a:t>verifică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și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avizează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îndeplinire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standarde</a:t>
            </a:r>
            <a:r>
              <a:rPr lang="en-US" sz="6000" dirty="0">
                <a:ea typeface="Calibri"/>
                <a:cs typeface="Times New Roman"/>
              </a:rPr>
              <a:t> - </a:t>
            </a:r>
            <a:r>
              <a:rPr lang="en-US" sz="6000" b="1" dirty="0">
                <a:ea typeface="Calibri"/>
                <a:cs typeface="Times New Roman"/>
              </a:rPr>
              <a:t>termen 45 </a:t>
            </a:r>
            <a:r>
              <a:rPr lang="en-US" sz="6000" b="1" dirty="0" err="1">
                <a:ea typeface="Calibri"/>
                <a:cs typeface="Times New Roman"/>
              </a:rPr>
              <a:t>zile</a:t>
            </a:r>
            <a:r>
              <a:rPr lang="en-US" sz="6000" dirty="0">
                <a:ea typeface="Calibri"/>
                <a:cs typeface="Times New Roman"/>
              </a:rPr>
              <a:t>) </a:t>
            </a:r>
            <a:r>
              <a:rPr lang="en-US" sz="6000" dirty="0">
                <a:solidFill>
                  <a:srgbClr val="C00000"/>
                </a:solidFill>
                <a:ea typeface="Calibri"/>
                <a:cs typeface="Times New Roman"/>
                <a:sym typeface="Wingdings"/>
              </a:rPr>
              <a:t>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ordin</a:t>
            </a:r>
            <a:r>
              <a:rPr lang="en-US" sz="6000" dirty="0">
                <a:ea typeface="Calibri"/>
                <a:cs typeface="Times New Roman"/>
              </a:rPr>
              <a:t> MCID </a:t>
            </a:r>
            <a:r>
              <a:rPr lang="en-US" sz="6000" dirty="0" err="1">
                <a:ea typeface="Calibri"/>
                <a:cs typeface="Times New Roman"/>
              </a:rPr>
              <a:t>confirmare</a:t>
            </a:r>
            <a:r>
              <a:rPr lang="en-US" sz="6000" dirty="0">
                <a:ea typeface="Calibri"/>
                <a:cs typeface="Times New Roman"/>
              </a:rPr>
              <a:t> grad </a:t>
            </a:r>
            <a:r>
              <a:rPr lang="en-US" sz="6000" dirty="0" err="1">
                <a:ea typeface="Calibri"/>
                <a:cs typeface="Times New Roman"/>
              </a:rPr>
              <a:t>profesional</a:t>
            </a:r>
            <a:r>
              <a:rPr lang="en-US" sz="6000" dirty="0">
                <a:ea typeface="Calibri"/>
                <a:cs typeface="Times New Roman"/>
              </a:rPr>
              <a:t> CS II </a:t>
            </a:r>
            <a:r>
              <a:rPr lang="en-US" sz="6000" dirty="0" err="1">
                <a:ea typeface="Calibri"/>
                <a:cs typeface="Times New Roman"/>
              </a:rPr>
              <a:t>sau</a:t>
            </a:r>
            <a:r>
              <a:rPr lang="en-US" sz="6000" dirty="0">
                <a:ea typeface="Calibri"/>
                <a:cs typeface="Times New Roman"/>
              </a:rPr>
              <a:t> CS I</a:t>
            </a:r>
            <a:endParaRPr lang="ro-RO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6000" dirty="0">
              <a:ea typeface="Calibri"/>
              <a:cs typeface="Times New Roman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251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04265-C59D-43ED-A25D-33B8E17A2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II. </a:t>
            </a: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ACORDAREA GRADELOR PROFESIONALE; </a:t>
            </a:r>
            <a:b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ÎNCADRAREA PE FUNCȚII; PROMOVAREA</a:t>
            </a:r>
            <a:endParaRPr lang="ro-RO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5FA79-35B0-4973-B6FB-9FD80C50E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endParaRPr lang="ro-RO" sz="32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situația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infirmării</a:t>
            </a:r>
            <a:r>
              <a:rPr lang="en-US" sz="3200" b="1" u="sng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3200" b="1" u="sng" dirty="0">
                <a:ea typeface="Verdana" panose="020B0604030504040204" pitchFamily="34" charset="0"/>
                <a:cs typeface="Verdana" panose="020B0604030504040204" pitchFamily="34" charset="0"/>
              </a:rPr>
              <a:t> CCCDI a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rezultatelor</a:t>
            </a:r>
            <a:r>
              <a:rPr lang="en-US" sz="32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concursului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3200" b="1" i="1" dirty="0">
                <a:ea typeface="Verdana" panose="020B0604030504040204" pitchFamily="34" charset="0"/>
                <a:cs typeface="Verdana" panose="020B0604030504040204" pitchFamily="34" charset="0"/>
              </a:rPr>
              <a:t>CONTESTAȚIE la MCID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candidat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) – 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termen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depunere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: 15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termen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soluționare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60 de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; 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împotriva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modului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soluționare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contestației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candidatul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  <a:sym typeface="Wingdings"/>
              </a:rPr>
              <a:t>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acțiune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instanța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contencios</a:t>
            </a:r>
            <a:r>
              <a:rPr lang="en-US" sz="32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administrativ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conform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Legii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nr. 554/2004</a:t>
            </a:r>
            <a:endParaRPr lang="en-US" sz="32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en-US" sz="32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Rezultate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concurs/examen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infirmate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definitive –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posibilitate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reluare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condițiile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regulamentul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de concurs/examen (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art. 23 alin.9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algn="just"/>
            <a:endParaRPr lang="en-US" sz="32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cazul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care se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constată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nerespectarea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prevederilor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legale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acordarea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gradelor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profesionale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CDI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sesizare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instanţa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judecată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anulare</a:t>
            </a:r>
            <a:r>
              <a:rPr lang="en-US" sz="32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ordin</a:t>
            </a:r>
            <a:r>
              <a:rPr lang="en-US" sz="3200" b="1" i="1" dirty="0">
                <a:ea typeface="Verdana" panose="020B0604030504040204" pitchFamily="34" charset="0"/>
                <a:cs typeface="Verdana" panose="020B0604030504040204" pitchFamily="34" charset="0"/>
              </a:rPr>
              <a:t> MCID </a:t>
            </a:r>
            <a:r>
              <a:rPr lang="en-US" sz="32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2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decizie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acordare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gradului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anulare</a:t>
            </a:r>
            <a:r>
              <a:rPr lang="en-US" sz="32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rezultate</a:t>
            </a:r>
            <a:r>
              <a:rPr lang="en-US" sz="3200" b="1" i="1" dirty="0">
                <a:ea typeface="Verdana" panose="020B0604030504040204" pitchFamily="34" charset="0"/>
                <a:cs typeface="Verdana" panose="020B0604030504040204" pitchFamily="34" charset="0"/>
              </a:rPr>
              <a:t> concurs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ocupare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postului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examenului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promovare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calitate</a:t>
            </a:r>
            <a:r>
              <a:rPr lang="en-US" sz="32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procesuală</a:t>
            </a:r>
            <a:r>
              <a:rPr lang="en-US" sz="32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activă</a:t>
            </a:r>
            <a:r>
              <a:rPr lang="en-US" sz="3200" b="1" u="sng" dirty="0">
                <a:ea typeface="Verdana" panose="020B0604030504040204" pitchFamily="34" charset="0"/>
                <a:cs typeface="Verdana" panose="020B0604030504040204" pitchFamily="34" charset="0"/>
              </a:rPr>
              <a:t> – MCID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(art. 14 alin.8)</a:t>
            </a:r>
          </a:p>
          <a:p>
            <a:pPr algn="just"/>
            <a:endParaRPr lang="en-US" sz="32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Gradul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acordat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aparţine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persoanei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titulare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domeniul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CDI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respectiv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tot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restul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vieţii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constituie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titlu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personal de care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aceasta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poate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face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uz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toate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cazurile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care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implică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imaginea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drepturile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personale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just"/>
            <a:endParaRPr lang="ro-RO" sz="32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Gradele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CS I, CS II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recunoscute</a:t>
            </a:r>
            <a:r>
              <a:rPr lang="en-US" sz="32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2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orice</a:t>
            </a:r>
            <a:r>
              <a:rPr lang="en-US" sz="32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organizaţie</a:t>
            </a:r>
            <a:r>
              <a:rPr lang="en-US" sz="3200" i="1" u="sng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32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2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domeniul</a:t>
            </a:r>
            <a:r>
              <a:rPr lang="en-US" sz="32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200" i="1" u="sng" dirty="0">
                <a:ea typeface="Verdana" panose="020B0604030504040204" pitchFamily="34" charset="0"/>
                <a:cs typeface="Verdana" panose="020B0604030504040204" pitchFamily="34" charset="0"/>
              </a:rPr>
              <a:t> care au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fost</a:t>
            </a:r>
            <a:r>
              <a:rPr lang="en-US" sz="32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dobândite</a:t>
            </a:r>
            <a:r>
              <a:rPr lang="en-US" sz="3200" dirty="0"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concurs post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fără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validare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îndeplinire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 standard </a:t>
            </a:r>
            <a:r>
              <a:rPr lang="en-US" sz="3200" b="1" dirty="0" err="1">
                <a:ea typeface="Verdana" panose="020B0604030504040204" pitchFamily="34" charset="0"/>
                <a:cs typeface="Verdana" panose="020B0604030504040204" pitchFamily="34" charset="0"/>
              </a:rPr>
              <a:t>minimale</a:t>
            </a:r>
            <a:r>
              <a:rPr lang="en-US" sz="3200" b="1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32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3200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433099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o-R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III. EVALUAREA PERIODICĂ A PERFORMANȚEI ȘTIINȚIFICE (art. 25 – 31</a:t>
            </a:r>
            <a:r>
              <a:rPr lang="ro-RO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o-RO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IFIN-HH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stabilește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intervalele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timp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evaluarea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periodică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performanţei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cercetătorilor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care nu pot fi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mici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3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ani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mari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5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ani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Evaluarea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periodică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performanţei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criterii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necum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ulative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adaptate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specificului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cu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prioritate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evaluarea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calitativă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susţinută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utilizarea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responsabilă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indicatorilor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cantitativi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criteriile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indicatorii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cantitativi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se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regăsesc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detaliu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art. 27  lit. a) – g).</a:t>
            </a:r>
            <a:endParaRPr lang="en-US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1500" b="1" u="sng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1500" b="1" u="sng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CALIFICATIVE (art.28 alin.1):</a:t>
            </a:r>
            <a:endParaRPr lang="en-US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15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a)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foarte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bine;</a:t>
            </a:r>
          </a:p>
          <a:p>
            <a:pPr marL="0" indent="0">
              <a:buNone/>
            </a:pPr>
            <a:r>
              <a:rPr lang="ro-RO" sz="15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b)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bine;</a:t>
            </a:r>
          </a:p>
          <a:p>
            <a:pPr marL="0" indent="0">
              <a:buNone/>
            </a:pPr>
            <a:r>
              <a:rPr lang="ro-RO" sz="15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c)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satisfăcător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ro-RO" sz="15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d) </a:t>
            </a:r>
            <a:r>
              <a:rPr lang="en-US" sz="15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nesatisfăcător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  <a:sym typeface="Wingdings"/>
              </a:rPr>
              <a:t>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reevaluare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după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24 de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luni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NESATISFĂCĂTOR la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două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evaluări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consecutive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se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poate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dispune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art. 28 alin.3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): </a:t>
            </a:r>
          </a:p>
          <a:p>
            <a:pPr marL="0" indent="0">
              <a:buNone/>
            </a:pP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- 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diminuarea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salariului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bază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cu maximum 20%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până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următoarea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performanţei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-  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reducerea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cu 50%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tuturor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sporurilor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salariale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indemnizaţiilor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acordate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până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următoarea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performanţei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-  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încetarea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contractului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individual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muncă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15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800" b="1" dirty="0">
                <a:latin typeface="Verdana" panose="020B0604030504040204" pitchFamily="34" charset="0"/>
                <a:ea typeface="Verdana" panose="020B0604030504040204" pitchFamily="34" charset="0"/>
              </a:rPr>
              <a:t>INTRODUCERE</a:t>
            </a:r>
            <a:endParaRPr lang="en-US" sz="18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100" dirty="0">
                <a:ea typeface="Calibri"/>
                <a:cs typeface="Times New Roman"/>
              </a:rPr>
              <a:t>Publicată în Monitorul Oficial al României, Partea I nr. 546/12.06.2024</a:t>
            </a:r>
            <a:endParaRPr lang="en-US" sz="21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2100" b="1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100" b="1" dirty="0">
                <a:solidFill>
                  <a:srgbClr val="FF0000"/>
                </a:solidFill>
                <a:ea typeface="Calibri"/>
                <a:cs typeface="Times New Roman"/>
              </a:rPr>
              <a:t>Intră în vigoare la 12.07.2024</a:t>
            </a:r>
            <a:r>
              <a:rPr lang="ro-RO" sz="21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ro-RO" sz="2100" dirty="0">
                <a:ea typeface="Calibri"/>
                <a:cs typeface="Times New Roman"/>
              </a:rPr>
              <a:t>(30 de zile de la publicare – </a:t>
            </a:r>
            <a:r>
              <a:rPr lang="ro-RO" sz="2100" dirty="0">
                <a:highlight>
                  <a:srgbClr val="D3D3D3"/>
                </a:highlight>
                <a:ea typeface="Calibri"/>
                <a:cs typeface="Times New Roman"/>
              </a:rPr>
              <a:t>art. 67 alin.1</a:t>
            </a:r>
            <a:r>
              <a:rPr lang="ro-RO" sz="2100" dirty="0">
                <a:ea typeface="Calibri"/>
                <a:cs typeface="Times New Roman"/>
              </a:rPr>
              <a:t>)</a:t>
            </a:r>
            <a:endParaRPr lang="en-US" sz="21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2100" b="1" i="1" u="sng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100" b="1" i="1" u="sng" dirty="0">
                <a:ea typeface="Calibri"/>
                <a:cs typeface="Times New Roman"/>
              </a:rPr>
              <a:t>Domenii: </a:t>
            </a:r>
            <a:endParaRPr lang="en-US" sz="2100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Verdana"/>
              <a:buChar char="-"/>
            </a:pPr>
            <a:r>
              <a:rPr lang="ro-RO" sz="2100" dirty="0">
                <a:ea typeface="Calibri"/>
                <a:cs typeface="Times New Roman"/>
              </a:rPr>
              <a:t>Statutul personalului CDI </a:t>
            </a:r>
            <a:endParaRPr lang="en-US" sz="2100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Verdana"/>
              <a:buChar char="-"/>
            </a:pPr>
            <a:r>
              <a:rPr lang="en-US" sz="2100" dirty="0" err="1">
                <a:ea typeface="Calibri"/>
                <a:cs typeface="Times New Roman"/>
              </a:rPr>
              <a:t>Organisme</a:t>
            </a:r>
            <a:r>
              <a:rPr lang="en-US" sz="2100" dirty="0">
                <a:ea typeface="Calibri"/>
                <a:cs typeface="Times New Roman"/>
              </a:rPr>
              <a:t> consultative ale </a:t>
            </a:r>
            <a:r>
              <a:rPr lang="en-US" sz="2100" dirty="0" err="1">
                <a:ea typeface="Calibri"/>
                <a:cs typeface="Times New Roman"/>
              </a:rPr>
              <a:t>Ministerului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Cercetării</a:t>
            </a:r>
            <a:r>
              <a:rPr lang="en-US" sz="2100" dirty="0">
                <a:ea typeface="Calibri"/>
                <a:cs typeface="Times New Roman"/>
              </a:rPr>
              <a:t>, </a:t>
            </a:r>
            <a:r>
              <a:rPr lang="en-US" sz="2100" dirty="0" err="1">
                <a:ea typeface="Calibri"/>
                <a:cs typeface="Times New Roman"/>
              </a:rPr>
              <a:t>Inovării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şi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Digitalizării</a:t>
            </a:r>
            <a:endParaRPr lang="en-US" sz="2100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Verdana"/>
              <a:buChar char="-"/>
            </a:pPr>
            <a:r>
              <a:rPr lang="ro-RO" sz="2100" dirty="0">
                <a:ea typeface="Calibri"/>
                <a:cs typeface="Times New Roman"/>
              </a:rPr>
              <a:t>Etica în cercetare științifică</a:t>
            </a:r>
            <a:endParaRPr lang="en-US" sz="21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2100" b="1" i="1" u="sng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100" b="1" i="1" u="sng" dirty="0">
                <a:ea typeface="Calibri"/>
                <a:cs typeface="Times New Roman"/>
              </a:rPr>
              <a:t>Abrogă:</a:t>
            </a:r>
            <a:endParaRPr lang="en-US" sz="21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100" dirty="0">
                <a:ea typeface="Calibri"/>
                <a:cs typeface="Times New Roman"/>
              </a:rPr>
              <a:t>- </a:t>
            </a:r>
            <a:r>
              <a:rPr lang="en-US" sz="2100" dirty="0" err="1">
                <a:ea typeface="Calibri"/>
                <a:cs typeface="Times New Roman"/>
              </a:rPr>
              <a:t>Legea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nr</a:t>
            </a:r>
            <a:r>
              <a:rPr lang="en-US" sz="2100" dirty="0">
                <a:ea typeface="Calibri"/>
                <a:cs typeface="Times New Roman"/>
              </a:rPr>
              <a:t>. </a:t>
            </a:r>
            <a:r>
              <a:rPr lang="en-US" sz="2100" b="1" u="sng" dirty="0">
                <a:solidFill>
                  <a:srgbClr val="333399"/>
                </a:solidFill>
                <a:ea typeface="Calibri"/>
                <a:cs typeface="Times New Roman"/>
                <a:hlinkClick r:id="rId2"/>
              </a:rPr>
              <a:t>319/2003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privind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Statutul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personalului</a:t>
            </a:r>
            <a:r>
              <a:rPr lang="en-US" sz="2100" dirty="0">
                <a:ea typeface="Calibri"/>
                <a:cs typeface="Times New Roman"/>
              </a:rPr>
              <a:t> de </a:t>
            </a:r>
            <a:r>
              <a:rPr lang="en-US" sz="2100" dirty="0" err="1">
                <a:ea typeface="Calibri"/>
                <a:cs typeface="Times New Roman"/>
              </a:rPr>
              <a:t>cercetare-dezvoltare</a:t>
            </a:r>
            <a:r>
              <a:rPr lang="en-US" sz="2100" dirty="0">
                <a:ea typeface="Calibri"/>
                <a:cs typeface="Times New Roman"/>
              </a:rPr>
              <a:t>, cu </a:t>
            </a:r>
            <a:r>
              <a:rPr lang="en-US" sz="2100" dirty="0" err="1">
                <a:ea typeface="Calibri"/>
                <a:cs typeface="Times New Roman"/>
              </a:rPr>
              <a:t>completările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ulterioare</a:t>
            </a:r>
            <a:r>
              <a:rPr lang="en-US" sz="2100" dirty="0">
                <a:ea typeface="Calibri"/>
                <a:cs typeface="Times New Roman"/>
              </a:rPr>
              <a:t>;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2100" b="1" dirty="0">
                <a:solidFill>
                  <a:srgbClr val="8F0000"/>
                </a:solidFill>
                <a:ea typeface="Calibri"/>
                <a:cs typeface="Times New Roman"/>
              </a:rPr>
              <a:t>- </a:t>
            </a:r>
            <a:r>
              <a:rPr lang="en-US" sz="2100" dirty="0" err="1">
                <a:ea typeface="Calibri"/>
                <a:cs typeface="Times New Roman"/>
              </a:rPr>
              <a:t>Legea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nr</a:t>
            </a:r>
            <a:r>
              <a:rPr lang="en-US" sz="2100" dirty="0">
                <a:ea typeface="Calibri"/>
                <a:cs typeface="Times New Roman"/>
              </a:rPr>
              <a:t>. </a:t>
            </a:r>
            <a:r>
              <a:rPr lang="en-US" sz="2100" b="1" u="sng" dirty="0">
                <a:solidFill>
                  <a:srgbClr val="333399"/>
                </a:solidFill>
                <a:ea typeface="Calibri"/>
                <a:cs typeface="Times New Roman"/>
                <a:hlinkClick r:id="rId3" tooltip="ABROGATA - privind buna conduită în cercetarea ştiinţifică, dezvoltarea tehnologică şi inovare (act publicat in M.Of. 505 din 04-iun-2004)"/>
              </a:rPr>
              <a:t>206/2004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privind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buna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conduită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în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cercetarea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ştiinţifică</a:t>
            </a:r>
            <a:r>
              <a:rPr lang="en-US" sz="2100" dirty="0">
                <a:ea typeface="Calibri"/>
                <a:cs typeface="Times New Roman"/>
              </a:rPr>
              <a:t>, </a:t>
            </a:r>
            <a:r>
              <a:rPr lang="en-US" sz="2100" dirty="0" err="1">
                <a:ea typeface="Calibri"/>
                <a:cs typeface="Times New Roman"/>
              </a:rPr>
              <a:t>dezvoltarea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tehnologică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şi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inovare</a:t>
            </a:r>
            <a:r>
              <a:rPr lang="en-US" sz="2100" dirty="0">
                <a:ea typeface="Calibri"/>
                <a:cs typeface="Times New Roman"/>
              </a:rPr>
              <a:t>, cu </a:t>
            </a:r>
            <a:r>
              <a:rPr lang="en-US" sz="2100" dirty="0" err="1">
                <a:ea typeface="Calibri"/>
                <a:cs typeface="Times New Roman"/>
              </a:rPr>
              <a:t>modificările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şi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completările</a:t>
            </a:r>
            <a:r>
              <a:rPr lang="en-US" sz="2100" dirty="0">
                <a:ea typeface="Calibri"/>
                <a:cs typeface="Times New Roman"/>
              </a:rPr>
              <a:t> </a:t>
            </a:r>
            <a:r>
              <a:rPr lang="en-US" sz="2100" dirty="0" err="1">
                <a:ea typeface="Calibri"/>
                <a:cs typeface="Times New Roman"/>
              </a:rPr>
              <a:t>ulterioare</a:t>
            </a:r>
            <a:r>
              <a:rPr lang="en-US" sz="2100" dirty="0">
                <a:ea typeface="Calibri"/>
                <a:cs typeface="Times New Roman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100" dirty="0">
                <a:ea typeface="Calibri"/>
                <a:cs typeface="Times New Roman"/>
              </a:rPr>
              <a:t> </a:t>
            </a:r>
            <a:endParaRPr lang="en-US" sz="21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11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>
                <a:latin typeface="Verdana"/>
                <a:ea typeface="Calibri"/>
                <a:cs typeface="Times New Roman"/>
              </a:rPr>
              <a:t>III. EVALUAREA PERIODICĂ A PERFORMANȚEI ȘTIINȚIFICE </a:t>
            </a:r>
            <a:r>
              <a:rPr lang="en-US" sz="1800" b="1" dirty="0">
                <a:highlight>
                  <a:srgbClr val="D3D3D3"/>
                </a:highlight>
                <a:latin typeface="Verdana"/>
                <a:ea typeface="Calibri"/>
                <a:cs typeface="Times New Roman"/>
              </a:rPr>
              <a:t>(art. 25 – 31)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27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REZULTATE EVALUARE 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  <a:sym typeface="Wingdings"/>
              </a:rPr>
              <a:t>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validate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Consiliul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Științific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  <a:sym typeface="Wingdings"/>
              </a:rPr>
              <a:t>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aprobate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Director General</a:t>
            </a: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Rezultatul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evaluării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 – CONTESTAȚ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IE;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termen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US" sz="2700" b="1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10 </a:t>
            </a:r>
            <a:r>
              <a:rPr lang="en-US" sz="2700" b="1" dirty="0" err="1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2700" b="1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dirty="0" err="1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calendaristice</a:t>
            </a:r>
            <a:r>
              <a:rPr lang="en-US" sz="2700" b="1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de la data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comunicării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rezultatului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evaluării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Cercetătorii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ştiinţifici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care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îndeplinesc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condiţiile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înscriere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pensie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potrivit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legislaţiei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privind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sistemul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public de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pensii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>
                <a:ea typeface="Verdana" panose="020B0604030504040204" pitchFamily="34" charset="0"/>
                <a:cs typeface="Verdana" panose="020B0604030504040204" pitchFamily="34" charset="0"/>
              </a:rPr>
              <a:t>pot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opta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între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acordarea</a:t>
            </a:r>
            <a:r>
              <a:rPr lang="en-US" sz="27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pensiei</a:t>
            </a:r>
            <a:r>
              <a:rPr lang="en-US" sz="27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27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limită</a:t>
            </a:r>
            <a:r>
              <a:rPr lang="en-US" sz="2700" i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vârstă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continuarea</a:t>
            </a:r>
            <a:r>
              <a:rPr lang="en-US" sz="27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activităţii</a:t>
            </a:r>
            <a:r>
              <a:rPr lang="en-US" sz="27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27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aceeaşi</a:t>
            </a:r>
            <a:r>
              <a:rPr lang="en-US" sz="27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funcţie</a:t>
            </a:r>
            <a:r>
              <a:rPr lang="en-US" sz="2700" b="1" i="1" dirty="0">
                <a:ea typeface="Verdana" panose="020B0604030504040204" pitchFamily="34" charset="0"/>
                <a:cs typeface="Verdana" panose="020B0604030504040204" pitchFamily="34" charset="0"/>
              </a:rPr>
              <a:t> de CD - 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"FOARTE BINE” la ultima </a:t>
            </a: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periodică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cercetătorii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menţinuţi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funcţii</a:t>
            </a: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2700" b="1" dirty="0" err="1">
                <a:ea typeface="Verdana" panose="020B0604030504040204" pitchFamily="34" charset="0"/>
                <a:cs typeface="Verdana" panose="020B0604030504040204" pitchFamily="34" charset="0"/>
              </a:rPr>
              <a:t>cercetare-dezvoltare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după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împlinirea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vârstei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pensionare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27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evaluarea</a:t>
            </a:r>
            <a:r>
              <a:rPr lang="en-US" sz="27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periodică</a:t>
            </a:r>
            <a:r>
              <a:rPr lang="en-US" sz="27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 ANUAL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dirty="0"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7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Contractele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individuale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muncă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ale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cercetătorilor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trebuie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să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conţină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clauze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privind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atingerea</a:t>
            </a:r>
            <a:r>
              <a:rPr lang="en-US" sz="27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obiectivelor</a:t>
            </a:r>
            <a:r>
              <a:rPr lang="en-US" sz="27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specifice</a:t>
            </a:r>
            <a:r>
              <a:rPr lang="en-US" sz="27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activităţii</a:t>
            </a:r>
            <a:r>
              <a:rPr lang="en-US" sz="2700" b="1" u="sng" dirty="0">
                <a:ea typeface="Verdana" panose="020B0604030504040204" pitchFamily="34" charset="0"/>
                <a:cs typeface="Verdana" panose="020B0604030504040204" pitchFamily="34" charset="0"/>
              </a:rPr>
              <a:t> CDI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clauze</a:t>
            </a:r>
            <a:r>
              <a:rPr lang="en-US" sz="27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privind</a:t>
            </a:r>
            <a:r>
              <a:rPr lang="en-US" sz="27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sancţionarea</a:t>
            </a:r>
            <a:r>
              <a:rPr lang="en-US" sz="27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angajatului</a:t>
            </a:r>
            <a:r>
              <a:rPr lang="en-US" sz="27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27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cazul</a:t>
            </a:r>
            <a:r>
              <a:rPr lang="en-US" sz="27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neîndeplinirii</a:t>
            </a:r>
            <a:r>
              <a:rPr lang="en-US" sz="27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obiectivelor</a:t>
            </a:r>
            <a:r>
              <a:rPr lang="en-US" sz="27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700" i="1" dirty="0" err="1">
                <a:ea typeface="Verdana" panose="020B0604030504040204" pitchFamily="34" charset="0"/>
                <a:cs typeface="Verdana" panose="020B0604030504040204" pitchFamily="34" charset="0"/>
              </a:rPr>
              <a:t>individuale</a:t>
            </a:r>
            <a:r>
              <a:rPr lang="en-US" sz="2700" i="1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27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573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  <a:spcBef>
                <a:spcPts val="0"/>
              </a:spcBef>
            </a:pPr>
            <a:br>
              <a:rPr lang="ro-RO" sz="20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ro-RO" sz="20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IV. </a:t>
            </a:r>
            <a:r>
              <a:rPr lang="en-US" sz="20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DREPTURI ȘI OBLIGAȚII </a:t>
            </a:r>
            <a:br>
              <a:rPr lang="en-US" sz="13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dirty="0">
              <a:latin typeface="Verdana"/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ea typeface="Calibri"/>
                <a:cs typeface="Times New Roman"/>
              </a:rPr>
              <a:t>Pe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lângă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drepturile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și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obligațiile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prevăzute</a:t>
            </a:r>
            <a:r>
              <a:rPr lang="en-US" dirty="0">
                <a:ea typeface="Calibri"/>
                <a:cs typeface="Times New Roman"/>
              </a:rPr>
              <a:t> de </a:t>
            </a:r>
            <a:r>
              <a:rPr lang="en-US" dirty="0" err="1">
                <a:ea typeface="Calibri"/>
                <a:cs typeface="Times New Roman"/>
              </a:rPr>
              <a:t>legislația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generală</a:t>
            </a:r>
            <a:r>
              <a:rPr lang="en-US" dirty="0">
                <a:ea typeface="Calibri"/>
                <a:cs typeface="Times New Roman"/>
              </a:rPr>
              <a:t>, </a:t>
            </a:r>
            <a:r>
              <a:rPr lang="en-US" b="1" dirty="0" err="1">
                <a:ea typeface="Calibri"/>
                <a:cs typeface="Times New Roman"/>
              </a:rPr>
              <a:t>personalul</a:t>
            </a:r>
            <a:r>
              <a:rPr lang="en-US" b="1" dirty="0">
                <a:ea typeface="Calibri"/>
                <a:cs typeface="Times New Roman"/>
              </a:rPr>
              <a:t> CDI are </a:t>
            </a:r>
            <a:r>
              <a:rPr lang="en-US" b="1" dirty="0" err="1">
                <a:ea typeface="Calibri"/>
                <a:cs typeface="Times New Roman"/>
              </a:rPr>
              <a:t>drepturile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și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obligațiile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prevăzute</a:t>
            </a:r>
            <a:r>
              <a:rPr lang="en-US" b="1" dirty="0">
                <a:ea typeface="Calibri"/>
                <a:cs typeface="Times New Roman"/>
              </a:rPr>
              <a:t> de </a:t>
            </a:r>
            <a:r>
              <a:rPr lang="en-US" b="1" dirty="0" err="1">
                <a:ea typeface="Calibri"/>
                <a:cs typeface="Times New Roman"/>
              </a:rPr>
              <a:t>legea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specială</a:t>
            </a:r>
            <a:r>
              <a:rPr lang="en-US" b="1" dirty="0">
                <a:ea typeface="Calibri"/>
                <a:cs typeface="Times New Roman"/>
              </a:rPr>
              <a:t> – </a:t>
            </a:r>
            <a:r>
              <a:rPr lang="en-US" b="1" dirty="0" err="1">
                <a:ea typeface="Calibri"/>
                <a:cs typeface="Times New Roman"/>
              </a:rPr>
              <a:t>Legea</a:t>
            </a:r>
            <a:r>
              <a:rPr lang="en-US" b="1" dirty="0">
                <a:ea typeface="Calibri"/>
                <a:cs typeface="Times New Roman"/>
              </a:rPr>
              <a:t> nr.183/2024: la </a:t>
            </a:r>
            <a:r>
              <a:rPr lang="en-US" b="1" u="sng" dirty="0">
                <a:highlight>
                  <a:srgbClr val="D3D3D3"/>
                </a:highlight>
                <a:ea typeface="Calibri"/>
                <a:cs typeface="Times New Roman"/>
              </a:rPr>
              <a:t>art. 32</a:t>
            </a:r>
            <a:r>
              <a:rPr lang="en-US" b="1" dirty="0">
                <a:ea typeface="Calibri"/>
                <a:cs typeface="Times New Roman"/>
              </a:rPr>
              <a:t> (DREPTURI) </a:t>
            </a:r>
            <a:r>
              <a:rPr lang="en-US" b="1" dirty="0" err="1">
                <a:ea typeface="Calibri"/>
                <a:cs typeface="Times New Roman"/>
              </a:rPr>
              <a:t>și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u="sng" dirty="0">
                <a:highlight>
                  <a:srgbClr val="D3D3D3"/>
                </a:highlight>
                <a:ea typeface="Calibri"/>
                <a:cs typeface="Times New Roman"/>
              </a:rPr>
              <a:t>art. 33</a:t>
            </a:r>
            <a:r>
              <a:rPr lang="en-US" b="1" dirty="0">
                <a:ea typeface="Calibri"/>
                <a:cs typeface="Times New Roman"/>
              </a:rPr>
              <a:t> (OBLIGAȚII).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ea typeface="Calibri"/>
                <a:cs typeface="Times New Roman"/>
              </a:rPr>
              <a:t> 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err="1">
                <a:ea typeface="Calibri"/>
                <a:cs typeface="Times New Roman"/>
              </a:rPr>
              <a:t>Perfecționarea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profesională</a:t>
            </a:r>
            <a:r>
              <a:rPr lang="en-US" b="1" dirty="0">
                <a:ea typeface="Calibri"/>
                <a:cs typeface="Times New Roman"/>
              </a:rPr>
              <a:t> se </a:t>
            </a:r>
            <a:r>
              <a:rPr lang="en-US" b="1" dirty="0" err="1">
                <a:ea typeface="Calibri"/>
                <a:cs typeface="Times New Roman"/>
              </a:rPr>
              <a:t>realizează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în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formele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prevăzute</a:t>
            </a:r>
            <a:r>
              <a:rPr lang="en-US" b="1" dirty="0">
                <a:ea typeface="Calibri"/>
                <a:cs typeface="Times New Roman"/>
              </a:rPr>
              <a:t> la </a:t>
            </a:r>
            <a:r>
              <a:rPr lang="en-US" b="1" u="sng" dirty="0">
                <a:highlight>
                  <a:srgbClr val="D3D3D3"/>
                </a:highlight>
                <a:ea typeface="Calibri"/>
                <a:cs typeface="Times New Roman"/>
              </a:rPr>
              <a:t>art. 35</a:t>
            </a:r>
            <a:r>
              <a:rPr lang="en-US" b="1" u="sng" dirty="0">
                <a:ea typeface="Calibri"/>
                <a:cs typeface="Times New Roman"/>
              </a:rPr>
              <a:t>.</a:t>
            </a:r>
            <a:r>
              <a:rPr lang="en-US" b="1" dirty="0">
                <a:ea typeface="Calibri"/>
                <a:cs typeface="Times New Roman"/>
              </a:rPr>
              <a:t> 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ea typeface="Times New Roman"/>
                <a:cs typeface="Times New Roman"/>
              </a:rPr>
              <a:t>Personalul</a:t>
            </a:r>
            <a:r>
              <a:rPr lang="en-US" dirty="0">
                <a:ea typeface="Times New Roman"/>
                <a:cs typeface="Times New Roman"/>
              </a:rPr>
              <a:t> CDI care </a:t>
            </a:r>
            <a:r>
              <a:rPr lang="en-US" dirty="0" err="1">
                <a:ea typeface="Times New Roman"/>
                <a:cs typeface="Times New Roman"/>
              </a:rPr>
              <a:t>urmează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u="sng" dirty="0">
                <a:ea typeface="Times New Roman"/>
                <a:cs typeface="Times New Roman"/>
              </a:rPr>
              <a:t>o </a:t>
            </a:r>
            <a:r>
              <a:rPr lang="en-US" u="sng" dirty="0" err="1">
                <a:ea typeface="Times New Roman"/>
                <a:cs typeface="Times New Roman"/>
              </a:rPr>
              <a:t>formă</a:t>
            </a:r>
            <a:r>
              <a:rPr lang="en-US" u="sng" dirty="0">
                <a:ea typeface="Times New Roman"/>
                <a:cs typeface="Times New Roman"/>
              </a:rPr>
              <a:t> de </a:t>
            </a:r>
            <a:r>
              <a:rPr lang="en-US" u="sng" dirty="0" err="1">
                <a:ea typeface="Times New Roman"/>
                <a:cs typeface="Times New Roman"/>
              </a:rPr>
              <a:t>specializare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în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ţară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sau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în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străinătate</a:t>
            </a:r>
            <a:r>
              <a:rPr lang="en-US" dirty="0">
                <a:ea typeface="Times New Roman"/>
                <a:cs typeface="Times New Roman"/>
              </a:rPr>
              <a:t>, </a:t>
            </a:r>
            <a:r>
              <a:rPr lang="en-US" u="sng" dirty="0" err="1">
                <a:ea typeface="Times New Roman"/>
                <a:cs typeface="Times New Roman"/>
              </a:rPr>
              <a:t>susţinută</a:t>
            </a:r>
            <a:r>
              <a:rPr lang="en-US" u="sng" dirty="0">
                <a:ea typeface="Times New Roman"/>
                <a:cs typeface="Times New Roman"/>
              </a:rPr>
              <a:t> </a:t>
            </a:r>
            <a:r>
              <a:rPr lang="en-US" u="sng" dirty="0" err="1">
                <a:ea typeface="Times New Roman"/>
                <a:cs typeface="Times New Roman"/>
              </a:rPr>
              <a:t>financiar</a:t>
            </a:r>
            <a:r>
              <a:rPr lang="en-US" u="sng" dirty="0">
                <a:ea typeface="Times New Roman"/>
                <a:cs typeface="Times New Roman"/>
              </a:rPr>
              <a:t> de </a:t>
            </a:r>
            <a:r>
              <a:rPr lang="en-US" u="sng" dirty="0" err="1">
                <a:ea typeface="Times New Roman"/>
                <a:cs typeface="Times New Roman"/>
              </a:rPr>
              <a:t>angajator</a:t>
            </a:r>
            <a:r>
              <a:rPr lang="en-US" dirty="0">
                <a:ea typeface="Times New Roman"/>
                <a:cs typeface="Times New Roman"/>
              </a:rPr>
              <a:t>, </a:t>
            </a:r>
            <a:r>
              <a:rPr lang="en-US" b="1" dirty="0" err="1">
                <a:ea typeface="Times New Roman"/>
                <a:cs typeface="Times New Roman"/>
              </a:rPr>
              <a:t>este</a:t>
            </a:r>
            <a:r>
              <a:rPr lang="en-US" b="1" dirty="0">
                <a:ea typeface="Times New Roman"/>
                <a:cs typeface="Times New Roman"/>
              </a:rPr>
              <a:t> </a:t>
            </a:r>
            <a:r>
              <a:rPr lang="en-US" b="1" dirty="0" err="1">
                <a:ea typeface="Times New Roman"/>
                <a:cs typeface="Times New Roman"/>
              </a:rPr>
              <a:t>obligat</a:t>
            </a:r>
            <a:r>
              <a:rPr lang="en-US" b="1" dirty="0">
                <a:ea typeface="Times New Roman"/>
                <a:cs typeface="Times New Roman"/>
              </a:rPr>
              <a:t> </a:t>
            </a:r>
            <a:r>
              <a:rPr lang="en-US" b="1" dirty="0" err="1">
                <a:ea typeface="Times New Roman"/>
                <a:cs typeface="Times New Roman"/>
              </a:rPr>
              <a:t>să</a:t>
            </a:r>
            <a:r>
              <a:rPr lang="en-US" b="1" dirty="0">
                <a:ea typeface="Times New Roman"/>
                <a:cs typeface="Times New Roman"/>
              </a:rPr>
              <a:t> se </a:t>
            </a:r>
            <a:r>
              <a:rPr lang="en-US" b="1" dirty="0" err="1">
                <a:ea typeface="Times New Roman"/>
                <a:cs typeface="Times New Roman"/>
              </a:rPr>
              <a:t>angajeze</a:t>
            </a:r>
            <a:r>
              <a:rPr lang="en-US" dirty="0">
                <a:ea typeface="Times New Roman"/>
                <a:cs typeface="Times New Roman"/>
              </a:rPr>
              <a:t>, </a:t>
            </a:r>
            <a:r>
              <a:rPr lang="en-US" dirty="0" err="1">
                <a:ea typeface="Times New Roman"/>
                <a:cs typeface="Times New Roman"/>
              </a:rPr>
              <a:t>în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scris</a:t>
            </a:r>
            <a:r>
              <a:rPr lang="en-US" dirty="0">
                <a:ea typeface="Times New Roman"/>
                <a:cs typeface="Times New Roman"/>
              </a:rPr>
              <a:t>, </a:t>
            </a:r>
            <a:r>
              <a:rPr lang="en-US" dirty="0" err="1">
                <a:ea typeface="Times New Roman"/>
                <a:cs typeface="Times New Roman"/>
              </a:rPr>
              <a:t>că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b="1" u="sng" dirty="0" err="1">
                <a:ea typeface="Times New Roman"/>
                <a:cs typeface="Times New Roman"/>
              </a:rPr>
              <a:t>va</a:t>
            </a:r>
            <a:r>
              <a:rPr lang="en-US" b="1" u="sng" dirty="0">
                <a:ea typeface="Times New Roman"/>
                <a:cs typeface="Times New Roman"/>
              </a:rPr>
              <a:t> continua </a:t>
            </a:r>
            <a:r>
              <a:rPr lang="en-US" b="1" u="sng" dirty="0" err="1">
                <a:ea typeface="Times New Roman"/>
                <a:cs typeface="Times New Roman"/>
              </a:rPr>
              <a:t>activitatea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în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cadrul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acestuia</a:t>
            </a:r>
            <a:r>
              <a:rPr lang="en-US" dirty="0">
                <a:ea typeface="Times New Roman"/>
                <a:cs typeface="Times New Roman"/>
              </a:rPr>
              <a:t> - </a:t>
            </a:r>
            <a:r>
              <a:rPr lang="en-US" dirty="0" err="1">
                <a:ea typeface="Times New Roman"/>
                <a:cs typeface="Times New Roman"/>
              </a:rPr>
              <a:t>pentru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perioada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specificată</a:t>
            </a:r>
            <a:r>
              <a:rPr lang="en-US" dirty="0">
                <a:ea typeface="Times New Roman"/>
                <a:cs typeface="Times New Roman"/>
              </a:rPr>
              <a:t> de </a:t>
            </a:r>
            <a:r>
              <a:rPr lang="en-US" dirty="0" err="1">
                <a:ea typeface="Times New Roman"/>
                <a:cs typeface="Times New Roman"/>
              </a:rPr>
              <a:t>către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organizaţia</a:t>
            </a:r>
            <a:r>
              <a:rPr lang="en-US" dirty="0">
                <a:ea typeface="Times New Roman"/>
                <a:cs typeface="Times New Roman"/>
              </a:rPr>
              <a:t> de </a:t>
            </a:r>
            <a:r>
              <a:rPr lang="en-US" dirty="0" err="1">
                <a:ea typeface="Times New Roman"/>
                <a:cs typeface="Times New Roman"/>
              </a:rPr>
              <a:t>cercetare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într</a:t>
            </a:r>
            <a:r>
              <a:rPr lang="en-US" dirty="0">
                <a:ea typeface="Times New Roman"/>
                <a:cs typeface="Times New Roman"/>
              </a:rPr>
              <a:t>-o </a:t>
            </a:r>
            <a:r>
              <a:rPr lang="en-US" b="1" i="1" dirty="0" err="1">
                <a:ea typeface="Times New Roman"/>
                <a:cs typeface="Times New Roman"/>
              </a:rPr>
              <a:t>convenţie</a:t>
            </a:r>
            <a:r>
              <a:rPr lang="en-US" b="1" i="1" dirty="0">
                <a:ea typeface="Times New Roman"/>
                <a:cs typeface="Times New Roman"/>
              </a:rPr>
              <a:t> de </a:t>
            </a:r>
            <a:r>
              <a:rPr lang="en-US" b="1" i="1" dirty="0" err="1">
                <a:ea typeface="Times New Roman"/>
                <a:cs typeface="Times New Roman"/>
              </a:rPr>
              <a:t>sprijin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financiar</a:t>
            </a:r>
            <a:r>
              <a:rPr lang="en-US" dirty="0">
                <a:ea typeface="Times New Roman"/>
                <a:cs typeface="Times New Roman"/>
              </a:rPr>
              <a:t>; </a:t>
            </a:r>
            <a:r>
              <a:rPr lang="en-US" dirty="0" err="1">
                <a:ea typeface="Times New Roman"/>
                <a:cs typeface="Times New Roman"/>
              </a:rPr>
              <a:t>în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cazul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nerespectării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angajamentului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asumat</a:t>
            </a:r>
            <a:r>
              <a:rPr lang="en-US" dirty="0">
                <a:ea typeface="Times New Roman"/>
                <a:cs typeface="Times New Roman"/>
              </a:rPr>
              <a:t>, </a:t>
            </a:r>
            <a:r>
              <a:rPr lang="en-US" dirty="0" err="1">
                <a:ea typeface="Times New Roman"/>
                <a:cs typeface="Times New Roman"/>
              </a:rPr>
              <a:t>personalul</a:t>
            </a:r>
            <a:r>
              <a:rPr lang="en-US" dirty="0">
                <a:ea typeface="Times New Roman"/>
                <a:cs typeface="Times New Roman"/>
              </a:rPr>
              <a:t> CDI </a:t>
            </a:r>
            <a:r>
              <a:rPr lang="en-US" dirty="0" err="1">
                <a:ea typeface="Times New Roman"/>
                <a:cs typeface="Times New Roman"/>
              </a:rPr>
              <a:t>returnează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contravaloarea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sprijinului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financiar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acordat</a:t>
            </a:r>
            <a:r>
              <a:rPr lang="en-US" dirty="0">
                <a:ea typeface="Times New Roman"/>
                <a:cs typeface="Times New Roman"/>
              </a:rPr>
              <a:t> (similar </a:t>
            </a:r>
            <a:r>
              <a:rPr lang="en-US" dirty="0" err="1">
                <a:ea typeface="Times New Roman"/>
                <a:cs typeface="Times New Roman"/>
              </a:rPr>
              <a:t>Codul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muncii</a:t>
            </a:r>
            <a:r>
              <a:rPr lang="en-US" dirty="0">
                <a:ea typeface="Times New Roman"/>
                <a:cs typeface="Times New Roman"/>
              </a:rPr>
              <a:t>).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ea typeface="Calibri"/>
                <a:cs typeface="Times New Roman"/>
              </a:rPr>
              <a:t>Cetăţenilor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români</a:t>
            </a:r>
            <a:r>
              <a:rPr lang="en-US" dirty="0">
                <a:ea typeface="Calibri"/>
                <a:cs typeface="Times New Roman"/>
              </a:rPr>
              <a:t> care au </a:t>
            </a:r>
            <a:r>
              <a:rPr lang="en-US" dirty="0" err="1">
                <a:ea typeface="Calibri"/>
                <a:cs typeface="Times New Roman"/>
              </a:rPr>
              <a:t>lucrat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în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străinătate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în</a:t>
            </a:r>
            <a:r>
              <a:rPr lang="en-US" dirty="0">
                <a:ea typeface="Calibri"/>
                <a:cs typeface="Times New Roman"/>
              </a:rPr>
              <a:t> CDI – </a:t>
            </a:r>
            <a:r>
              <a:rPr lang="en-US" b="1" dirty="0" err="1">
                <a:ea typeface="Calibri"/>
                <a:cs typeface="Times New Roman"/>
              </a:rPr>
              <a:t>echivalare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vechime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în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b="1" dirty="0" err="1">
                <a:ea typeface="Calibri"/>
                <a:cs typeface="Times New Roman"/>
              </a:rPr>
              <a:t>specialitate</a:t>
            </a:r>
            <a:r>
              <a:rPr lang="en-US" b="1" dirty="0">
                <a:ea typeface="Calibri"/>
                <a:cs typeface="Times New Roman"/>
              </a:rPr>
              <a:t> </a:t>
            </a:r>
            <a:r>
              <a:rPr lang="en-US" dirty="0">
                <a:ea typeface="Calibri"/>
                <a:cs typeface="Times New Roman"/>
              </a:rPr>
              <a:t>– </a:t>
            </a:r>
            <a:r>
              <a:rPr lang="en-US" u="sng" dirty="0">
                <a:ea typeface="Calibri"/>
                <a:cs typeface="Times New Roman"/>
              </a:rPr>
              <a:t>LA CERERE</a:t>
            </a:r>
            <a:r>
              <a:rPr lang="en-US" dirty="0">
                <a:ea typeface="Calibri"/>
                <a:cs typeface="Times New Roman"/>
              </a:rPr>
              <a:t> – </a:t>
            </a:r>
            <a:r>
              <a:rPr lang="en-US" dirty="0" err="1">
                <a:ea typeface="Calibri"/>
                <a:cs typeface="Times New Roman"/>
              </a:rPr>
              <a:t>documente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justificative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>
                <a:ea typeface="Calibri"/>
                <a:cs typeface="Times New Roman"/>
                <a:sym typeface="Wingdings"/>
              </a:rPr>
              <a:t>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metodologie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proprie</a:t>
            </a:r>
            <a:r>
              <a:rPr lang="en-US" dirty="0">
                <a:ea typeface="Calibri"/>
                <a:cs typeface="Times New Roman"/>
              </a:rPr>
              <a:t>, </a:t>
            </a:r>
            <a:r>
              <a:rPr lang="en-US" dirty="0" err="1">
                <a:ea typeface="Calibri"/>
                <a:cs typeface="Times New Roman"/>
              </a:rPr>
              <a:t>publicată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pe</a:t>
            </a:r>
            <a:r>
              <a:rPr lang="en-US" dirty="0">
                <a:ea typeface="Calibri"/>
                <a:cs typeface="Times New Roman"/>
              </a:rPr>
              <a:t> site</a:t>
            </a:r>
            <a:r>
              <a:rPr lang="ro-RO" dirty="0">
                <a:ea typeface="Calibri"/>
                <a:cs typeface="Times New Roman"/>
              </a:rPr>
              <a:t> IFIN-HH</a:t>
            </a:r>
            <a:endParaRPr lang="en-US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782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br>
              <a:rPr lang="ro-RO" sz="2000" b="1" dirty="0">
                <a:latin typeface="Verdana"/>
                <a:ea typeface="Calibri"/>
                <a:cs typeface="Times New Roman"/>
              </a:rPr>
            </a:br>
            <a:r>
              <a:rPr lang="ro-RO" sz="2000" b="1" dirty="0">
                <a:latin typeface="Verdana"/>
                <a:ea typeface="Calibri"/>
                <a:cs typeface="Times New Roman"/>
              </a:rPr>
              <a:t>                     V. </a:t>
            </a:r>
            <a:r>
              <a:rPr lang="en-US" sz="2000" b="1" dirty="0">
                <a:latin typeface="Verdana"/>
                <a:ea typeface="Calibri"/>
                <a:cs typeface="Times New Roman"/>
              </a:rPr>
              <a:t>MOBILITATEA </a:t>
            </a:r>
            <a:r>
              <a:rPr lang="en-US" sz="2000" b="1" dirty="0" err="1">
                <a:latin typeface="Verdana"/>
                <a:ea typeface="Calibri"/>
                <a:cs typeface="Times New Roman"/>
              </a:rPr>
              <a:t>personalului</a:t>
            </a:r>
            <a:r>
              <a:rPr lang="en-US" sz="2000" b="1" dirty="0">
                <a:latin typeface="Verdana"/>
                <a:ea typeface="Calibri"/>
                <a:cs typeface="Times New Roman"/>
              </a:rPr>
              <a:t> CDI</a:t>
            </a:r>
            <a:br>
              <a:rPr lang="en-US" dirty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o-RO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Centre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colective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mixte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specialişti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realizarea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unor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strategii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ramură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sectoriale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constituire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pe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perioade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determinate -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propuse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Academia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Română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institutele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acesteia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academiile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ramură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instituţiile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învăţământ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superior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institutele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naţionale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cercetare-dezvoltare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utilizează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comun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mijloacele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financiare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materiale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care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dispun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scopul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gestionării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raţionale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potenţialului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uman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endParaRPr lang="en-US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Modalitatea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constituire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funcţionare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- ORDIN MCID -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termen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de 90 de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la data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intrării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vigoare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Legii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. 183/2024.</a:t>
            </a:r>
          </a:p>
          <a:p>
            <a:pPr marL="0" indent="0">
              <a:buNone/>
            </a:pP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ro-RO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Categoriile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personal – 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art. 44 alin.3 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și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 alin.4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- au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drept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rezervare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postului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pot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exercita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cumulat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CDI la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gradul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dobândit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perioada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care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îndeplinesc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aceste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funcţii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cu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respectarea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prevederilor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legale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vigoare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678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lv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o-RO" sz="1800" b="1" dirty="0">
                <a:latin typeface="Verdana"/>
                <a:ea typeface="Calibri"/>
                <a:cs typeface="Times New Roman"/>
              </a:rPr>
              <a:t>                  </a:t>
            </a:r>
            <a:br>
              <a:rPr lang="ro-RO" sz="1800" b="1" dirty="0">
                <a:latin typeface="Verdana"/>
                <a:ea typeface="Calibri"/>
                <a:cs typeface="Times New Roman"/>
              </a:rPr>
            </a:br>
            <a:r>
              <a:rPr lang="ro-RO" sz="1800" b="1" dirty="0">
                <a:latin typeface="Verdana"/>
                <a:ea typeface="Calibri"/>
                <a:cs typeface="Times New Roman"/>
              </a:rPr>
              <a:t>                                VI. </a:t>
            </a:r>
            <a:r>
              <a:rPr lang="en-US" sz="1800" b="1" dirty="0">
                <a:latin typeface="Verdana"/>
                <a:ea typeface="Calibri"/>
                <a:cs typeface="Times New Roman"/>
              </a:rPr>
              <a:t>FUNCȚIILE DE CONDUCERE</a:t>
            </a:r>
            <a:br>
              <a:rPr lang="en-US" sz="1800" dirty="0">
                <a:ea typeface="Calibri"/>
                <a:cs typeface="Times New Roman"/>
              </a:rPr>
            </a:b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92500" lnSpcReduction="20000"/>
          </a:bodyPr>
          <a:lstStyle/>
          <a:p>
            <a:pPr lvl="0" algn="just">
              <a:lnSpc>
                <a:spcPct val="150000"/>
              </a:lnSpc>
              <a:spcBef>
                <a:spcPts val="0"/>
              </a:spcBef>
              <a:buFont typeface="Wingdings"/>
              <a:buChar char=""/>
            </a:pP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director general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director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- grad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CS II</a:t>
            </a:r>
            <a:endParaRPr lang="en-US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/>
              <a:buChar char=""/>
            </a:pP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director adjunct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- grad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CS II</a:t>
            </a:r>
            <a:endParaRPr lang="en-US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/>
              <a:buChar char=""/>
            </a:pP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director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ştiinţific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- grad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CS II</a:t>
            </a:r>
            <a:endParaRPr lang="en-US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/>
              <a:buChar char=""/>
            </a:pP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director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tehnic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- grad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CS II/IDT II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ICS </a:t>
            </a:r>
            <a:endParaRPr lang="en-US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/>
              <a:buChar char=""/>
            </a:pP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secretar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ştiinţific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- grad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CS II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1600" b="1" i="1" dirty="0">
                <a:ea typeface="Verdana" panose="020B0604030504040204" pitchFamily="34" charset="0"/>
                <a:cs typeface="Verdana" panose="020B0604030504040204" pitchFamily="34" charset="0"/>
              </a:rPr>
              <a:t>INCD </a:t>
            </a:r>
            <a:endParaRPr lang="en-US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>
              <a:lnSpc>
                <a:spcPct val="150000"/>
              </a:lnSpc>
              <a:spcBef>
                <a:spcPts val="0"/>
              </a:spcBef>
              <a:buFont typeface="Wingdings"/>
              <a:buChar char=""/>
            </a:pP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şef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compartiment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CDI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laborator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departament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centru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etc. – cu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condiția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i="1" dirty="0">
                <a:ea typeface="Verdana" panose="020B0604030504040204" pitchFamily="34" charset="0"/>
                <a:cs typeface="Verdana" panose="020B0604030504040204" pitchFamily="34" charset="0"/>
              </a:rPr>
              <a:t>minimum 4 </a:t>
            </a:r>
            <a:r>
              <a:rPr lang="en-US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posturi</a:t>
            </a:r>
            <a:r>
              <a:rPr lang="en-US" sz="1600" i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execuţie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aprobate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respectivul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compartiment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- grad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CS III/IDT II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ICS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INCD - </a:t>
            </a:r>
            <a:r>
              <a:rPr lang="en-US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Funcţia</a:t>
            </a:r>
            <a:r>
              <a:rPr lang="en-US" sz="1600" i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conducere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Director General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Director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concurs public</a:t>
            </a:r>
            <a:endParaRPr lang="ro-RO" sz="1600" b="1" u="sng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INCD - </a:t>
            </a:r>
            <a:r>
              <a:rPr lang="en-US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Funcţiile</a:t>
            </a:r>
            <a:r>
              <a:rPr lang="en-US" sz="1600" i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i="1" dirty="0" err="1">
                <a:ea typeface="Verdana" panose="020B0604030504040204" pitchFamily="34" charset="0"/>
                <a:cs typeface="Verdana" panose="020B0604030504040204" pitchFamily="34" charset="0"/>
              </a:rPr>
              <a:t>conducere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îndeplinite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personalul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CDI, </a:t>
            </a:r>
            <a:r>
              <a:rPr lang="en-US" sz="16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altele</a:t>
            </a:r>
            <a:r>
              <a:rPr lang="en-US" sz="16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decât</a:t>
            </a:r>
            <a:r>
              <a:rPr lang="en-US" sz="16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cele</a:t>
            </a:r>
            <a:r>
              <a:rPr lang="en-US" sz="1600" i="1" u="sng" dirty="0">
                <a:ea typeface="Verdana" panose="020B0604030504040204" pitchFamily="34" charset="0"/>
                <a:cs typeface="Verdana" panose="020B0604030504040204" pitchFamily="34" charset="0"/>
              </a:rPr>
              <a:t> de director general </a:t>
            </a:r>
            <a:r>
              <a:rPr lang="en-US" sz="16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i="1" u="sng" dirty="0">
                <a:ea typeface="Verdana" panose="020B0604030504040204" pitchFamily="34" charset="0"/>
                <a:cs typeface="Verdana" panose="020B0604030504040204" pitchFamily="34" charset="0"/>
              </a:rPr>
              <a:t> director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se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ocupă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/ se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vacantează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la 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PROPUNEREA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directorului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general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directorului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cu 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AVIZUL CONFORM al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consiliului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ştiinţific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APROBAREA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consiliului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administraţie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ro-RO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ro-RO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Mandatul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US" sz="1600" b="1" i="1" dirty="0">
                <a:ea typeface="Verdana" panose="020B0604030504040204" pitchFamily="34" charset="0"/>
                <a:cs typeface="Verdana" panose="020B0604030504040204" pitchFamily="34" charset="0"/>
              </a:rPr>
              <a:t>Director adjunct, Director </a:t>
            </a:r>
            <a:r>
              <a:rPr lang="en-US" sz="16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ştiinţific</a:t>
            </a:r>
            <a:r>
              <a:rPr lang="en-US" sz="1600" b="1" i="1" dirty="0">
                <a:ea typeface="Verdana" panose="020B0604030504040204" pitchFamily="34" charset="0"/>
                <a:cs typeface="Verdana" panose="020B0604030504040204" pitchFamily="34" charset="0"/>
              </a:rPr>
              <a:t>, Director </a:t>
            </a:r>
            <a:r>
              <a:rPr lang="en-US" sz="16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tehnic</a:t>
            </a:r>
            <a:r>
              <a:rPr lang="en-US" sz="1600" b="1" i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Secretar</a:t>
            </a:r>
            <a:r>
              <a:rPr lang="en-US" sz="16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ştiinţific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încetează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drept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termen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30 de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de la data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încetării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expirării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CIM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contractului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de management al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directorului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general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5714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16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VI. </a:t>
            </a:r>
            <a:r>
              <a:rPr lang="en-US" sz="16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FUNCȚIILE DE CONDUCERE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Autofit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Mandat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Director General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/Director e</a:t>
            </a:r>
            <a:r>
              <a:rPr lang="en-US" sz="1500" b="1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5 </a:t>
            </a:r>
            <a:r>
              <a:rPr lang="en-US" sz="1500" b="1" dirty="0" err="1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ani</a:t>
            </a:r>
            <a:r>
              <a:rPr lang="en-US" sz="1500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posibilitate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reînnoire</a:t>
            </a:r>
            <a:r>
              <a:rPr lang="en-US" sz="15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fără</a:t>
            </a:r>
            <a:r>
              <a:rPr lang="en-US" sz="1500" b="1" i="1" dirty="0">
                <a:ea typeface="Verdana" panose="020B0604030504040204" pitchFamily="34" charset="0"/>
                <a:cs typeface="Verdana" panose="020B0604030504040204" pitchFamily="34" charset="0"/>
              </a:rPr>
              <a:t> concurs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un </a:t>
            </a:r>
            <a:r>
              <a:rPr lang="en-US" sz="15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mandat</a:t>
            </a:r>
            <a:r>
              <a:rPr lang="en-US" sz="15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consecutiv</a:t>
            </a:r>
            <a:r>
              <a:rPr lang="en-US" sz="15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egal</a:t>
            </a:r>
            <a:r>
              <a:rPr lang="en-US" sz="1500" i="1" u="sng" dirty="0">
                <a:ea typeface="Verdana" panose="020B0604030504040204" pitchFamily="34" charset="0"/>
                <a:cs typeface="Verdana" panose="020B0604030504040204" pitchFamily="34" charset="0"/>
              </a:rPr>
              <a:t> cu </a:t>
            </a:r>
            <a:r>
              <a:rPr lang="en-US" sz="15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cel</a:t>
            </a:r>
            <a:r>
              <a:rPr lang="en-US" sz="1500" i="1" u="sng" dirty="0">
                <a:ea typeface="Verdana" panose="020B0604030504040204" pitchFamily="34" charset="0"/>
                <a:cs typeface="Verdana" panose="020B0604030504040204" pitchFamily="34" charset="0"/>
              </a:rPr>
              <a:t> precedent </a:t>
            </a:r>
            <a:r>
              <a:rPr lang="en-US" sz="15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dar</a:t>
            </a:r>
            <a:r>
              <a:rPr lang="en-US" sz="15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nu </a:t>
            </a:r>
            <a:r>
              <a:rPr lang="en-US" sz="1500" b="1" i="1" u="sng" dirty="0" err="1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mai</a:t>
            </a:r>
            <a:r>
              <a:rPr lang="en-US" sz="1500" b="1" i="1" u="sng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mult</a:t>
            </a:r>
            <a:r>
              <a:rPr lang="en-US" sz="1500" b="1" i="1" u="sng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5 </a:t>
            </a:r>
            <a:r>
              <a:rPr lang="en-US" sz="1500" b="1" i="1" u="sng" dirty="0" err="1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ani</a:t>
            </a:r>
            <a:r>
              <a:rPr lang="en-US" sz="1500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CONDIȚIE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calificativ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"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FOARTE BINE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" la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evaluarea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performanţelor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manageriale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perioada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perioadele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mandatului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precedent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Director General 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interimar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/Director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interimar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desemnare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până</a:t>
            </a:r>
            <a:r>
              <a:rPr lang="en-US" sz="1500" i="1" u="sng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15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ocuparea</a:t>
            </a:r>
            <a:r>
              <a:rPr lang="en-US" sz="1500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500" i="1" u="sng" dirty="0">
                <a:ea typeface="Verdana" panose="020B0604030504040204" pitchFamily="34" charset="0"/>
                <a:cs typeface="Verdana" panose="020B0604030504040204" pitchFamily="34" charset="0"/>
              </a:rPr>
              <a:t> concurs a </a:t>
            </a:r>
            <a:r>
              <a:rPr lang="en-US" sz="1500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postului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dar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nu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mult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6 </a:t>
            </a:r>
            <a:r>
              <a:rPr lang="en-US" sz="1500" b="1" dirty="0" err="1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luni</a:t>
            </a:r>
            <a:r>
              <a:rPr lang="en-US" sz="1500" b="1" dirty="0">
                <a:solidFill>
                  <a:srgbClr val="FF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desemnare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perioade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succesive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maximum 6 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luni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până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ocuparea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concurs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funcţiei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  <a:sym typeface="Wingdings"/>
              </a:rPr>
              <a:t>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maxim </a:t>
            </a:r>
            <a:r>
              <a:rPr lang="en-US" sz="1500" b="1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desemnări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ca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interimar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performanţe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manageriale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director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general/director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durata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mandatului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– cu 3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luni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înainte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data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încetării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expirării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CIM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 ctr.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management – </a:t>
            </a:r>
            <a:r>
              <a:rPr lang="en-US" sz="1500" b="1" u="sng" dirty="0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en-US" sz="1500" b="1" u="sng" dirty="0" err="1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500" b="1" u="sng" dirty="0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MCID – </a:t>
            </a:r>
            <a:r>
              <a:rPr lang="en-US" sz="1500" b="1" u="sng" dirty="0" err="1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1500" b="1" u="sng" dirty="0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 err="1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baza</a:t>
            </a:r>
            <a:r>
              <a:rPr lang="en-US" sz="1500" b="1" u="sng" dirty="0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 err="1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metodologiei</a:t>
            </a:r>
            <a:r>
              <a:rPr lang="en-US" sz="1500" b="1" u="sng" dirty="0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1500" b="1" u="sng" dirty="0" err="1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elaborată</a:t>
            </a:r>
            <a:r>
              <a:rPr lang="en-US" sz="1500" b="1" u="sng" dirty="0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 err="1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u="sng" dirty="0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termen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dirty="0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180 de </a:t>
            </a:r>
            <a:r>
              <a:rPr lang="en-US" sz="1500" b="1" dirty="0" err="1">
                <a:solidFill>
                  <a:srgbClr val="C00000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la data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intrării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vigoare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legii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CALIFICATIVE: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foarte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bine, bine,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suficient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insuficient</a:t>
            </a:r>
            <a:endParaRPr lang="ro-RO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foarte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 bine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"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"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bine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>
                <a:ea typeface="Verdana" panose="020B0604030504040204" pitchFamily="34" charset="0"/>
                <a:cs typeface="Verdana" panose="020B0604030504040204" pitchFamily="34" charset="0"/>
              </a:rPr>
              <a:t>NU POT FI ACORDATE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directorului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din </a:t>
            </a:r>
            <a:r>
              <a:rPr lang="en-US" sz="15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clasa</a:t>
            </a:r>
            <a:r>
              <a:rPr lang="en-US" sz="15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 a III-a de </a:t>
            </a:r>
            <a:r>
              <a:rPr lang="en-US" sz="15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performanţă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integrare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Legea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n-US" sz="1500" b="1" u="sng" dirty="0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25/2023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privind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integrarea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voluntară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situaţia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care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acesta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condus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respectiva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 peste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3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ani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perioada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evaluată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suficient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"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"</a:t>
            </a:r>
            <a:r>
              <a:rPr lang="en-US" sz="15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insuficient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"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>
                <a:ea typeface="Verdana" panose="020B0604030504040204" pitchFamily="34" charset="0"/>
                <a:cs typeface="Verdana" panose="020B0604030504040204" pitchFamily="34" charset="0"/>
              </a:rPr>
              <a:t>NU POT FI ACORDATE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directorului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din </a:t>
            </a:r>
            <a:r>
              <a:rPr lang="en-US" sz="15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clasa</a:t>
            </a:r>
            <a:r>
              <a:rPr lang="en-US" sz="15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 I de </a:t>
            </a:r>
            <a:r>
              <a:rPr lang="en-US" sz="15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performanţă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integrare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Legii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n-US" sz="1500" b="1" u="sng" dirty="0">
                <a:solidFill>
                  <a:srgbClr val="333399"/>
                </a:solidFill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25/2023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situaţia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care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acesta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condus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respectiva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peste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3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ani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perioad</a:t>
            </a: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a evaluată.</a:t>
            </a:r>
            <a:endParaRPr lang="en-US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3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2141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o-RO" sz="2000" b="1" dirty="0"/>
            </a:b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B.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ORGANISME CONSULTATIVE ALE MCID</a:t>
            </a:r>
            <a:b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638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1. Consiliul Național al Cercetării Științifice – CNCS  (</a:t>
            </a:r>
            <a:r>
              <a:rPr lang="ro-RO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art.46)</a:t>
            </a: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a) 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stabileşte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standarde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criterii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indicatori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calitate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b)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auditează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periodic, la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solicitarea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MCID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proprie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iniţiativă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organizaţiile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România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c) 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participă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elaborarea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pachetelor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informaţii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competiţii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proiecte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parte la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procesul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proiectelor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d)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prezintă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anual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conducerii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MCID un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raport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privind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învăţământul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superior,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precum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performanţele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e) 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sprijină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MCID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îndeplinirea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atribuţiilor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specific.</a:t>
            </a:r>
            <a:endParaRPr lang="ro-RO" sz="60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2. Colegiul Consultativ pentru Cercetare-Dezvoltare și Inovare – CCCDI (</a:t>
            </a:r>
            <a:r>
              <a:rPr lang="ro-RO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art. 47</a:t>
            </a: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a)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elaborează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rapoarte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cuprinzând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studii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recomandări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privind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problemele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 din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sistemul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naţional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CD; 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b)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asigură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coordonarea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programelor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subprogramelor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atribuite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administrative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MCID;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c)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elaborează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rapoartele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analiză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asupra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oportunităţii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necesităţii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participării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României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programele-cadru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iniţiative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paneuropene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d)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evaluează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cererile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autorizare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referitoare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acordarea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vizei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lungă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şedere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prelungire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dreptului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şedere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temporară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realizarea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unui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proiect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făcând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propuneri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aprobare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refuzare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autorizării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acestora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e)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evaluează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propunerile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proiecte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condiţii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stabilite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ROF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f)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stabileşte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standardele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minimale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acordarea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gradelor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avizează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dosarele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conţin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documentele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candidaţilor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aferente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concursului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examenului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(CS I, CS II):</a:t>
            </a: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 3.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Consiliul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Naţional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Cercetării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Ştiinţifice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Dezvoltării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Tehnologice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Inovării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(art. 56 – 59) –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coordonează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monitorizează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aplicarea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normelor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morală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profesională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CDI - 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organism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consultativ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fără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personalitate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juridică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i="1" dirty="0" err="1">
                <a:ea typeface="Verdana" panose="020B0604030504040204" pitchFamily="34" charset="0"/>
                <a:cs typeface="Verdana" panose="020B0604030504040204" pitchFamily="34" charset="0"/>
              </a:rPr>
              <a:t>lângă</a:t>
            </a:r>
            <a:r>
              <a:rPr lang="en-US" sz="6000" i="1" dirty="0">
                <a:ea typeface="Verdana" panose="020B0604030504040204" pitchFamily="34" charset="0"/>
                <a:cs typeface="Verdana" panose="020B0604030504040204" pitchFamily="34" charset="0"/>
              </a:rPr>
              <a:t> MCID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-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analizează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cazurile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referitoare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încălcarea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regulilor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bună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CDI,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urma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sesizărilor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primite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autosesizare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emite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hotărâri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care se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stabileşte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vinovăţia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nevinovăţia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5200" dirty="0"/>
          </a:p>
        </p:txBody>
      </p:sp>
    </p:spTree>
    <p:extLst>
      <p:ext uri="{BB962C8B-B14F-4D97-AF65-F5344CB8AC3E}">
        <p14:creationId xmlns:p14="http://schemas.microsoft.com/office/powerpoint/2010/main" val="21339615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algn="l">
              <a:lnSpc>
                <a:spcPct val="150000"/>
              </a:lnSpc>
              <a:spcBef>
                <a:spcPts val="0"/>
              </a:spcBef>
            </a:pPr>
            <a:br>
              <a:rPr lang="ro-RO" sz="2000" b="1" dirty="0">
                <a:latin typeface="Verdana"/>
                <a:ea typeface="Calibri"/>
                <a:cs typeface="Times New Roman"/>
              </a:rPr>
            </a:br>
            <a:r>
              <a:rPr lang="ro-RO" sz="2000" b="1" dirty="0">
                <a:latin typeface="Verdana"/>
                <a:ea typeface="Calibri"/>
                <a:cs typeface="Times New Roman"/>
              </a:rPr>
              <a:t>               </a:t>
            </a:r>
            <a:br>
              <a:rPr lang="ro-RO" sz="2000" b="1" dirty="0">
                <a:latin typeface="Verdana"/>
                <a:ea typeface="Calibri"/>
                <a:cs typeface="Times New Roman"/>
              </a:rPr>
            </a:br>
            <a:br>
              <a:rPr lang="ro-RO" sz="2000" b="1" dirty="0">
                <a:latin typeface="Verdana"/>
                <a:ea typeface="Calibri"/>
                <a:cs typeface="Times New Roman"/>
              </a:rPr>
            </a:br>
            <a:r>
              <a:rPr lang="ro-RO" sz="2000" b="1" dirty="0">
                <a:latin typeface="Verdana"/>
                <a:ea typeface="Calibri"/>
                <a:cs typeface="Times New Roman"/>
              </a:rPr>
              <a:t>              </a:t>
            </a:r>
            <a:r>
              <a:rPr lang="en-US" sz="2000" b="1" dirty="0">
                <a:latin typeface="Verdana"/>
                <a:ea typeface="Calibri"/>
                <a:cs typeface="Times New Roman"/>
              </a:rPr>
              <a:t>C. ETICA ÎN CERCETAREA ȘTIINȚIFICĂ</a:t>
            </a:r>
            <a:br>
              <a:rPr lang="ro-RO" sz="2000" b="1" dirty="0">
                <a:latin typeface="Verdana"/>
                <a:ea typeface="Calibri"/>
                <a:cs typeface="Times New Roman"/>
              </a:rPr>
            </a:br>
            <a:r>
              <a:rPr lang="ro-RO" sz="2000" b="1" dirty="0">
                <a:latin typeface="Verdana"/>
                <a:ea typeface="Calibri"/>
                <a:cs typeface="Times New Roman"/>
              </a:rPr>
              <a:t>               </a:t>
            </a:r>
            <a:br>
              <a:rPr lang="en-US" sz="1800" dirty="0"/>
            </a:br>
            <a:r>
              <a:rPr lang="en-US" sz="2000" b="1" dirty="0">
                <a:latin typeface="Verdana"/>
                <a:ea typeface="Calibri"/>
                <a:cs typeface="Times New Roman"/>
              </a:rPr>
              <a:t> </a:t>
            </a:r>
            <a:br>
              <a:rPr lang="en-US" sz="3600" dirty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6388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BUNA CONDUITĂ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CDI se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referă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la (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art. 50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ro-RO" sz="15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14350" indent="-514350">
              <a:buAutoNum type="arabicPeriod"/>
            </a:pPr>
            <a:endParaRPr lang="en-US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14350" lvl="0" indent="-514350">
              <a:buAutoNum type="alphaLcParenR"/>
            </a:pPr>
            <a:r>
              <a:rPr lang="ro-RO" sz="1500" b="1" dirty="0"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ormele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bună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dezvoltare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inovare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15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ABATERILE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măsura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care nu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constituie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infracţiuni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potrivit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legii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penale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includ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</a:rPr>
              <a:t>art.52 alin.1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ro-RO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14350" lvl="0" indent="-514350">
              <a:buAutoNum type="alphaLcParenR"/>
            </a:pPr>
            <a:endParaRPr lang="en-US" sz="1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algn="just">
              <a:buNone/>
            </a:pP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1. 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confecţionarea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rezultate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date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prezentarea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ca date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experimentale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ca date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obţinute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calcule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simulări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numerice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calculator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ca date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rezultate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obţinute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calcule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analitice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raţionamente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deductive;</a:t>
            </a:r>
          </a:p>
          <a:p>
            <a:pPr marL="0" lvl="0" indent="0" algn="just">
              <a:buNone/>
            </a:pP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lang="ro-RO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falsificarea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date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experimentale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de date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obţinute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calcule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simulări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numerice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calculator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date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rezultate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obţinute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calcule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analitice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raţionamente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deductive;</a:t>
            </a:r>
          </a:p>
          <a:p>
            <a:pPr marL="0" lvl="0" indent="0" algn="just">
              <a:buNone/>
            </a:pP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3. 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îngreunarea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deliberată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împiedicarea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sabotarea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CDI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altor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persoane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blocarea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nejustificată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accesului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spaţiile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dezvoltare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inovare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avarierea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distrugerea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manipularea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aparaturii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experimentale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echipamentului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documentelor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programelor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calculator,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datelor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format electronic,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substanţelor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organice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anorganice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materiei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vii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necesare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altor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persoane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derularea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realizarea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finalizarea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CDI;</a:t>
            </a:r>
          </a:p>
          <a:p>
            <a:pPr marL="0" lvl="0" indent="0" algn="just">
              <a:buNone/>
            </a:pP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4. 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obstrucţionarea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comisii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comisii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analiză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CNECSDTI,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cursul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analize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unor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abateri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la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buna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CDI din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subordine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 algn="just">
              <a:buNone/>
            </a:pPr>
            <a:r>
              <a:rPr lang="ro-RO" sz="1500" dirty="0">
                <a:ea typeface="Verdana" panose="020B0604030504040204" pitchFamily="34" charset="0"/>
                <a:cs typeface="Verdana" panose="020B0604030504040204" pitchFamily="34" charset="0"/>
              </a:rPr>
              <a:t>5. 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nerespectarea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prevederilor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procedurilor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legale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destinate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respectării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normelor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bună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CDI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prevăzute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prezenta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lege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Legea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en-US" sz="1500" b="1" u="sng" dirty="0">
                <a:ea typeface="Verdana" panose="020B0604030504040204" pitchFamily="34" charset="0"/>
                <a:cs typeface="Verdana" panose="020B0604030504040204" pitchFamily="34" charset="0"/>
                <a:hlinkClick r:id="rId2"/>
              </a:rPr>
              <a:t>199/2023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cu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modificările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completările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ulterioare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Codul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codurile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domenii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regulamentele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organizare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funcţionare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respectiv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cartele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universitare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după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caz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nepunerea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aplicare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sancţiunilor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stabilite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comisiile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CNECSDTI.</a:t>
            </a:r>
          </a:p>
          <a:p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3241147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C. ETICA ÎN CERCETAREA ȘTIINȚIFICĂ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 fontScale="40000" lnSpcReduction="20000"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  <a:tabLst>
                <a:tab pos="228600" algn="l"/>
              </a:tabLst>
            </a:pPr>
            <a:r>
              <a:rPr lang="ro-RO" sz="3800" b="1" dirty="0">
                <a:ea typeface="Verdana" panose="020B0604030504040204" pitchFamily="34" charset="0"/>
                <a:cs typeface="Verdana" panose="020B0604030504040204" pitchFamily="34" charset="0"/>
              </a:rPr>
              <a:t>b) N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ormele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bună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comunicare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publicare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diseminare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popularizare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ştiinţifică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ceea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priveşte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cererile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finanţare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depuse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cadrul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competiţiilor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proiecte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organizate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fonduri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publice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38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ABATERILE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măsura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care nu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constituie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infracţiuni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potrivit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legii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penale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includ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3800" b="1" u="sng" dirty="0">
                <a:ea typeface="Verdana" panose="020B0604030504040204" pitchFamily="34" charset="0"/>
                <a:cs typeface="Verdana" panose="020B0604030504040204" pitchFamily="34" charset="0"/>
              </a:rPr>
              <a:t>art.52 alin.2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ro-RO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  <a:tabLst>
                <a:tab pos="228600" algn="l"/>
              </a:tabLst>
            </a:pPr>
            <a:r>
              <a:rPr lang="ro-RO" sz="3800" dirty="0">
                <a:ea typeface="Verdana" panose="020B0604030504040204" pitchFamily="34" charset="0"/>
                <a:cs typeface="Verdana" panose="020B0604030504040204" pitchFamily="34" charset="0"/>
              </a:rPr>
              <a:t>1.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plagiatul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800" dirty="0"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autoplagiatul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800" dirty="0"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includerea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lista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autori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publicaţii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unuia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mai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multor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coautori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care nu au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contribuit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semnificativ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publicaţie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excluderea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unor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coautori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care au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contribuit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semnificativ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publicaţie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800" dirty="0">
                <a:ea typeface="Verdana" panose="020B0604030504040204" pitchFamily="34" charset="0"/>
                <a:cs typeface="Verdana" panose="020B0604030504040204" pitchFamily="34" charset="0"/>
              </a:rPr>
              <a:t>4.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includerea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lista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autori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publicaţii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persoane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fără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acordul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acesteia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800" dirty="0">
                <a:ea typeface="Verdana" panose="020B0604030504040204" pitchFamily="34" charset="0"/>
                <a:cs typeface="Verdana" panose="020B0604030504040204" pitchFamily="34" charset="0"/>
              </a:rPr>
              <a:t>5.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publicarea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diseminarea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neautorizată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autori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unor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rezultate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ipoteze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teorii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metode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ştiinţifice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nepublicate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o-RO" sz="3800" dirty="0">
                <a:ea typeface="Verdana" panose="020B0604030504040204" pitchFamily="34" charset="0"/>
                <a:cs typeface="Verdana" panose="020B0604030504040204" pitchFamily="34" charset="0"/>
              </a:rPr>
              <a:t>6.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introducerea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informaţii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false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referitoare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CDI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cererile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granturi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finanţare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dosarele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candidatură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abilitare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dosarele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înscriere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la concurs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examen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posturi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dezvoltare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inovare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10768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C. ETICA ÎN CERCETAREA ȘTIINȚIFICĂ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486400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r>
              <a:rPr lang="ro-RO" sz="5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c)  </a:t>
            </a: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N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ormele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bună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monitorizare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instituţională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cercetării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dezvoltării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inovării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monitorizare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proiecte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dezvoltare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inovare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persoanelor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vederea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acordării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grade,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titluri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funcţii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premii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distincţii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sporuri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atestate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certificate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CDI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60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ABATERILE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măsura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care nu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constituie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infracţiuni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includ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art.52 alin.3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</a:p>
          <a:p>
            <a:pPr marL="0" lvl="0" indent="0">
              <a:buNone/>
            </a:pP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1.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nedezvăluirea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situaţiilor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conflicte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interese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incompatibilităţi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încălcarea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regimului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juridic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al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conflictului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interese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al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incompatibilităţilor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realizarea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participarea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evaluări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>
              <a:buNone/>
            </a:pP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fraudarea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evaluării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>
              <a:buNone/>
            </a:pP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nerespectarea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confidenţialităţii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>
              <a:buNone/>
            </a:pP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4.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discriminarea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cadrul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evaluărilor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criterii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vârstă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etnie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sex,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origine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socială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orientare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politică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religioasă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orientare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sexuală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alte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tipuri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discriminare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cu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excepţia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măsurilor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afirmative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prevăzute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lege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d) N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ormele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bună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funcţiile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conducere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b="1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 CDI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60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ABATERILE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măsura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care nu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constituie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infracţiuni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includ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art.52 alin.4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</a:p>
          <a:p>
            <a:pPr marL="0" lvl="0" indent="0">
              <a:buNone/>
            </a:pP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1.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abuzul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autoritate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obţine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calitatea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autor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coautor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al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publicaţiilor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persoanelor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subordine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>
              <a:buNone/>
            </a:pP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2.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abuzul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autoritate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obţine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salarizare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remunerare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alte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beneficii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materiale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proiectele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dezvoltare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inovare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conduse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coordonate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persoane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subordine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>
              <a:buNone/>
            </a:pP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3.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abuzul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autoritate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obţine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calitatea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autor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coautor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al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publicaţiilor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persoanelor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subordine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obţine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salarizare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remunerare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alte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beneficii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materiale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soţi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afini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rude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până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gradul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al II-lea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>
              <a:buNone/>
            </a:pP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4.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abuzul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autoritate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impune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nejustificat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propriile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teorii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concepte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rezultate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asupra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persoanelor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subordine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lvl="0" indent="0">
              <a:buNone/>
            </a:pP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5.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obstrucţionarea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comisii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,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comisii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analiză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CNECSDTI,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cursul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analize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unor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abateri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de la buna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 CDI din </a:t>
            </a:r>
            <a:r>
              <a:rPr lang="en-US" sz="6000" dirty="0" err="1">
                <a:ea typeface="Verdana" panose="020B0604030504040204" pitchFamily="34" charset="0"/>
                <a:cs typeface="Verdana" panose="020B0604030504040204" pitchFamily="34" charset="0"/>
              </a:rPr>
              <a:t>subordine</a:t>
            </a:r>
            <a:r>
              <a:rPr lang="en-US" sz="60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759636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C. ETICA ÎN CERCETAREA ȘTIINȚIFICĂ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o-RO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1600" dirty="0">
                <a:ea typeface="Verdana" panose="020B0604030504040204" pitchFamily="34" charset="0"/>
                <a:cs typeface="Verdana" panose="020B0604030504040204" pitchFamily="34" charset="0"/>
              </a:rPr>
              <a:t>6.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nerespectarea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prevederilor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procedurilor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legale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destinate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respectării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normelor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bună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CDI,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Legea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nr. 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  <a:hlinkClick r:id="rId2" tooltip="a învăţământului superior (act publicat in M.Of. 614 din 05-iul-2023)"/>
              </a:rPr>
              <a:t>199/2023</a:t>
            </a:r>
            <a:r>
              <a:rPr lang="ro-RO" sz="1600" dirty="0">
                <a:ea typeface="Verdana" panose="020B0604030504040204" pitchFamily="34" charset="0"/>
                <a:cs typeface="Verdana" panose="020B0604030504040204" pitchFamily="34" charset="0"/>
              </a:rPr>
              <a:t> a Înv. </a:t>
            </a:r>
            <a:r>
              <a:rPr lang="ro-RO" sz="1600" dirty="0" err="1">
                <a:ea typeface="Verdana" panose="020B0604030504040204" pitchFamily="34" charset="0"/>
                <a:cs typeface="Verdana" panose="020B0604030504040204" pitchFamily="34" charset="0"/>
              </a:rPr>
              <a:t>Sup</a:t>
            </a:r>
            <a:r>
              <a:rPr lang="ro-RO" sz="16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Codul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codurile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pe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domenii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regulamentele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organizare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funcţionare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respectiv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cartele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universitare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după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caz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nepunerea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aplicare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sancţiunilor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stabilite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comisiile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CNECSDTI</a:t>
            </a:r>
          </a:p>
          <a:p>
            <a:pPr marL="0" lvl="0" indent="0">
              <a:buNone/>
            </a:pPr>
            <a:r>
              <a:rPr lang="ro-RO" sz="1600" b="1" dirty="0">
                <a:ea typeface="Verdana" panose="020B0604030504040204" pitchFamily="34" charset="0"/>
                <a:cs typeface="Verdana" panose="020B0604030504040204" pitchFamily="34" charset="0"/>
              </a:rPr>
              <a:t>e) N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ormele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bună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privind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respectarea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fiinţei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demnităţii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umane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evitarea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suferinţei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animalelor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ocrotirea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refacerea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mediului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natural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echilibrului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ecologic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16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ABATERILE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măsura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care nu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constituie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infracţiuni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potrivit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legii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penale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includ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art.52 alin.5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) –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stabilite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Codul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endParaRPr lang="en-US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endParaRPr lang="ro-RO" sz="1600" b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ro-RO" sz="1600" b="1" dirty="0">
                <a:ea typeface="Verdana" panose="020B0604030504040204" pitchFamily="34" charset="0"/>
                <a:cs typeface="Verdana" panose="020B0604030504040204" pitchFamily="34" charset="0"/>
              </a:rPr>
              <a:t>f) N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ormelor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bună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desfăşurarea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activităţii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comisiilor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ale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organizaţiilor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b="1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16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ABATERILE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măsura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care nu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constituie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infracţiuni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potrivit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legii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penale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includ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neîndeplinirea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obligaţiilor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legale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comisia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la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nivelul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organizaţiei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art.52 alin.6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o-RO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1600" dirty="0"/>
          </a:p>
          <a:p>
            <a:pPr marL="0" indent="0">
              <a:buNone/>
            </a:pPr>
            <a:endParaRPr lang="ro-RO" sz="1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Următoarele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situaţii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pot,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asemenea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să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atragă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răspunderea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6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asociere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abateri</a:t>
            </a:r>
            <a:r>
              <a:rPr lang="en-US" sz="1600" b="1" i="1" dirty="0">
                <a:ea typeface="Verdana" panose="020B0604030504040204" pitchFamily="34" charset="0"/>
                <a:cs typeface="Verdana" panose="020B0604030504040204" pitchFamily="34" charset="0"/>
              </a:rPr>
              <a:t> de la buna </a:t>
            </a:r>
            <a:r>
              <a:rPr lang="en-US" sz="1600" b="1" i="1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1600" b="1" i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CDI:</a:t>
            </a:r>
          </a:p>
          <a:p>
            <a:pPr marL="0" indent="0">
              <a:buNone/>
            </a:pP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a)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cunoaşterea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abaterilor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săvârşite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alţii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nesesizarea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comisiei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etică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a CNECSDTI;</a:t>
            </a:r>
          </a:p>
          <a:p>
            <a:pPr marL="0" indent="0">
              <a:buNone/>
            </a:pP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b)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coautoratul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publicaţiilor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conţinând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date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falsificate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confecţionate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en-US" sz="1600" b="1" dirty="0">
                <a:ea typeface="Verdana" panose="020B0604030504040204" pitchFamily="34" charset="0"/>
                <a:cs typeface="Verdana" panose="020B0604030504040204" pitchFamily="34" charset="0"/>
              </a:rPr>
              <a:t>c)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neîndeplinirea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obligaţiilor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legale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contractuale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celor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aferente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contractului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mandat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contractelor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finanţare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exercitarea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funcţiilor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conducere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coordonare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600" dirty="0" err="1">
                <a:ea typeface="Verdana" panose="020B0604030504040204" pitchFamily="34" charset="0"/>
                <a:cs typeface="Verdana" panose="020B0604030504040204" pitchFamily="34" charset="0"/>
              </a:rPr>
              <a:t>activităţilor</a:t>
            </a:r>
            <a:r>
              <a:rPr lang="en-US" sz="1600" dirty="0">
                <a:ea typeface="Verdana" panose="020B0604030504040204" pitchFamily="34" charset="0"/>
                <a:cs typeface="Verdana" panose="020B0604030504040204" pitchFamily="34" charset="0"/>
              </a:rPr>
              <a:t> CDI</a:t>
            </a:r>
            <a:r>
              <a:rPr lang="en-US" sz="1600" dirty="0"/>
              <a:t>.</a:t>
            </a:r>
          </a:p>
          <a:p>
            <a:pPr marL="0" lvl="0" indent="0">
              <a:buNone/>
            </a:pPr>
            <a:endParaRPr lang="en-US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06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buSzPts val="1300"/>
            </a:pPr>
            <a:br>
              <a:rPr lang="en-US" sz="1800" b="1" dirty="0">
                <a:latin typeface="Verdana"/>
                <a:ea typeface="Calibri"/>
                <a:cs typeface="Times New Roman"/>
              </a:rPr>
            </a:br>
            <a:r>
              <a:rPr lang="en-US" sz="1800" b="1" dirty="0">
                <a:latin typeface="Verdana"/>
                <a:ea typeface="Calibri"/>
                <a:cs typeface="Times New Roman"/>
              </a:rPr>
              <a:t>A. </a:t>
            </a:r>
            <a:r>
              <a:rPr lang="ro-RO" sz="1800" b="1" dirty="0">
                <a:latin typeface="Verdana"/>
                <a:ea typeface="Calibri"/>
                <a:cs typeface="Times New Roman"/>
              </a:rPr>
              <a:t>STATUTUL PERSONALULUI CDI</a:t>
            </a:r>
            <a:r>
              <a:rPr lang="ro-RO" sz="1800" dirty="0">
                <a:latin typeface="Verdana"/>
                <a:ea typeface="Calibri"/>
                <a:cs typeface="Times New Roman"/>
              </a:rPr>
              <a:t> </a:t>
            </a:r>
            <a:br>
              <a:rPr lang="en-US" sz="1800" dirty="0">
                <a:ea typeface="Calibri"/>
                <a:cs typeface="Times New Roman"/>
              </a:rPr>
            </a:br>
            <a:r>
              <a:rPr lang="en-US" sz="18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I. </a:t>
            </a:r>
            <a:r>
              <a:rPr lang="en-US" sz="1800" b="1" i="1" dirty="0">
                <a:latin typeface="Verdana"/>
                <a:ea typeface="Calibri"/>
                <a:cs typeface="Times New Roman"/>
              </a:rPr>
              <a:t>CATEGORII DE PERSONAL, FUNCȚII ȘI GRADE PROFESIONALE</a:t>
            </a:r>
            <a:br>
              <a:rPr lang="en-US" sz="1800" dirty="0">
                <a:ea typeface="Calibri"/>
                <a:cs typeface="Times New Roman"/>
              </a:rPr>
            </a:b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o-RO" sz="1500" dirty="0"/>
          </a:p>
          <a:p>
            <a:endParaRPr lang="ro-RO" sz="1500" dirty="0"/>
          </a:p>
          <a:p>
            <a:r>
              <a:rPr lang="en-US" sz="1500" dirty="0" err="1"/>
              <a:t>Resursa</a:t>
            </a:r>
            <a:r>
              <a:rPr lang="en-US" sz="1500" dirty="0"/>
              <a:t> </a:t>
            </a:r>
            <a:r>
              <a:rPr lang="en-US" sz="1500" dirty="0" err="1"/>
              <a:t>umană</a:t>
            </a:r>
            <a:r>
              <a:rPr lang="en-US" sz="1500" dirty="0"/>
              <a:t> de CDI – PERSONAL CDI - </a:t>
            </a:r>
            <a:r>
              <a:rPr lang="en-US" sz="1500" dirty="0" err="1"/>
              <a:t>personalul</a:t>
            </a:r>
            <a:r>
              <a:rPr lang="en-US" sz="1500" dirty="0"/>
              <a:t> din </a:t>
            </a:r>
            <a:r>
              <a:rPr lang="en-US" sz="1500" dirty="0" err="1"/>
              <a:t>sistemul</a:t>
            </a:r>
            <a:r>
              <a:rPr lang="en-US" sz="1500" dirty="0"/>
              <a:t> </a:t>
            </a:r>
            <a:r>
              <a:rPr lang="en-US" sz="1500" dirty="0" err="1"/>
              <a:t>naţional</a:t>
            </a:r>
            <a:r>
              <a:rPr lang="en-US" sz="1500" dirty="0"/>
              <a:t> CD, care </a:t>
            </a:r>
            <a:r>
              <a:rPr lang="en-US" sz="1500" dirty="0" err="1"/>
              <a:t>desfăşoară</a:t>
            </a:r>
            <a:r>
              <a:rPr lang="en-US" sz="1500" dirty="0"/>
              <a:t> </a:t>
            </a:r>
            <a:r>
              <a:rPr lang="en-US" sz="1500" dirty="0" err="1"/>
              <a:t>activitate</a:t>
            </a:r>
            <a:r>
              <a:rPr lang="en-US" sz="1500" dirty="0"/>
              <a:t> de </a:t>
            </a:r>
            <a:r>
              <a:rPr lang="en-US" sz="1500" dirty="0" err="1"/>
              <a:t>cercetare</a:t>
            </a:r>
            <a:r>
              <a:rPr lang="en-US" sz="1500" dirty="0"/>
              <a:t>, </a:t>
            </a:r>
            <a:r>
              <a:rPr lang="en-US" sz="1500" dirty="0" err="1"/>
              <a:t>dezvoltare</a:t>
            </a:r>
            <a:r>
              <a:rPr lang="en-US" sz="1500" dirty="0"/>
              <a:t> </a:t>
            </a:r>
            <a:r>
              <a:rPr lang="en-US" sz="1500" dirty="0" err="1"/>
              <a:t>şi</a:t>
            </a:r>
            <a:r>
              <a:rPr lang="en-US" sz="1500" dirty="0"/>
              <a:t> </a:t>
            </a:r>
            <a:r>
              <a:rPr lang="en-US" sz="1500" dirty="0" err="1"/>
              <a:t>inovare</a:t>
            </a:r>
            <a:r>
              <a:rPr lang="en-US" sz="1500" dirty="0"/>
              <a:t>, </a:t>
            </a:r>
            <a:r>
              <a:rPr lang="en-US" sz="1500" dirty="0" err="1"/>
              <a:t>denumită</a:t>
            </a:r>
            <a:r>
              <a:rPr lang="en-US" sz="1500" dirty="0"/>
              <a:t> </a:t>
            </a:r>
            <a:r>
              <a:rPr lang="en-US" sz="1500" dirty="0" err="1"/>
              <a:t>în</a:t>
            </a:r>
            <a:r>
              <a:rPr lang="en-US" sz="1500" dirty="0"/>
              <a:t> </a:t>
            </a:r>
            <a:r>
              <a:rPr lang="en-US" sz="1500" dirty="0" err="1"/>
              <a:t>continuare</a:t>
            </a:r>
            <a:r>
              <a:rPr lang="en-US" sz="1500" dirty="0"/>
              <a:t> </a:t>
            </a:r>
            <a:r>
              <a:rPr lang="en-US" sz="1500" i="1" dirty="0" err="1"/>
              <a:t>activitate</a:t>
            </a:r>
            <a:r>
              <a:rPr lang="en-US" sz="1500" i="1" dirty="0"/>
              <a:t> de CDI.</a:t>
            </a:r>
            <a:r>
              <a:rPr lang="en-US" sz="1500" dirty="0"/>
              <a:t> </a:t>
            </a:r>
            <a:r>
              <a:rPr lang="en-US" sz="1500" dirty="0" err="1"/>
              <a:t>Personalul</a:t>
            </a:r>
            <a:r>
              <a:rPr lang="en-US" sz="1500" dirty="0"/>
              <a:t> CDI </a:t>
            </a:r>
            <a:r>
              <a:rPr lang="en-US" sz="1500" dirty="0" err="1"/>
              <a:t>îndeplineşte</a:t>
            </a:r>
            <a:r>
              <a:rPr lang="en-US" sz="1500" dirty="0"/>
              <a:t> </a:t>
            </a:r>
            <a:r>
              <a:rPr lang="en-US" sz="1500" dirty="0" err="1"/>
              <a:t>condiţiile</a:t>
            </a:r>
            <a:r>
              <a:rPr lang="en-US" sz="1500" dirty="0"/>
              <a:t> de </a:t>
            </a:r>
            <a:r>
              <a:rPr lang="en-US" sz="1500" dirty="0" err="1"/>
              <a:t>studii</a:t>
            </a:r>
            <a:r>
              <a:rPr lang="en-US" sz="1500" dirty="0"/>
              <a:t> </a:t>
            </a:r>
            <a:r>
              <a:rPr lang="en-US" sz="1500" dirty="0" err="1"/>
              <a:t>prevăzute</a:t>
            </a:r>
            <a:r>
              <a:rPr lang="en-US" sz="1500" dirty="0"/>
              <a:t> de </a:t>
            </a:r>
            <a:r>
              <a:rPr lang="en-US" sz="1500" dirty="0" err="1"/>
              <a:t>lege</a:t>
            </a:r>
            <a:r>
              <a:rPr lang="en-US" sz="1500" dirty="0"/>
              <a:t>, are </a:t>
            </a:r>
            <a:r>
              <a:rPr lang="en-US" sz="1500" dirty="0" err="1"/>
              <a:t>obligaţia</a:t>
            </a:r>
            <a:r>
              <a:rPr lang="en-US" sz="1500" dirty="0"/>
              <a:t> </a:t>
            </a:r>
            <a:r>
              <a:rPr lang="en-US" sz="1500" dirty="0" err="1"/>
              <a:t>respectării</a:t>
            </a:r>
            <a:r>
              <a:rPr lang="en-US" sz="1500" dirty="0"/>
              <a:t> </a:t>
            </a:r>
            <a:r>
              <a:rPr lang="en-US" sz="1500" dirty="0" err="1"/>
              <a:t>bunei</a:t>
            </a:r>
            <a:r>
              <a:rPr lang="en-US" sz="1500" dirty="0"/>
              <a:t> </a:t>
            </a:r>
            <a:r>
              <a:rPr lang="en-US" sz="1500" dirty="0" err="1"/>
              <a:t>conduite</a:t>
            </a:r>
            <a:r>
              <a:rPr lang="en-US" sz="1500" dirty="0"/>
              <a:t> </a:t>
            </a:r>
            <a:r>
              <a:rPr lang="en-US" sz="1500" dirty="0" err="1"/>
              <a:t>şi</a:t>
            </a:r>
            <a:r>
              <a:rPr lang="en-US" sz="1500" dirty="0"/>
              <a:t> </a:t>
            </a:r>
            <a:r>
              <a:rPr lang="en-US" sz="1500" dirty="0" err="1"/>
              <a:t>deontologiei</a:t>
            </a:r>
            <a:r>
              <a:rPr lang="en-US" sz="1500" dirty="0"/>
              <a:t> </a:t>
            </a:r>
            <a:r>
              <a:rPr lang="en-US" sz="1500" dirty="0" err="1"/>
              <a:t>profesionale</a:t>
            </a:r>
            <a:r>
              <a:rPr lang="en-US" sz="1500" dirty="0"/>
              <a:t> </a:t>
            </a:r>
            <a:r>
              <a:rPr lang="en-US" sz="1500" dirty="0" err="1"/>
              <a:t>şi</a:t>
            </a:r>
            <a:r>
              <a:rPr lang="en-US" sz="1500" dirty="0"/>
              <a:t> </a:t>
            </a:r>
            <a:r>
              <a:rPr lang="en-US" sz="1500" dirty="0" err="1"/>
              <a:t>este</a:t>
            </a:r>
            <a:r>
              <a:rPr lang="en-US" sz="1500" dirty="0"/>
              <a:t> </a:t>
            </a:r>
            <a:r>
              <a:rPr lang="en-US" sz="1500" dirty="0" err="1"/>
              <a:t>supus</a:t>
            </a:r>
            <a:r>
              <a:rPr lang="en-US" sz="1500" dirty="0"/>
              <a:t> </a:t>
            </a:r>
            <a:r>
              <a:rPr lang="en-US" sz="1500" dirty="0" err="1"/>
              <a:t>evaluării</a:t>
            </a:r>
            <a:r>
              <a:rPr lang="en-US" sz="1500" dirty="0"/>
              <a:t> </a:t>
            </a:r>
            <a:r>
              <a:rPr lang="en-US" sz="1500" dirty="0" err="1"/>
              <a:t>periodice</a:t>
            </a:r>
            <a:r>
              <a:rPr lang="en-US" sz="1500" dirty="0"/>
              <a:t> a </a:t>
            </a:r>
            <a:r>
              <a:rPr lang="en-US" sz="1500" dirty="0" err="1"/>
              <a:t>performanţei</a:t>
            </a:r>
            <a:r>
              <a:rPr lang="en-US" sz="1500" dirty="0"/>
              <a:t> </a:t>
            </a:r>
            <a:r>
              <a:rPr lang="en-US" sz="1500" dirty="0" err="1"/>
              <a:t>ştiinţifice</a:t>
            </a:r>
            <a:endParaRPr lang="en-US" sz="1500" dirty="0"/>
          </a:p>
          <a:p>
            <a:pPr marL="0" indent="0">
              <a:buNone/>
            </a:pPr>
            <a:endParaRPr lang="ro-RO" sz="1500" dirty="0"/>
          </a:p>
          <a:p>
            <a:pPr marL="0" indent="0">
              <a:buNone/>
            </a:pPr>
            <a:endParaRPr lang="ro-RO" sz="1500" dirty="0"/>
          </a:p>
          <a:p>
            <a:pPr marL="0" indent="0">
              <a:buNone/>
            </a:pPr>
            <a:endParaRPr lang="en-US" sz="1500" dirty="0"/>
          </a:p>
          <a:p>
            <a:r>
              <a:rPr lang="en-US" sz="1500" dirty="0" err="1"/>
              <a:t>Personalul</a:t>
            </a:r>
            <a:r>
              <a:rPr lang="en-US" sz="1500" dirty="0"/>
              <a:t> CDI - </a:t>
            </a:r>
            <a:r>
              <a:rPr lang="en-US" sz="1500" dirty="0" err="1"/>
              <a:t>este</a:t>
            </a:r>
            <a:r>
              <a:rPr lang="en-US" sz="1500" dirty="0"/>
              <a:t> </a:t>
            </a:r>
            <a:r>
              <a:rPr lang="en-US" sz="1500" dirty="0" err="1"/>
              <a:t>constituit</a:t>
            </a:r>
            <a:r>
              <a:rPr lang="en-US" sz="1500" dirty="0"/>
              <a:t> din </a:t>
            </a:r>
            <a:r>
              <a:rPr lang="en-US" sz="1500" dirty="0" err="1"/>
              <a:t>specialişti</a:t>
            </a:r>
            <a:r>
              <a:rPr lang="en-US" sz="1500" dirty="0"/>
              <a:t> care </a:t>
            </a:r>
            <a:r>
              <a:rPr lang="en-US" sz="1500" dirty="0" err="1"/>
              <a:t>lucrează</a:t>
            </a:r>
            <a:r>
              <a:rPr lang="en-US" sz="1500" dirty="0"/>
              <a:t> la </a:t>
            </a:r>
            <a:r>
              <a:rPr lang="en-US" sz="1500" dirty="0" err="1"/>
              <a:t>conceperea</a:t>
            </a:r>
            <a:r>
              <a:rPr lang="en-US" sz="1500" dirty="0"/>
              <a:t> </a:t>
            </a:r>
            <a:r>
              <a:rPr lang="en-US" sz="1500" dirty="0" err="1"/>
              <a:t>sau</a:t>
            </a:r>
            <a:r>
              <a:rPr lang="en-US" sz="1500" dirty="0"/>
              <a:t> la </a:t>
            </a:r>
            <a:r>
              <a:rPr lang="en-US" sz="1500" dirty="0" err="1"/>
              <a:t>crearea</a:t>
            </a:r>
            <a:r>
              <a:rPr lang="en-US" sz="1500" dirty="0"/>
              <a:t> de </a:t>
            </a:r>
            <a:r>
              <a:rPr lang="en-US" sz="1500" dirty="0" err="1"/>
              <a:t>cunoştinţe</a:t>
            </a:r>
            <a:r>
              <a:rPr lang="en-US" sz="1500" dirty="0"/>
              <a:t>, </a:t>
            </a:r>
            <a:r>
              <a:rPr lang="en-US" sz="1500" dirty="0" err="1"/>
              <a:t>produse</a:t>
            </a:r>
            <a:r>
              <a:rPr lang="en-US" sz="1500" dirty="0"/>
              <a:t>, </a:t>
            </a:r>
            <a:r>
              <a:rPr lang="en-US" sz="1500" dirty="0" err="1"/>
              <a:t>procedee</a:t>
            </a:r>
            <a:r>
              <a:rPr lang="en-US" sz="1500" dirty="0"/>
              <a:t>, </a:t>
            </a:r>
            <a:r>
              <a:rPr lang="en-US" sz="1500" dirty="0" err="1"/>
              <a:t>soiuri</a:t>
            </a:r>
            <a:r>
              <a:rPr lang="en-US" sz="1500" dirty="0"/>
              <a:t>/</a:t>
            </a:r>
            <a:r>
              <a:rPr lang="en-US" sz="1500" dirty="0" err="1"/>
              <a:t>hibrizi</a:t>
            </a:r>
            <a:r>
              <a:rPr lang="en-US" sz="1500" dirty="0"/>
              <a:t>/</a:t>
            </a:r>
            <a:r>
              <a:rPr lang="en-US" sz="1500" dirty="0" err="1"/>
              <a:t>rase</a:t>
            </a:r>
            <a:r>
              <a:rPr lang="en-US" sz="1500" dirty="0"/>
              <a:t>, </a:t>
            </a:r>
            <a:r>
              <a:rPr lang="en-US" sz="1500" dirty="0" err="1"/>
              <a:t>tehnologii</a:t>
            </a:r>
            <a:r>
              <a:rPr lang="en-US" sz="1500" dirty="0"/>
              <a:t> </a:t>
            </a:r>
            <a:r>
              <a:rPr lang="en-US" sz="1500" dirty="0" err="1"/>
              <a:t>şi</a:t>
            </a:r>
            <a:r>
              <a:rPr lang="en-US" sz="1500" dirty="0"/>
              <a:t>/</a:t>
            </a:r>
            <a:r>
              <a:rPr lang="en-US" sz="1500" dirty="0" err="1"/>
              <a:t>sau</a:t>
            </a:r>
            <a:r>
              <a:rPr lang="en-US" sz="1500" dirty="0"/>
              <a:t> </a:t>
            </a:r>
            <a:r>
              <a:rPr lang="en-US" sz="1500" dirty="0" err="1"/>
              <a:t>secvenţe</a:t>
            </a:r>
            <a:r>
              <a:rPr lang="en-US" sz="1500" dirty="0"/>
              <a:t> </a:t>
            </a:r>
            <a:r>
              <a:rPr lang="en-US" sz="1500" dirty="0" err="1"/>
              <a:t>tehnologice</a:t>
            </a:r>
            <a:r>
              <a:rPr lang="en-US" sz="1500" dirty="0"/>
              <a:t>, </a:t>
            </a:r>
            <a:r>
              <a:rPr lang="en-US" sz="1500" dirty="0" err="1"/>
              <a:t>metode</a:t>
            </a:r>
            <a:r>
              <a:rPr lang="en-US" sz="1500" dirty="0"/>
              <a:t> </a:t>
            </a:r>
            <a:r>
              <a:rPr lang="en-US" sz="1500" dirty="0" err="1"/>
              <a:t>şi</a:t>
            </a:r>
            <a:r>
              <a:rPr lang="en-US" sz="1500" dirty="0"/>
              <a:t> </a:t>
            </a:r>
            <a:r>
              <a:rPr lang="en-US" sz="1500" dirty="0" err="1"/>
              <a:t>sisteme</a:t>
            </a:r>
            <a:r>
              <a:rPr lang="en-US" sz="1500" dirty="0"/>
              <a:t> </a:t>
            </a:r>
            <a:r>
              <a:rPr lang="en-US" sz="1500" dirty="0" err="1"/>
              <a:t>noi</a:t>
            </a:r>
            <a:r>
              <a:rPr lang="en-US" sz="1500" dirty="0"/>
              <a:t>, </a:t>
            </a:r>
            <a:r>
              <a:rPr lang="en-US" sz="1500" dirty="0" err="1"/>
              <a:t>precum</a:t>
            </a:r>
            <a:r>
              <a:rPr lang="en-US" sz="1500" dirty="0"/>
              <a:t> </a:t>
            </a:r>
            <a:r>
              <a:rPr lang="en-US" sz="1500" dirty="0" err="1"/>
              <a:t>şi</a:t>
            </a:r>
            <a:r>
              <a:rPr lang="en-US" sz="1500" dirty="0"/>
              <a:t> la </a:t>
            </a:r>
            <a:r>
              <a:rPr lang="en-US" sz="1500" dirty="0" err="1"/>
              <a:t>administrarea</a:t>
            </a:r>
            <a:r>
              <a:rPr lang="en-US" sz="1500" dirty="0"/>
              <a:t> </a:t>
            </a:r>
            <a:r>
              <a:rPr lang="en-US" sz="1500" dirty="0" err="1"/>
              <a:t>proiectelor</a:t>
            </a:r>
            <a:r>
              <a:rPr lang="en-US" sz="1500" dirty="0"/>
              <a:t> </a:t>
            </a:r>
            <a:r>
              <a:rPr lang="en-US" sz="1500" dirty="0" err="1"/>
              <a:t>aferente</a:t>
            </a:r>
            <a:r>
              <a:rPr lang="en-US" sz="1500" dirty="0"/>
              <a:t>.</a:t>
            </a:r>
          </a:p>
          <a:p>
            <a:pPr marL="0" indent="0">
              <a:buNone/>
            </a:pPr>
            <a:endParaRPr lang="ro-RO" sz="1500" dirty="0"/>
          </a:p>
          <a:p>
            <a:pPr marL="0" indent="0">
              <a:buNone/>
            </a:pPr>
            <a:endParaRPr lang="ro-RO" sz="1500" dirty="0"/>
          </a:p>
          <a:p>
            <a:pPr marL="0" indent="0">
              <a:buNone/>
            </a:pPr>
            <a:endParaRPr lang="en-US" sz="1500" dirty="0"/>
          </a:p>
          <a:p>
            <a:r>
              <a:rPr lang="en-US" sz="1500" dirty="0" err="1"/>
              <a:t>Activitatea</a:t>
            </a:r>
            <a:r>
              <a:rPr lang="en-US" sz="1500" dirty="0"/>
              <a:t> din </a:t>
            </a:r>
            <a:r>
              <a:rPr lang="en-US" sz="1500" dirty="0" err="1"/>
              <a:t>sistemul</a:t>
            </a:r>
            <a:r>
              <a:rPr lang="en-US" sz="1500" dirty="0"/>
              <a:t> </a:t>
            </a:r>
            <a:r>
              <a:rPr lang="en-US" sz="1500" dirty="0" err="1"/>
              <a:t>naţional</a:t>
            </a:r>
            <a:r>
              <a:rPr lang="en-US" sz="1500" dirty="0"/>
              <a:t> CD se </a:t>
            </a:r>
            <a:r>
              <a:rPr lang="en-US" sz="1500" dirty="0" err="1"/>
              <a:t>desfăşoară</a:t>
            </a:r>
            <a:r>
              <a:rPr lang="en-US" sz="1500" dirty="0"/>
              <a:t> de </a:t>
            </a:r>
            <a:r>
              <a:rPr lang="en-US" sz="1500" dirty="0" err="1"/>
              <a:t>către</a:t>
            </a:r>
            <a:r>
              <a:rPr lang="en-US" sz="1500" dirty="0"/>
              <a:t> </a:t>
            </a:r>
            <a:r>
              <a:rPr lang="en-US" sz="1500" dirty="0" err="1"/>
              <a:t>personalul</a:t>
            </a:r>
            <a:r>
              <a:rPr lang="en-US" sz="1500" dirty="0"/>
              <a:t> CDI </a:t>
            </a:r>
            <a:r>
              <a:rPr lang="en-US" sz="1500" dirty="0" err="1"/>
              <a:t>și</a:t>
            </a:r>
            <a:r>
              <a:rPr lang="en-US" sz="1500" dirty="0"/>
              <a:t> </a:t>
            </a:r>
            <a:r>
              <a:rPr lang="en-US" sz="1500" dirty="0" err="1"/>
              <a:t>este</a:t>
            </a:r>
            <a:r>
              <a:rPr lang="en-US" sz="1500" dirty="0"/>
              <a:t> de </a:t>
            </a:r>
            <a:r>
              <a:rPr lang="en-US" sz="1500" dirty="0" err="1"/>
              <a:t>interes</a:t>
            </a:r>
            <a:r>
              <a:rPr lang="en-US" sz="1500" dirty="0"/>
              <a:t> national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2880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C. ETICA ÎN CERCETAREA ȘTIINȚIFICĂ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3800" b="1" u="sng" dirty="0">
                <a:ea typeface="Verdana" panose="020B0604030504040204" pitchFamily="34" charset="0"/>
                <a:cs typeface="Verdana" panose="020B0604030504040204" pitchFamily="34" charset="0"/>
              </a:rPr>
              <a:t>ABATERILE GRAVE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la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buna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CDI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sunt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următoarele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38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a)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plagierea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rezultatelor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publicaţiilor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altor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autori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en-US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38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b)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confecţionarea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rezultate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înlocuirea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rezultatelor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cu date fictive;</a:t>
            </a:r>
            <a:endParaRPr lang="en-US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38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c)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introducerea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informaţii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false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solicitările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granturi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finanţare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ro-RO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sensul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prezentei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legi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reprezintă</a:t>
            </a:r>
            <a:r>
              <a:rPr lang="en-US" sz="3800" b="1" u="sng" dirty="0">
                <a:ea typeface="Verdana" panose="020B0604030504040204" pitchFamily="34" charset="0"/>
                <a:cs typeface="Verdana" panose="020B0604030504040204" pitchFamily="34" charset="0"/>
              </a:rPr>
              <a:t> CONFLICT DE INTERESE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următoarele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situaţii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3800" b="1" u="sng" dirty="0">
                <a:ea typeface="Verdana" panose="020B0604030504040204" pitchFamily="34" charset="0"/>
                <a:cs typeface="Verdana" panose="020B0604030504040204" pitchFamily="34" charset="0"/>
              </a:rPr>
              <a:t>art.54 alin.1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ro-RO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38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a)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ocuparea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concomitentă</a:t>
            </a:r>
            <a:r>
              <a:rPr lang="en-US" sz="38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funcţii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persoanele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care se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află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relaţie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en-US" sz="38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soţi</a:t>
            </a:r>
            <a:r>
              <a:rPr lang="en-US" sz="38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afini</a:t>
            </a:r>
            <a:r>
              <a:rPr lang="en-US" sz="38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38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 rude </a:t>
            </a:r>
            <a:r>
              <a:rPr lang="en-US" sz="38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până</a:t>
            </a:r>
            <a:r>
              <a:rPr lang="en-US" sz="38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38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gradul</a:t>
            </a:r>
            <a:r>
              <a:rPr lang="en-US" sz="3800" b="1" i="1" u="sng" dirty="0">
                <a:ea typeface="Verdana" panose="020B0604030504040204" pitchFamily="34" charset="0"/>
                <a:cs typeface="Verdana" panose="020B0604030504040204" pitchFamily="34" charset="0"/>
              </a:rPr>
              <a:t> al III-lea </a:t>
            </a:r>
            <a:r>
              <a:rPr lang="en-US" sz="3800" b="1" i="1" u="sng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astfel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încât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fiecare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să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se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afle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faţă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celălalt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într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-o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poziţie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directă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conducere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, control,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autoritate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dirty="0" err="1">
                <a:ea typeface="Verdana" panose="020B0604030504040204" pitchFamily="34" charset="0"/>
                <a:cs typeface="Verdana" panose="020B0604030504040204" pitchFamily="34" charset="0"/>
              </a:rPr>
              <a:t>instituţională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u="sng" dirty="0">
                <a:ea typeface="Verdana" panose="020B0604030504040204" pitchFamily="34" charset="0"/>
                <a:cs typeface="Verdana" panose="020B0604030504040204" pitchFamily="34" charset="0"/>
              </a:rPr>
              <a:t>la ORICE NIVEL </a:t>
            </a:r>
            <a:r>
              <a:rPr lang="en-US" sz="38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aceeaşi</a:t>
            </a:r>
            <a:r>
              <a:rPr lang="en-US" sz="3800" b="1" u="sng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organizaţie</a:t>
            </a:r>
            <a:r>
              <a:rPr lang="en-US" sz="3800" b="1" u="sng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b="1" u="sng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en-US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38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b)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participarea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calitate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membru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comisii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doctorat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comisii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comisii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concurs,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situaţia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care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decizia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afectează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soţii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rudele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afinii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până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gradul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al III-lea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ro-RO" sz="38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c)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participarea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cadrul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aceleiaşi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comisii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constituite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conform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legii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persoanelor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care au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calitatea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soţ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soţie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rudă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afin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până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gradul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al III-lea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 marL="0" indent="0">
              <a:buNone/>
            </a:pPr>
            <a:r>
              <a:rPr lang="ro-RO" sz="3800" b="1" dirty="0"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en-US" sz="3800" b="1" dirty="0">
                <a:ea typeface="Verdana" panose="020B0604030504040204" pitchFamily="34" charset="0"/>
                <a:cs typeface="Verdana" panose="020B0604030504040204" pitchFamily="34" charset="0"/>
              </a:rPr>
              <a:t>d)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participarea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persoane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care are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calitatea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membru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comisii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consilii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ale MCID, la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analizarea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unei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situaţii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care are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legătură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cu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din care face parte ca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membru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al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comunităţii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  <a:endParaRPr lang="ro-RO" sz="38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3800" b="1" dirty="0">
                <a:ea typeface="Verdana" panose="020B0604030504040204" pitchFamily="34" charset="0"/>
                <a:cs typeface="Verdana" panose="020B0604030504040204" pitchFamily="34" charset="0"/>
              </a:rPr>
              <a:t>	e)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alte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situaţii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specifice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stabilite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acte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normative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aplicabile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unor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proceduri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evaluare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inclusiv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pachetele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informaţii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ale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unor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competiţii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proiecte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, cu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respectarea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reglementărilor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legale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800" dirty="0" err="1">
                <a:ea typeface="Verdana" panose="020B0604030504040204" pitchFamily="34" charset="0"/>
                <a:cs typeface="Verdana" panose="020B0604030504040204" pitchFamily="34" charset="0"/>
              </a:rPr>
              <a:t>vigoare</a:t>
            </a:r>
            <a:r>
              <a:rPr lang="en-US" sz="38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3585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C. ETICA ÎN CERCETAREA ȘTIINȚIFICĂ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>
            <a:normAutofit fontScale="475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ea typeface="Times New Roman"/>
                <a:cs typeface="Times New Roman"/>
              </a:rPr>
              <a:t>O </a:t>
            </a:r>
            <a:r>
              <a:rPr lang="en-US" b="1" dirty="0" err="1">
                <a:ea typeface="Times New Roman"/>
                <a:cs typeface="Times New Roman"/>
              </a:rPr>
              <a:t>persoană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b="1" dirty="0">
                <a:ea typeface="Times New Roman"/>
                <a:cs typeface="Times New Roman"/>
              </a:rPr>
              <a:t>nu </a:t>
            </a:r>
            <a:r>
              <a:rPr lang="en-US" b="1" dirty="0" err="1">
                <a:ea typeface="Times New Roman"/>
                <a:cs typeface="Times New Roman"/>
              </a:rPr>
              <a:t>poate</a:t>
            </a:r>
            <a:r>
              <a:rPr lang="en-US" b="1" dirty="0">
                <a:ea typeface="Times New Roman"/>
                <a:cs typeface="Times New Roman"/>
              </a:rPr>
              <a:t> </a:t>
            </a:r>
            <a:r>
              <a:rPr lang="en-US" b="1" dirty="0" err="1">
                <a:ea typeface="Times New Roman"/>
                <a:cs typeface="Times New Roman"/>
              </a:rPr>
              <a:t>participa</a:t>
            </a:r>
            <a:r>
              <a:rPr lang="en-US" b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în</a:t>
            </a:r>
            <a:r>
              <a:rPr lang="en-US" b="1" i="1" dirty="0">
                <a:ea typeface="Times New Roman"/>
                <a:cs typeface="Times New Roman"/>
              </a:rPr>
              <a:t> mod direct, ca expert evaluator</a:t>
            </a:r>
            <a:r>
              <a:rPr lang="en-US" dirty="0">
                <a:ea typeface="Times New Roman"/>
                <a:cs typeface="Times New Roman"/>
              </a:rPr>
              <a:t>, </a:t>
            </a:r>
            <a:r>
              <a:rPr lang="en-US" dirty="0" err="1">
                <a:ea typeface="Times New Roman"/>
                <a:cs typeface="Times New Roman"/>
              </a:rPr>
              <a:t>sau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b="1" i="1" dirty="0">
                <a:ea typeface="Times New Roman"/>
                <a:cs typeface="Times New Roman"/>
              </a:rPr>
              <a:t>indirect, </a:t>
            </a:r>
            <a:r>
              <a:rPr lang="en-US" b="1" i="1" dirty="0" err="1">
                <a:ea typeface="Times New Roman"/>
                <a:cs typeface="Times New Roman"/>
              </a:rPr>
              <a:t>prin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luarea</a:t>
            </a:r>
            <a:r>
              <a:rPr lang="en-US" b="1" i="1" dirty="0">
                <a:ea typeface="Times New Roman"/>
                <a:cs typeface="Times New Roman"/>
              </a:rPr>
              <a:t> de </a:t>
            </a:r>
            <a:r>
              <a:rPr lang="en-US" b="1" i="1" dirty="0" err="1">
                <a:ea typeface="Times New Roman"/>
                <a:cs typeface="Times New Roman"/>
              </a:rPr>
              <a:t>decizii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nominale</a:t>
            </a:r>
            <a:r>
              <a:rPr lang="en-US" b="1" i="1" dirty="0">
                <a:ea typeface="Times New Roman"/>
                <a:cs typeface="Times New Roman"/>
              </a:rPr>
              <a:t> de </a:t>
            </a:r>
            <a:r>
              <a:rPr lang="en-US" b="1" i="1" dirty="0" err="1">
                <a:ea typeface="Times New Roman"/>
                <a:cs typeface="Times New Roman"/>
              </a:rPr>
              <a:t>selecţie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directă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sau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excludere</a:t>
            </a:r>
            <a:r>
              <a:rPr lang="en-US" b="1" i="1" dirty="0">
                <a:ea typeface="Times New Roman"/>
                <a:cs typeface="Times New Roman"/>
              </a:rPr>
              <a:t> a </a:t>
            </a:r>
            <a:r>
              <a:rPr lang="en-US" b="1" i="1" dirty="0" err="1">
                <a:ea typeface="Times New Roman"/>
                <a:cs typeface="Times New Roman"/>
              </a:rPr>
              <a:t>experţilor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evaluatori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însărcinaţi</a:t>
            </a:r>
            <a:r>
              <a:rPr lang="en-US" dirty="0">
                <a:ea typeface="Times New Roman"/>
                <a:cs typeface="Times New Roman"/>
              </a:rPr>
              <a:t> cu </a:t>
            </a:r>
            <a:r>
              <a:rPr lang="en-US" dirty="0" err="1">
                <a:ea typeface="Times New Roman"/>
                <a:cs typeface="Times New Roman"/>
              </a:rPr>
              <a:t>evaluarea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unei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organizaţii</a:t>
            </a:r>
            <a:r>
              <a:rPr lang="en-US" dirty="0">
                <a:ea typeface="Times New Roman"/>
                <a:cs typeface="Times New Roman"/>
              </a:rPr>
              <a:t> de </a:t>
            </a:r>
            <a:r>
              <a:rPr lang="en-US" dirty="0" err="1">
                <a:ea typeface="Times New Roman"/>
                <a:cs typeface="Times New Roman"/>
              </a:rPr>
              <a:t>cercetare</a:t>
            </a:r>
            <a:r>
              <a:rPr lang="en-US" dirty="0">
                <a:ea typeface="Times New Roman"/>
                <a:cs typeface="Times New Roman"/>
              </a:rPr>
              <a:t>, </a:t>
            </a:r>
            <a:r>
              <a:rPr lang="en-US" dirty="0" err="1">
                <a:ea typeface="Times New Roman"/>
                <a:cs typeface="Times New Roman"/>
              </a:rPr>
              <a:t>unui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proiect</a:t>
            </a:r>
            <a:r>
              <a:rPr lang="en-US" dirty="0">
                <a:ea typeface="Times New Roman"/>
                <a:cs typeface="Times New Roman"/>
              </a:rPr>
              <a:t>, </a:t>
            </a:r>
            <a:r>
              <a:rPr lang="en-US" dirty="0" err="1">
                <a:ea typeface="Times New Roman"/>
                <a:cs typeface="Times New Roman"/>
              </a:rPr>
              <a:t>unei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oferte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sau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unui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candidat</a:t>
            </a:r>
            <a:r>
              <a:rPr lang="en-US" dirty="0">
                <a:ea typeface="Times New Roman"/>
                <a:cs typeface="Times New Roman"/>
              </a:rPr>
              <a:t>, 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dirty="0">
                <a:ea typeface="Times New Roman"/>
                <a:cs typeface="Times New Roman"/>
              </a:rPr>
              <a:t>                          </a:t>
            </a:r>
            <a:r>
              <a:rPr lang="en-US" dirty="0">
                <a:ea typeface="Times New Roman"/>
                <a:cs typeface="Times New Roman"/>
              </a:rPr>
              <a:t>DACĂ 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ea typeface="Times New Roman"/>
                <a:cs typeface="Times New Roman"/>
              </a:rPr>
              <a:t>respectiva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persoană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i="1" dirty="0">
                <a:ea typeface="Times New Roman"/>
                <a:cs typeface="Times New Roman"/>
              </a:rPr>
              <a:t>face parte din </a:t>
            </a:r>
            <a:r>
              <a:rPr lang="en-US" i="1" dirty="0" err="1">
                <a:ea typeface="Times New Roman"/>
                <a:cs typeface="Times New Roman"/>
              </a:rPr>
              <a:t>lista</a:t>
            </a:r>
            <a:r>
              <a:rPr lang="en-US" i="1" dirty="0">
                <a:ea typeface="Times New Roman"/>
                <a:cs typeface="Times New Roman"/>
              </a:rPr>
              <a:t> de personal a </a:t>
            </a:r>
            <a:r>
              <a:rPr lang="en-US" i="1" dirty="0" err="1">
                <a:ea typeface="Times New Roman"/>
                <a:cs typeface="Times New Roman"/>
              </a:rPr>
              <a:t>organizaţiei</a:t>
            </a:r>
            <a:r>
              <a:rPr lang="en-US" i="1" dirty="0">
                <a:ea typeface="Times New Roman"/>
                <a:cs typeface="Times New Roman"/>
              </a:rPr>
              <a:t> de </a:t>
            </a:r>
            <a:r>
              <a:rPr lang="en-US" i="1" dirty="0" err="1">
                <a:ea typeface="Times New Roman"/>
                <a:cs typeface="Times New Roman"/>
              </a:rPr>
              <a:t>cercetare</a:t>
            </a:r>
            <a:r>
              <a:rPr lang="en-US" i="1" dirty="0">
                <a:ea typeface="Times New Roman"/>
                <a:cs typeface="Times New Roman"/>
              </a:rPr>
              <a:t>, </a:t>
            </a:r>
            <a:r>
              <a:rPr lang="en-US" i="1" dirty="0" err="1">
                <a:ea typeface="Times New Roman"/>
                <a:cs typeface="Times New Roman"/>
              </a:rPr>
              <a:t>proiectului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sau</a:t>
            </a:r>
            <a:r>
              <a:rPr lang="en-US" i="1" dirty="0">
                <a:ea typeface="Times New Roman"/>
                <a:cs typeface="Times New Roman"/>
              </a:rPr>
              <a:t> a </a:t>
            </a:r>
            <a:r>
              <a:rPr lang="en-US" i="1" dirty="0" err="1">
                <a:ea typeface="Times New Roman"/>
                <a:cs typeface="Times New Roman"/>
              </a:rPr>
              <a:t>ofertei</a:t>
            </a:r>
            <a:r>
              <a:rPr lang="en-US" i="1" dirty="0">
                <a:ea typeface="Times New Roman"/>
                <a:cs typeface="Times New Roman"/>
              </a:rPr>
              <a:t> evaluate </a:t>
            </a:r>
            <a:r>
              <a:rPr lang="en-US" i="1" dirty="0" err="1">
                <a:ea typeface="Times New Roman"/>
                <a:cs typeface="Times New Roman"/>
              </a:rPr>
              <a:t>sau</a:t>
            </a:r>
            <a:r>
              <a:rPr lang="en-US" i="1" dirty="0">
                <a:ea typeface="Times New Roman"/>
                <a:cs typeface="Times New Roman"/>
              </a:rPr>
              <a:t> a </a:t>
            </a:r>
            <a:r>
              <a:rPr lang="en-US" i="1" dirty="0" err="1">
                <a:ea typeface="Times New Roman"/>
                <a:cs typeface="Times New Roman"/>
              </a:rPr>
              <a:t>altor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proiecte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sau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oferte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depuse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spre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finanţare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în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cadrul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aceleiaşi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linii</a:t>
            </a:r>
            <a:r>
              <a:rPr lang="en-US" i="1" dirty="0">
                <a:ea typeface="Times New Roman"/>
                <a:cs typeface="Times New Roman"/>
              </a:rPr>
              <a:t> de </a:t>
            </a:r>
            <a:r>
              <a:rPr lang="en-US" i="1" dirty="0" err="1">
                <a:ea typeface="Times New Roman"/>
                <a:cs typeface="Times New Roman"/>
              </a:rPr>
              <a:t>finanţare</a:t>
            </a:r>
            <a:r>
              <a:rPr lang="en-US" i="1" dirty="0">
                <a:ea typeface="Times New Roman"/>
                <a:cs typeface="Times New Roman"/>
              </a:rPr>
              <a:t>, </a:t>
            </a:r>
            <a:r>
              <a:rPr lang="en-US" i="1" dirty="0" err="1">
                <a:ea typeface="Times New Roman"/>
                <a:cs typeface="Times New Roman"/>
              </a:rPr>
              <a:t>licitaţii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sau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cereri</a:t>
            </a:r>
            <a:r>
              <a:rPr lang="en-US" i="1" dirty="0">
                <a:ea typeface="Times New Roman"/>
                <a:cs typeface="Times New Roman"/>
              </a:rPr>
              <a:t> de </a:t>
            </a:r>
            <a:r>
              <a:rPr lang="en-US" i="1" dirty="0" err="1">
                <a:ea typeface="Times New Roman"/>
                <a:cs typeface="Times New Roman"/>
              </a:rPr>
              <a:t>ofertă</a:t>
            </a:r>
            <a:r>
              <a:rPr lang="en-US" dirty="0">
                <a:ea typeface="Times New Roman"/>
                <a:cs typeface="Times New Roman"/>
              </a:rPr>
              <a:t> 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dirty="0">
                <a:ea typeface="Times New Roman"/>
                <a:cs typeface="Times New Roman"/>
              </a:rPr>
              <a:t>                     </a:t>
            </a:r>
            <a:r>
              <a:rPr lang="en-US" dirty="0" err="1">
                <a:ea typeface="Times New Roman"/>
                <a:cs typeface="Times New Roman"/>
              </a:rPr>
              <a:t>sau</a:t>
            </a:r>
            <a:r>
              <a:rPr lang="en-US" dirty="0">
                <a:ea typeface="Times New Roman"/>
                <a:cs typeface="Times New Roman"/>
              </a:rPr>
              <a:t> DACĂ 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Times New Roman"/>
                <a:cs typeface="Times New Roman"/>
              </a:rPr>
              <a:t>se </a:t>
            </a:r>
            <a:r>
              <a:rPr lang="en-US" dirty="0" err="1">
                <a:ea typeface="Times New Roman"/>
                <a:cs typeface="Times New Roman"/>
              </a:rPr>
              <a:t>află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în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următoarea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relaţie</a:t>
            </a:r>
            <a:r>
              <a:rPr lang="en-US" dirty="0">
                <a:ea typeface="Times New Roman"/>
                <a:cs typeface="Times New Roman"/>
              </a:rPr>
              <a:t> cu </a:t>
            </a:r>
            <a:r>
              <a:rPr lang="en-US" dirty="0" err="1">
                <a:ea typeface="Times New Roman"/>
                <a:cs typeface="Times New Roman"/>
              </a:rPr>
              <a:t>candidatul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sau</a:t>
            </a:r>
            <a:r>
              <a:rPr lang="en-US" dirty="0">
                <a:ea typeface="Times New Roman"/>
                <a:cs typeface="Times New Roman"/>
              </a:rPr>
              <a:t> cu </a:t>
            </a:r>
            <a:r>
              <a:rPr lang="en-US" dirty="0" err="1">
                <a:ea typeface="Times New Roman"/>
                <a:cs typeface="Times New Roman"/>
              </a:rPr>
              <a:t>persoanele</a:t>
            </a:r>
            <a:r>
              <a:rPr lang="en-US" dirty="0">
                <a:ea typeface="Times New Roman"/>
                <a:cs typeface="Times New Roman"/>
              </a:rPr>
              <a:t> din </a:t>
            </a:r>
            <a:r>
              <a:rPr lang="en-US" dirty="0" err="1">
                <a:ea typeface="Times New Roman"/>
                <a:cs typeface="Times New Roman"/>
              </a:rPr>
              <a:t>lista</a:t>
            </a:r>
            <a:r>
              <a:rPr lang="en-US" dirty="0">
                <a:ea typeface="Times New Roman"/>
                <a:cs typeface="Times New Roman"/>
              </a:rPr>
              <a:t> de personal a </a:t>
            </a:r>
            <a:r>
              <a:rPr lang="en-US" dirty="0" err="1">
                <a:ea typeface="Times New Roman"/>
                <a:cs typeface="Times New Roman"/>
              </a:rPr>
              <a:t>proiectelor</a:t>
            </a:r>
            <a:r>
              <a:rPr lang="en-US" dirty="0">
                <a:ea typeface="Times New Roman"/>
                <a:cs typeface="Times New Roman"/>
              </a:rPr>
              <a:t>, </a:t>
            </a:r>
            <a:r>
              <a:rPr lang="en-US" dirty="0" err="1">
                <a:ea typeface="Times New Roman"/>
                <a:cs typeface="Times New Roman"/>
              </a:rPr>
              <a:t>ofertelor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sau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organizaţiilor</a:t>
            </a:r>
            <a:r>
              <a:rPr lang="en-US" dirty="0">
                <a:ea typeface="Times New Roman"/>
                <a:cs typeface="Times New Roman"/>
              </a:rPr>
              <a:t> de </a:t>
            </a:r>
            <a:r>
              <a:rPr lang="en-US" dirty="0" err="1">
                <a:ea typeface="Times New Roman"/>
                <a:cs typeface="Times New Roman"/>
              </a:rPr>
              <a:t>cercetare</a:t>
            </a:r>
            <a:r>
              <a:rPr lang="en-US" dirty="0">
                <a:ea typeface="Times New Roman"/>
                <a:cs typeface="Times New Roman"/>
              </a:rPr>
              <a:t> evaluate: </a:t>
            </a:r>
            <a:r>
              <a:rPr lang="en-US" i="1" dirty="0" err="1">
                <a:ea typeface="Times New Roman"/>
                <a:cs typeface="Times New Roman"/>
              </a:rPr>
              <a:t>sunt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soţi</a:t>
            </a:r>
            <a:r>
              <a:rPr lang="en-US" i="1" dirty="0">
                <a:ea typeface="Times New Roman"/>
                <a:cs typeface="Times New Roman"/>
              </a:rPr>
              <a:t>, </a:t>
            </a:r>
            <a:r>
              <a:rPr lang="en-US" i="1" dirty="0" err="1">
                <a:ea typeface="Times New Roman"/>
                <a:cs typeface="Times New Roman"/>
              </a:rPr>
              <a:t>afini</a:t>
            </a:r>
            <a:r>
              <a:rPr lang="en-US" i="1" dirty="0">
                <a:ea typeface="Times New Roman"/>
                <a:cs typeface="Times New Roman"/>
              </a:rPr>
              <a:t> </a:t>
            </a:r>
            <a:r>
              <a:rPr lang="en-US" i="1" dirty="0" err="1">
                <a:ea typeface="Times New Roman"/>
                <a:cs typeface="Times New Roman"/>
              </a:rPr>
              <a:t>sau</a:t>
            </a:r>
            <a:r>
              <a:rPr lang="en-US" i="1" dirty="0">
                <a:ea typeface="Times New Roman"/>
                <a:cs typeface="Times New Roman"/>
              </a:rPr>
              <a:t> rude </a:t>
            </a:r>
            <a:r>
              <a:rPr lang="en-US" i="1" dirty="0" err="1">
                <a:ea typeface="Times New Roman"/>
                <a:cs typeface="Times New Roman"/>
              </a:rPr>
              <a:t>până</a:t>
            </a:r>
            <a:r>
              <a:rPr lang="en-US" i="1" dirty="0">
                <a:ea typeface="Times New Roman"/>
                <a:cs typeface="Times New Roman"/>
              </a:rPr>
              <a:t> la </a:t>
            </a:r>
            <a:r>
              <a:rPr lang="en-US" i="1" dirty="0" err="1">
                <a:ea typeface="Times New Roman"/>
                <a:cs typeface="Times New Roman"/>
              </a:rPr>
              <a:t>gradul</a:t>
            </a:r>
            <a:r>
              <a:rPr lang="en-US" i="1" dirty="0">
                <a:ea typeface="Times New Roman"/>
                <a:cs typeface="Times New Roman"/>
              </a:rPr>
              <a:t> al II-lea </a:t>
            </a:r>
            <a:r>
              <a:rPr lang="en-US" i="1" dirty="0" err="1">
                <a:ea typeface="Times New Roman"/>
                <a:cs typeface="Times New Roman"/>
              </a:rPr>
              <a:t>inclusiv</a:t>
            </a:r>
            <a:r>
              <a:rPr lang="en-US" i="1" dirty="0">
                <a:ea typeface="Times New Roman"/>
                <a:cs typeface="Times New Roman"/>
              </a:rPr>
              <a:t>.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b="1" dirty="0">
              <a:highlight>
                <a:srgbClr val="D3D3D3"/>
              </a:highlight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highlight>
                  <a:srgbClr val="D3D3D3"/>
                </a:highlight>
                <a:ea typeface="Calibri"/>
                <a:cs typeface="Times New Roman"/>
              </a:rPr>
              <a:t>Art. 54 alin.3</a:t>
            </a:r>
            <a:r>
              <a:rPr lang="en-US" sz="4000" b="1" dirty="0">
                <a:ea typeface="Calibri"/>
                <a:cs typeface="Times New Roman"/>
              </a:rPr>
              <a:t> - </a:t>
            </a:r>
            <a:r>
              <a:rPr lang="en-US" b="1" u="sng" dirty="0">
                <a:ea typeface="Calibri"/>
                <a:cs typeface="Times New Roman"/>
              </a:rPr>
              <a:t>LISTA DE PERSONAL </a:t>
            </a:r>
            <a:r>
              <a:rPr lang="en-US" dirty="0">
                <a:ea typeface="Calibri"/>
                <a:cs typeface="Times New Roman"/>
              </a:rPr>
              <a:t>a </a:t>
            </a:r>
            <a:r>
              <a:rPr lang="en-US" dirty="0" err="1">
                <a:ea typeface="Calibri"/>
                <a:cs typeface="Times New Roman"/>
              </a:rPr>
              <a:t>unui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proiect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sau</a:t>
            </a:r>
            <a:r>
              <a:rPr lang="en-US" dirty="0">
                <a:ea typeface="Calibri"/>
                <a:cs typeface="Times New Roman"/>
              </a:rPr>
              <a:t> a </a:t>
            </a:r>
            <a:r>
              <a:rPr lang="en-US" dirty="0" err="1">
                <a:ea typeface="Calibri"/>
                <a:cs typeface="Times New Roman"/>
              </a:rPr>
              <a:t>unei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oferte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este</a:t>
            </a:r>
            <a:r>
              <a:rPr lang="en-US" dirty="0">
                <a:ea typeface="Calibri"/>
                <a:cs typeface="Times New Roman"/>
              </a:rPr>
              <a:t> </a:t>
            </a:r>
            <a:r>
              <a:rPr lang="en-US" dirty="0" err="1">
                <a:ea typeface="Calibri"/>
                <a:cs typeface="Times New Roman"/>
              </a:rPr>
              <a:t>constituită</a:t>
            </a:r>
            <a:r>
              <a:rPr lang="en-US" dirty="0">
                <a:ea typeface="Calibri"/>
                <a:cs typeface="Times New Roman"/>
              </a:rPr>
              <a:t> din </a:t>
            </a:r>
            <a:r>
              <a:rPr lang="en-US" i="1" dirty="0" err="1">
                <a:ea typeface="Calibri"/>
                <a:cs typeface="Times New Roman"/>
              </a:rPr>
              <a:t>persoanele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nominalizate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în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propunerea</a:t>
            </a:r>
            <a:r>
              <a:rPr lang="en-US" i="1" dirty="0">
                <a:ea typeface="Calibri"/>
                <a:cs typeface="Times New Roman"/>
              </a:rPr>
              <a:t> de </a:t>
            </a:r>
            <a:r>
              <a:rPr lang="en-US" i="1" dirty="0" err="1">
                <a:ea typeface="Calibri"/>
                <a:cs typeface="Times New Roman"/>
              </a:rPr>
              <a:t>proiect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sau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în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oferta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supusă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evaluării</a:t>
            </a:r>
            <a:r>
              <a:rPr lang="en-US" i="1" dirty="0">
                <a:ea typeface="Calibri"/>
                <a:cs typeface="Times New Roman"/>
              </a:rPr>
              <a:t>, </a:t>
            </a:r>
            <a:r>
              <a:rPr lang="en-US" i="1" dirty="0" err="1">
                <a:ea typeface="Calibri"/>
                <a:cs typeface="Times New Roman"/>
              </a:rPr>
              <a:t>inclusiv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directorul</a:t>
            </a:r>
            <a:r>
              <a:rPr lang="en-US" i="1" dirty="0">
                <a:ea typeface="Calibri"/>
                <a:cs typeface="Times New Roman"/>
              </a:rPr>
              <a:t> de </a:t>
            </a:r>
            <a:r>
              <a:rPr lang="en-US" i="1" dirty="0" err="1">
                <a:ea typeface="Calibri"/>
                <a:cs typeface="Times New Roman"/>
              </a:rPr>
              <a:t>proiect</a:t>
            </a:r>
            <a:r>
              <a:rPr lang="en-US" i="1" dirty="0">
                <a:ea typeface="Calibri"/>
                <a:cs typeface="Times New Roman"/>
              </a:rPr>
              <a:t>, </a:t>
            </a:r>
            <a:r>
              <a:rPr lang="en-US" i="1" dirty="0" err="1">
                <a:ea typeface="Calibri"/>
                <a:cs typeface="Times New Roman"/>
              </a:rPr>
              <a:t>şi</a:t>
            </a:r>
            <a:r>
              <a:rPr lang="en-US" i="1" dirty="0">
                <a:ea typeface="Calibri"/>
                <a:cs typeface="Times New Roman"/>
              </a:rPr>
              <a:t>, </a:t>
            </a:r>
            <a:r>
              <a:rPr lang="en-US" i="1" dirty="0" err="1">
                <a:ea typeface="Calibri"/>
                <a:cs typeface="Times New Roman"/>
              </a:rPr>
              <a:t>în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cazul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proiectelor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realizate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în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parteneriat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între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mai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multe</a:t>
            </a:r>
            <a:r>
              <a:rPr lang="en-US" i="1" dirty="0">
                <a:ea typeface="Calibri"/>
                <a:cs typeface="Times New Roman"/>
              </a:rPr>
              <a:t> </a:t>
            </a:r>
            <a:r>
              <a:rPr lang="en-US" i="1" dirty="0" err="1">
                <a:ea typeface="Calibri"/>
                <a:cs typeface="Times New Roman"/>
              </a:rPr>
              <a:t>organizaţii</a:t>
            </a:r>
            <a:r>
              <a:rPr lang="en-US" i="1" dirty="0">
                <a:ea typeface="Calibri"/>
                <a:cs typeface="Times New Roman"/>
              </a:rPr>
              <a:t> de </a:t>
            </a:r>
            <a:r>
              <a:rPr lang="en-US" i="1" dirty="0" err="1">
                <a:ea typeface="Calibri"/>
                <a:cs typeface="Times New Roman"/>
              </a:rPr>
              <a:t>cercetare</a:t>
            </a:r>
            <a:r>
              <a:rPr lang="en-US" i="1" dirty="0">
                <a:ea typeface="Calibri"/>
                <a:cs typeface="Times New Roman"/>
              </a:rPr>
              <a:t>, din </a:t>
            </a:r>
            <a:r>
              <a:rPr lang="en-US" i="1" dirty="0" err="1">
                <a:ea typeface="Calibri"/>
                <a:cs typeface="Times New Roman"/>
              </a:rPr>
              <a:t>responsabilii</a:t>
            </a:r>
            <a:r>
              <a:rPr lang="en-US" i="1" dirty="0">
                <a:ea typeface="Calibri"/>
                <a:cs typeface="Times New Roman"/>
              </a:rPr>
              <a:t> de </a:t>
            </a:r>
            <a:r>
              <a:rPr lang="en-US" i="1" dirty="0" err="1">
                <a:ea typeface="Calibri"/>
                <a:cs typeface="Times New Roman"/>
              </a:rPr>
              <a:t>proiect</a:t>
            </a:r>
            <a:r>
              <a:rPr lang="en-US" i="1" dirty="0">
                <a:ea typeface="Calibri"/>
                <a:cs typeface="Times New Roman"/>
              </a:rPr>
              <a:t>.</a:t>
            </a:r>
            <a:endParaRPr lang="en-US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370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C. ETICA ÎN CERCETAREA ȘTIINȚIFICĂ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077200" cy="48307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SANCȚIUNI – la propunerea CNECSDTI (</a:t>
            </a:r>
            <a:r>
              <a:rPr lang="ro-RO" sz="6000" b="1" u="sng" dirty="0">
                <a:ea typeface="Verdana" panose="020B0604030504040204" pitchFamily="34" charset="0"/>
                <a:cs typeface="Verdana" panose="020B0604030504040204" pitchFamily="34" charset="0"/>
              </a:rPr>
              <a:t>art. 59 alin.1</a:t>
            </a: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</a:p>
          <a:p>
            <a:pPr marL="0" indent="0">
              <a:buNone/>
            </a:pP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a)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avertisment scris;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b)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retragerea definitivă şi/sau corectarea tuturor lucrărilor publicate prin încălcarea normelor de bună conduită;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c)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retragerea gradului profesional de cercetare-dezvoltare obţinut în urma încălcării normelor de bună conduită, constatată de instanţa de contencios administrativ competentă, în urma sesizării acesteia în vederea anulării actului administrativ prin care a fost acordat gradul profesional de cercetare-dezvoltare;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d)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destituirea din funcţia de conducere/calitatea de membru al comisiei de etică din organizaţia de cercetare;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e)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desfacerea disciplinară a contractului individual de muncă, în cazul comiterii unei noi abateri disciplinare înainte de împlinirea termenului de prescripţie al sancţiunii anterioare;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f)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interzicerea, pentru o perioadă determinată, a accesului la finanţare din fonduri publice destinate activităţii CDI;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g)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suspendarea, pe o perioadă determinată de timp între un an şi 5 ani, a dreptului de a se înscrie la un examen pentru obţinerea unui grad profesional superior sau la un concurs pentru ocuparea unei funcţii superioare sau a unei funcţii de conducere, de îndrumare şi de control, ca membru în comisii de examen sau de concurs ori ca membru în organisme consultative ale MCID;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h)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excluderea persoanei/persoanelor respective din echipa de realizare a proiectului;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i)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oprirea finanţării proiectului;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ro-RO" sz="6000" b="1" dirty="0">
                <a:ea typeface="Verdana" panose="020B0604030504040204" pitchFamily="34" charset="0"/>
                <a:cs typeface="Verdana" panose="020B0604030504040204" pitchFamily="34" charset="0"/>
              </a:rPr>
              <a:t>j) </a:t>
            </a:r>
            <a:r>
              <a:rPr lang="ro-RO" sz="6000" dirty="0">
                <a:ea typeface="Verdana" panose="020B0604030504040204" pitchFamily="34" charset="0"/>
                <a:cs typeface="Verdana" panose="020B0604030504040204" pitchFamily="34" charset="0"/>
              </a:rPr>
              <a:t>oprirea finanţării proiectului, cu obligativitatea returnării fondurilor.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6000" b="1" dirty="0"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60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459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C. ETICA ÎN CERCETAREA ȘTIINȚIFICĂ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Punerea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aplicare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sancțiunilor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 - 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termen de </a:t>
            </a:r>
            <a:r>
              <a:rPr lang="en-US" sz="1500" b="1" dirty="0">
                <a:ea typeface="Verdana" panose="020B0604030504040204" pitchFamily="34" charset="0"/>
                <a:cs typeface="Verdana" panose="020B0604030504040204" pitchFamily="34" charset="0"/>
              </a:rPr>
              <a:t>30 de </a:t>
            </a:r>
            <a:r>
              <a:rPr lang="en-US" sz="1500" b="1" dirty="0" err="1"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la data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emiterii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hotărârii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;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MCID,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conducătorii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autorităţilor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contractante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care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asigură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finanţarea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fonduri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publice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destinată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cercetării-dezvoltării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conducătorii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organizaţiilor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alte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organisme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ori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persoane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îndreptăţite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legal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ea typeface="Verdana" panose="020B0604030504040204" pitchFamily="34" charset="0"/>
                <a:cs typeface="Verdana" panose="020B0604030504040204" pitchFamily="34" charset="0"/>
              </a:rPr>
              <a:t>aceasta</a:t>
            </a:r>
            <a:r>
              <a:rPr lang="en-US" sz="15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lvl="0" indent="0">
              <a:buNone/>
            </a:pPr>
            <a:r>
              <a:rPr lang="en-US" sz="1500" b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cazul</a:t>
            </a:r>
            <a:r>
              <a:rPr lang="en-US" sz="1500" b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retragerii</a:t>
            </a:r>
            <a:r>
              <a:rPr lang="en-US" sz="1500" b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gradului</a:t>
            </a:r>
            <a:r>
              <a:rPr lang="en-US" sz="1500" b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(art. 59 alin.1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lit.c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):</a:t>
            </a:r>
            <a:endParaRPr lang="en-US" sz="1500" dirty="0">
              <a:solidFill>
                <a:prstClr val="black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dacă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ordinul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decizia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intrat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circuitul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civil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născut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drepturi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subiective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 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MCID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formulează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acţiune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contencios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administrativ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vederea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anulării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ordinului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ministrului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cercetării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inovării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digitalizării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deciziei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conducătorului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organizaţiei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acordare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gradului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cercetare-dezvoltare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(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30 de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la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primirea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propunerii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partea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CNECSDTI)</a:t>
            </a:r>
          </a:p>
          <a:p>
            <a:pPr lvl="0"/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dacă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ordinul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decizia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nu a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intrat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circuitul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civil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nu a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născut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drepturi</a:t>
            </a:r>
            <a:r>
              <a:rPr lang="en-US" sz="1500" b="1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subiective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MCID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dispune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revocarea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ordinului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ministrului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acordare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gradului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cercetare-dezvoltare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respectiv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conducătorul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organizaţiei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dispune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prin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decizie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revocarea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deciziei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acordare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gradului</a:t>
            </a:r>
            <a:r>
              <a:rPr lang="en-US" sz="1500" i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i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cercetare-dezvoltare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30 de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zile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la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primirea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propunerii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din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partea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CNECSDTI) </a:t>
            </a:r>
          </a:p>
          <a:p>
            <a:pPr marL="0" lvl="0" indent="0">
              <a:buNone/>
            </a:pPr>
            <a:endParaRPr lang="ro-RO" sz="1500" b="1" dirty="0">
              <a:solidFill>
                <a:prstClr val="black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ESTE INTERZISĂ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înscrierea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la concurs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examen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pentru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ocuparea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unor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posturi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corespunzătoare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funcţiilor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şi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gradelor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profesionale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ale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personalului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CDI de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persoane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cu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privire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la</a:t>
            </a:r>
            <a:r>
              <a:rPr lang="ro-RO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care </a:t>
            </a:r>
            <a:r>
              <a:rPr lang="en-US" sz="1500" b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S-A DOVEDIT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că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au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săvârşit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una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dintre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ABATERILE GRAVE de la buna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conduită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i="1" u="sng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activitatea</a:t>
            </a:r>
            <a:r>
              <a:rPr lang="en-US" sz="1500" b="1" i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CDI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stabilite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ultimii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3 ani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anteriori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înscrierii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concursul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încadrare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în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sistemul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cercetare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sau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la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examenul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promovare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pe un grad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profesional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superior.</a:t>
            </a:r>
            <a:endParaRPr lang="en-US" sz="1500" dirty="0">
              <a:solidFill>
                <a:prstClr val="black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500" dirty="0">
              <a:solidFill>
                <a:prstClr val="black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buNone/>
            </a:pP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Procedura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analiză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sesizărilor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/</a:t>
            </a:r>
            <a:r>
              <a:rPr lang="en-US" sz="1500" b="1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contestațiilor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de </a:t>
            </a:r>
            <a:r>
              <a:rPr lang="en-US" sz="1500" dirty="0" err="1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către</a:t>
            </a:r>
            <a:r>
              <a:rPr lang="en-US" sz="1500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CNECSDTI</a:t>
            </a:r>
            <a:r>
              <a:rPr lang="en-US" sz="1500" b="1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– </a:t>
            </a:r>
            <a:r>
              <a:rPr lang="en-US" sz="1500" b="1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art.55</a:t>
            </a:r>
            <a:r>
              <a:rPr lang="en-US" sz="1500" u="sng" dirty="0">
                <a:solidFill>
                  <a:prstClr val="black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1500" dirty="0">
              <a:solidFill>
                <a:prstClr val="black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6730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B1F49-97CC-4A1C-9EB4-BF98A6EC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C. ETICA ÎN CERCETAREA ȘTIINȚIFICĂ</a:t>
            </a:r>
            <a:endParaRPr lang="ro-RO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8E8A1-AD0A-40C1-97AB-6AAE42F39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5334000"/>
          </a:xfrm>
        </p:spPr>
        <p:txBody>
          <a:bodyPr>
            <a:normAutofit fontScale="25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u="sng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C.2. COMISIILE DE ETICĂ </a:t>
            </a:r>
            <a:r>
              <a:rPr lang="en-US" sz="6000" b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din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cadrul</a:t>
            </a:r>
            <a:r>
              <a:rPr lang="en-US" sz="6000" b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organizațiilor</a:t>
            </a:r>
            <a:r>
              <a:rPr lang="en-US" sz="6000" b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cercetare</a:t>
            </a:r>
            <a:r>
              <a:rPr lang="en-US" sz="6000" b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(</a:t>
            </a:r>
            <a:r>
              <a:rPr lang="en-US" sz="6000" b="1" u="sng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Verdana" panose="020B0604030504040204" pitchFamily="34" charset="0"/>
                <a:cs typeface="Times New Roman" panose="02020603050405020304" pitchFamily="18" charset="0"/>
              </a:rPr>
              <a:t>art.60 – 63</a:t>
            </a:r>
            <a:r>
              <a:rPr lang="en-US" sz="6000" b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)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Componenţa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comisiilor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etică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este</a:t>
            </a:r>
            <a:r>
              <a:rPr lang="en-US" sz="6000" b="1" i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propusă</a:t>
            </a:r>
            <a:r>
              <a:rPr lang="en-US" sz="6000" b="1" i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b="1" i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consiliile</a:t>
            </a:r>
            <a:r>
              <a:rPr lang="en-US" sz="6000" b="1" i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ştiinţifice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se </a:t>
            </a:r>
            <a:r>
              <a:rPr lang="en-US" sz="6000" b="1" i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aprobă</a:t>
            </a:r>
            <a:r>
              <a:rPr lang="en-US" sz="6000" b="1" i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b="1" i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către</a:t>
            </a:r>
            <a:r>
              <a:rPr lang="en-US" sz="6000" b="1" i="1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i="1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conducerea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organizaţiei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cercetare</a:t>
            </a:r>
            <a:r>
              <a:rPr lang="en-US" sz="6000" dirty="0">
                <a:solidFill>
                  <a:srgbClr val="000000"/>
                </a:solidFill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înfiinţează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cadrul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organizaţiilor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cercetare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pe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lângă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consiliile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ştiinţifice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sau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după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caz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pe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lângă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consiliile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administraţie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desemnează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membri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proprii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comisiile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analiză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pentru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cazurile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sesizate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au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următoarele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atribuţii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	a)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urmăresc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respectarea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codurilor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etică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specifice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domeniului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;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	b)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numesc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comisii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analiză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pentru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examinarea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sesizărilor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referitoare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la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abaterile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la buna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conduită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activitatea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CDI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aduse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atenţia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lor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prin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sesizări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sau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prin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autosesizare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b="1" u="sng" dirty="0">
              <a:solidFill>
                <a:srgbClr val="000000"/>
              </a:solidFill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u="sng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SANCȚIUNI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– </a:t>
            </a:r>
            <a:r>
              <a:rPr lang="en-US" sz="6000" b="1" u="sng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Verdana" panose="020B0604030504040204" pitchFamily="34" charset="0"/>
                <a:cs typeface="Times New Roman" panose="02020603050405020304" pitchFamily="18" charset="0"/>
              </a:rPr>
              <a:t>art. 63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: 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a)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avertisment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scris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;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b)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retragerea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definitivă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/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sau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corectarea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tuturor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lucrărilor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publicate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prin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încălcarea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normelor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bună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conduită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;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c)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diminuarea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salariului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bază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cu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cel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mult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20%, pe o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perioadă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maximum 6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luni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cumulat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când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este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cazul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cu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indemnizaţia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conducere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îndrumare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control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sporurile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aferente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funcţiei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cercetare-dezvoltare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;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5765838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5C707-82F5-4618-A2F4-68E5FC69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C. ETICA ÎN CERCETAREA ȘTIINȚIFICĂ</a:t>
            </a:r>
            <a:endParaRPr lang="ro-RO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F02D7-17CA-4E48-98C7-0224A9315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1066800"/>
            <a:ext cx="8382000" cy="5059363"/>
          </a:xfrm>
        </p:spPr>
        <p:txBody>
          <a:bodyPr>
            <a:normAutofit fontScale="25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d)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suspendarea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pe o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perioadă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determinată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timp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între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un an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5 ani, a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dreptului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înscriere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la un examen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sau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la un concurs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pentru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obţinerea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unui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grad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profesional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superior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ori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a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unei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funcţii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conducere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,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îndrumare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şi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control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sau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ca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membru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comisii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examen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sau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concurs;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e)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destituirea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din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funcţia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conducere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din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organizaţia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cercetare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;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f)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desfacerea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disciplinară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a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contractului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 individual de </a:t>
            </a:r>
            <a:r>
              <a:rPr lang="en-US" sz="6000" dirty="0" err="1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muncă</a:t>
            </a:r>
            <a:r>
              <a:rPr lang="en-US" sz="6000" dirty="0">
                <a:solidFill>
                  <a:srgbClr val="000000"/>
                </a:solidFill>
                <a:effectLst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dirty="0">
              <a:effectLst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i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Circuit </a:t>
            </a:r>
            <a:r>
              <a:rPr lang="en-US" sz="6000" b="1" i="1" u="sng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soluționare</a:t>
            </a:r>
            <a:r>
              <a:rPr lang="en-US" sz="6000" b="1" i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i="1" u="sng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sesizare</a:t>
            </a:r>
            <a:r>
              <a:rPr lang="en-US" sz="6000" b="1" u="sng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 (art. 62 alin.3</a:t>
            </a:r>
            <a:r>
              <a:rPr lang="en-US" sz="6000" b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US" sz="6000" b="1" i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sz="6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SESIZARE ABATERE </a:t>
            </a:r>
            <a:r>
              <a:rPr lang="en-US" sz="60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ANALIZĂ ȘI VERIFICARE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COMISIA DE ANALIZĂ (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confidențialitate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60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RAPORT COMISIE ANALIZĂ; </a:t>
            </a:r>
            <a:r>
              <a:rPr lang="en-US" sz="60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60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60  </a:t>
            </a:r>
            <a:r>
              <a:rPr lang="en-US" sz="6000" b="1" dirty="0" err="1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zile</a:t>
            </a:r>
            <a:r>
              <a:rPr lang="en-US" sz="60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la data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primirii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sesizării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60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60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APROBARE RAPORT ÎN COMISIE ETICĂ; </a:t>
            </a:r>
            <a:r>
              <a:rPr lang="en-US" sz="60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60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en-US" sz="6000" b="1" dirty="0" err="1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zile</a:t>
            </a:r>
            <a:r>
              <a:rPr lang="en-US" sz="60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la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primirea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raportului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comisiei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analiză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COMUNICARE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autor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PUBLICARE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pe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pagina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internet a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organizaţiei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cercetare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rămâne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postat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pe o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durată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maximă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egală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durata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cea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mare a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sancţiunilor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adoptate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dar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nu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puţin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2 ani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60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60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en-US" sz="6000" b="1" dirty="0" err="1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zile</a:t>
            </a:r>
            <a:r>
              <a:rPr lang="en-US" sz="60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calendaristice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la data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rămânerii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definitive a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hotărârii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comisiei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etică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necontestare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rămânere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definitivă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hotărâre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instanță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contencios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administrativ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anulare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raport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Comisie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hotărâre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CNECSDTI) </a:t>
            </a:r>
            <a:endParaRPr lang="ro-RO" sz="6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ro-RO" sz="60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cazul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care o 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CONTESTAŢIE </a:t>
            </a:r>
            <a:r>
              <a:rPr lang="en-US" sz="6000" b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 a </a:t>
            </a:r>
            <a:r>
              <a:rPr lang="en-US" sz="6000" b="1" u="sng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sz="6000" b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u="sng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înaintată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CNECSDTI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termen de </a:t>
            </a:r>
            <a:r>
              <a:rPr lang="en-US" sz="60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20 de </a:t>
            </a:r>
            <a:r>
              <a:rPr lang="en-US" sz="6000" b="1" dirty="0" err="1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zile</a:t>
            </a:r>
            <a:r>
              <a:rPr lang="en-US" sz="60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lucrătoare</a:t>
            </a:r>
            <a:r>
              <a:rPr lang="en-US" sz="6000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la data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comunicării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raportului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sancţiunile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stabilite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comisia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analiză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sunt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puse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aplicare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conducătorul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organizaţiei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cercetare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termen de </a:t>
            </a:r>
            <a:r>
              <a:rPr lang="en-US" sz="60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60 de </a:t>
            </a:r>
            <a:r>
              <a:rPr lang="en-US" sz="6000" b="1" dirty="0" err="1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zile</a:t>
            </a:r>
            <a:r>
              <a:rPr lang="en-US" sz="60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calendaristice</a:t>
            </a:r>
            <a:r>
              <a:rPr lang="en-US" sz="60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 la data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comunicării</a:t>
            </a: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raportului</a:t>
            </a:r>
            <a:r>
              <a:rPr lang="en-US" sz="6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sz="6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1309502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770B2-F779-467C-917C-2094912C6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18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DISPOZIȚII FINALE</a:t>
            </a:r>
            <a:b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864EC-2540-4BE1-A1DC-F5F42C6FD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Organizaţiile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cercetare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u="sng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drept</a:t>
            </a:r>
            <a:r>
              <a:rPr lang="en-US" sz="1800" b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public </a:t>
            </a:r>
            <a:r>
              <a:rPr lang="en-US" sz="18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!!! – IFIN-HH - </a:t>
            </a:r>
            <a:r>
              <a:rPr lang="en-US" sz="1800" b="1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distincte</a:t>
            </a:r>
            <a:r>
              <a:rPr lang="en-US" sz="18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față</a:t>
            </a:r>
            <a:r>
              <a:rPr lang="en-US" sz="18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800" b="1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instituțiile</a:t>
            </a:r>
            <a:r>
              <a:rPr lang="en-US" sz="18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sz="1800" b="1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-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transparenţa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veniturilor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salariale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aplicarea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mod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corespunzător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prevederilor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art. 33 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din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Legea-cadru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nr. </a:t>
            </a:r>
            <a:r>
              <a:rPr lang="en-US" sz="1800" b="1" u="sng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153/2017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salarizarea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personalului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plătit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fonduri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cu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modificările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completările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ulterioare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art.66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en-US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8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8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18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datele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31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martie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septembrie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fiecărui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an, se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publica la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sediu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pagina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proprie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internet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menține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publicată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listă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funcţiilor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cuprinzând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următoarele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8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a)  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salariul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8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tipul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calcul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cota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procentuală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valoarea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brută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sporurilor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compensaţiilor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adaosurilor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primelor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premiilor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eligibile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funcţie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legală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acordării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8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c) 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drepturi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bani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natură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legală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acordării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8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d) 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informaţii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posibile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limitări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venitului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salarial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legală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3581255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3BB1E-6D72-4FF1-AC99-9C69DD785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800" b="1" dirty="0">
                <a:latin typeface="Verdana" panose="020B0604030504040204" pitchFamily="34" charset="0"/>
                <a:ea typeface="Verdana" panose="020B0604030504040204" pitchFamily="34" charset="0"/>
              </a:rPr>
              <a:t>E. DISPOZIȚII TRANZITORII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CD0AC-E5F6-4D77-BD32-9FE923377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GUVERN:</a:t>
            </a:r>
            <a:endParaRPr lang="ro-RO" sz="1500" b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Norme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metodologie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concursurilor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ocuparea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posturilor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ACS, CS, CS III, CS II, CS I – </a:t>
            </a:r>
            <a:r>
              <a:rPr lang="en-US" sz="1500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H.G</a:t>
            </a:r>
            <a:r>
              <a:rPr lang="en-US" sz="1500" b="1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1500" b="1" i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180 de zile de la intrarea în vigoare a legii (12.01.2025)</a:t>
            </a:r>
            <a:r>
              <a:rPr lang="ro-RO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15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21 alin.4</a:t>
            </a: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Norme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metodologice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examenului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promovare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obținerea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gradului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profesional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CS III, CS II, CS I – </a:t>
            </a:r>
            <a:r>
              <a:rPr lang="en-US" sz="1500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H.G.</a:t>
            </a:r>
            <a:r>
              <a:rPr lang="en-US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15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180 de zile de la intrarea în vigoare a legii (12.01.2025)</a:t>
            </a:r>
            <a:r>
              <a:rPr lang="ro-RO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15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art.22 alin.4</a:t>
            </a:r>
            <a:endParaRPr lang="ro-RO" sz="1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1033078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AEAE4-6DAD-4656-A36A-D64FF3840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800" b="1" dirty="0">
                <a:latin typeface="Verdana" panose="020B0604030504040204" pitchFamily="34" charset="0"/>
                <a:ea typeface="Verdana" panose="020B0604030504040204" pitchFamily="34" charset="0"/>
              </a:rPr>
              <a:t>E. DISPOZIȚII TRANZITORII</a:t>
            </a:r>
            <a:endParaRPr lang="ro-RO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3FE0C-4AFA-479D-A13F-803034D79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05400"/>
          </a:xfrm>
        </p:spPr>
        <p:txBody>
          <a:bodyPr>
            <a:normAutofit fontScale="25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MCID</a:t>
            </a:r>
            <a:r>
              <a:rPr lang="ro-RO" sz="60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Norme metodologice pentru încadrarea personalului </a:t>
            </a:r>
            <a:r>
              <a:rPr lang="ro-RO" sz="60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suportpe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funcții și trepte profesionale  - </a:t>
            </a:r>
            <a:r>
              <a:rPr lang="ro-RO" sz="6000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Ordin MCID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o-RO" sz="6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180 de zile de la intrarea în vigoare a legii (12.01.2025) 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o-RO" sz="6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11 alin.2</a:t>
            </a:r>
            <a:endParaRPr lang="ro-RO" sz="6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Norme metodologice pentru echivalarea gradelor profesionale IDT I, IDT II, IDT III, IDT – </a:t>
            </a:r>
            <a:r>
              <a:rPr lang="ro-RO" sz="6000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Ordin MCID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o-RO" sz="6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180 de zile de la intrarea în vigoare a legii (12.01.2025)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6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art.12 alin.6</a:t>
            </a:r>
            <a:endParaRPr lang="ro-RO" sz="6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Standarde minimale pentru acordare grade profesionale CS I, CS II – </a:t>
            </a:r>
            <a:r>
              <a:rPr lang="ro-RO" sz="6000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se elaborează de CCCDI și se aprobă prin Ordin comun MCID + MEN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6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180 de zile de la intrarea în vigoare a legii (12.01.2025)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6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art.13 alin.1</a:t>
            </a:r>
            <a:endParaRPr lang="ro-RO" sz="6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Metodologie pentru evaluarea performanțelor manageriale ale directorilor generali/directorilor  - </a:t>
            </a:r>
            <a:r>
              <a:rPr lang="ro-RO" sz="6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180 de zile de la intrarea în vigoare a legii (12.01.2025)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6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17 alin.6</a:t>
            </a:r>
            <a:endParaRPr lang="ro-RO" sz="6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Metodologie pentru verificarea și evaluarea dosarelor cu documentele aferente concursurilor/examenelor pentru CS I, CS II – </a:t>
            </a:r>
            <a:r>
              <a:rPr lang="ro-RO" sz="6000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se propune de CCCDI și se aprobă prin Ordin MCID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6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180 de zile de la intrarea în vigoare a legii (12.01.2025) </a:t>
            </a:r>
            <a:r>
              <a:rPr lang="ro-RO" sz="6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art.20</a:t>
            </a:r>
            <a:endParaRPr lang="ro-RO" sz="6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Ordin pentru constituirea și funcționarea colectivelor mixte de specialiști - </a:t>
            </a:r>
            <a:r>
              <a:rPr lang="ro-RO" sz="6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90 de zile de la intrarea în vigoare a legii (12.10.2024) </a:t>
            </a:r>
            <a:r>
              <a:rPr lang="ro-RO" sz="6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o-RO" sz="6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42 alin.1 și 3</a:t>
            </a:r>
            <a:endParaRPr lang="ro-RO" sz="6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7457405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406DD-AD98-4F8B-9B38-4FC283E43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800" b="1" dirty="0">
                <a:latin typeface="Verdana" panose="020B0604030504040204" pitchFamily="34" charset="0"/>
                <a:ea typeface="Verdana" panose="020B0604030504040204" pitchFamily="34" charset="0"/>
              </a:rPr>
              <a:t>E. </a:t>
            </a:r>
            <a:r>
              <a:rPr lang="ro-RO" sz="2000" b="1" dirty="0">
                <a:latin typeface="Verdana" panose="020B0604030504040204" pitchFamily="34" charset="0"/>
                <a:ea typeface="Verdana" panose="020B0604030504040204" pitchFamily="34" charset="0"/>
              </a:rPr>
              <a:t>DISPOZIȚII TRANZITORII</a:t>
            </a:r>
            <a:endParaRPr lang="ro-RO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D9EE7-8152-4E81-86E2-DBCDD6A93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40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3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IFIN-HH – </a:t>
            </a:r>
            <a:r>
              <a:rPr lang="ro-RO" sz="3800" b="1" u="sng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de elaborat</a:t>
            </a:r>
            <a:r>
              <a:rPr lang="ro-RO" sz="3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sz="3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Metodologie de încadrare și promovare pe funcții și trepte profesionale pentru personalul suport </a:t>
            </a:r>
            <a:r>
              <a:rPr lang="ro-RO" sz="38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3800" b="1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în </a:t>
            </a:r>
            <a:r>
              <a:rPr lang="ro-RO" sz="3800" b="1" i="1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prealabil, aviz MCID</a:t>
            </a: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o-RO" sz="38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180 de zile de la intrarea în vigoare a legii (12.01.2025)</a:t>
            </a: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 art. 18 alin.2</a:t>
            </a:r>
            <a:endParaRPr lang="ro-RO" sz="3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Regulament pentru evaluarea </a:t>
            </a:r>
            <a:r>
              <a:rPr lang="ro-RO" sz="3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performanșei</a:t>
            </a: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științifice a cercetătorilor - </a:t>
            </a:r>
            <a:r>
              <a:rPr lang="ro-RO" sz="38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180 de zile de la intrarea în vigoare a legii (12.01.2025)</a:t>
            </a: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3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26</a:t>
            </a:r>
            <a:endParaRPr lang="ro-RO" sz="3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Standarde minimale pentru încadrarea pe funcții pentru personalul suport cu studii superioare – </a:t>
            </a:r>
            <a:r>
              <a:rPr lang="ro-RO" sz="3800" b="1" i="1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în prealabil, aviz conform MCID</a:t>
            </a: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3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11 alin.3 </a:t>
            </a:r>
            <a:endParaRPr lang="ro-RO" sz="3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Metodologie de încadrare IDT pe funcțiile de Inginer Cercetare (IC) – </a:t>
            </a:r>
            <a:r>
              <a:rPr lang="ro-RO" sz="3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12 alin.5 </a:t>
            </a:r>
            <a:endParaRPr lang="ro-RO" sz="3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Standarde minimale specifice pentru acordarea gradelor profesionale ACS, CS, CS III – </a:t>
            </a:r>
            <a:r>
              <a:rPr lang="ro-RO" sz="3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13 alin.1</a:t>
            </a:r>
            <a:endParaRPr lang="ro-RO" sz="3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Standarde suplimentare specifice pentru CS I, CS II – </a:t>
            </a:r>
            <a:r>
              <a:rPr lang="ro-RO" sz="3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13 alin.3</a:t>
            </a:r>
            <a:endParaRPr lang="ro-RO" sz="3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Regulamente concurs/examen pentru încadrarea și promovarea pe posturi a personalului CDI – </a:t>
            </a:r>
            <a:r>
              <a:rPr lang="ro-RO" sz="3800" u="sng" dirty="0">
                <a:solidFill>
                  <a:srgbClr val="000000"/>
                </a:solidFill>
                <a:effectLst/>
                <a:highlight>
                  <a:srgbClr val="D3D3D3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se propune de CS și se aprobă de CA</a:t>
            </a: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o-RO" sz="3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art.18 alin.3</a:t>
            </a:r>
            <a:endParaRPr lang="ro-RO" sz="3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Regulament pentru alocarea fondurilor bugetate pentru susținerea activității CDI – </a:t>
            </a:r>
            <a:r>
              <a:rPr lang="ro-RO" sz="3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32 alin.3</a:t>
            </a:r>
            <a:endParaRPr lang="ro-RO" sz="3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Metodologie echivalare vechime în specialitate pentru cetățenii români care au </a:t>
            </a:r>
            <a:r>
              <a:rPr lang="ro-RO" sz="38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defsășurat</a:t>
            </a:r>
            <a:r>
              <a:rPr lang="ro-RO" sz="3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activități CDI în străinătate – </a:t>
            </a:r>
            <a:r>
              <a:rPr lang="ro-RO" sz="3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art.39 alin.1</a:t>
            </a:r>
            <a:endParaRPr lang="ro-RO" sz="3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60849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pPr marL="457200" lvl="0" indent="457200">
              <a:lnSpc>
                <a:spcPct val="150000"/>
              </a:lnSpc>
              <a:spcBef>
                <a:spcPts val="0"/>
              </a:spcBef>
            </a:pPr>
            <a:br>
              <a:rPr lang="en-US" sz="20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br>
              <a:rPr lang="en-US" sz="20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en-US" sz="20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1. CATEGORII DE PERSONAL CDI – </a:t>
            </a:r>
            <a:r>
              <a:rPr lang="en-US" sz="2000" b="1" i="1" dirty="0">
                <a:solidFill>
                  <a:prstClr val="black"/>
                </a:solidFill>
                <a:highlight>
                  <a:srgbClr val="D3D3D3"/>
                </a:highlight>
                <a:latin typeface="Verdana"/>
                <a:ea typeface="Calibri"/>
                <a:cs typeface="Times New Roman"/>
              </a:rPr>
              <a:t>art. 8 alin.2</a:t>
            </a:r>
            <a:r>
              <a:rPr lang="en-US" sz="10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  <a:t>:</a:t>
            </a:r>
            <a:br>
              <a:rPr lang="en-US" sz="10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562600"/>
          </a:xfrm>
        </p:spPr>
        <p:txBody>
          <a:bodyPr>
            <a:normAutofit fontScale="25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200" b="1" dirty="0">
                <a:solidFill>
                  <a:srgbClr val="8F0000"/>
                </a:solidFill>
                <a:latin typeface="Verdana"/>
                <a:ea typeface="Times New Roman"/>
                <a:cs typeface="Times New Roman"/>
              </a:rPr>
              <a:t>	</a:t>
            </a: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a)  </a:t>
            </a:r>
            <a:r>
              <a:rPr lang="en-US" sz="6000" b="1" dirty="0">
                <a:solidFill>
                  <a:srgbClr val="FF0000"/>
                </a:solidFill>
                <a:ea typeface="Times New Roman"/>
                <a:cs typeface="Times New Roman"/>
              </a:rPr>
              <a:t>CERCETĂTORI ŞTIINŢIFICI</a:t>
            </a:r>
            <a:r>
              <a:rPr lang="en-US" sz="6000" dirty="0">
                <a:ea typeface="Times New Roman"/>
                <a:cs typeface="Times New Roman"/>
              </a:rPr>
              <a:t>: </a:t>
            </a:r>
            <a:r>
              <a:rPr lang="en-US" sz="6000" dirty="0" err="1">
                <a:ea typeface="Times New Roman"/>
                <a:cs typeface="Times New Roman"/>
              </a:rPr>
              <a:t>profesionişti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implicaţi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conceperea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crearea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noi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cunoştinţe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ştiinţifice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bazate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concepte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ipoteze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originale</a:t>
            </a:r>
            <a:r>
              <a:rPr lang="en-US" sz="6000" dirty="0">
                <a:ea typeface="Times New Roman"/>
                <a:cs typeface="Times New Roman"/>
              </a:rPr>
              <a:t>, care </a:t>
            </a:r>
            <a:r>
              <a:rPr lang="en-US" sz="6000" dirty="0" err="1">
                <a:ea typeface="Times New Roman"/>
                <a:cs typeface="Times New Roman"/>
              </a:rPr>
              <a:t>desfăşoară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activităţi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cercetare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îmbunătăţesc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dezvoltă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concepte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teorii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modele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tehnici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instrumente</a:t>
            </a:r>
            <a:r>
              <a:rPr lang="en-US" sz="6000" dirty="0">
                <a:ea typeface="Times New Roman"/>
                <a:cs typeface="Times New Roman"/>
              </a:rPr>
              <a:t>, software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metode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operaţionale</a:t>
            </a:r>
            <a:r>
              <a:rPr lang="en-US" sz="6000" dirty="0">
                <a:ea typeface="Times New Roman"/>
                <a:cs typeface="Times New Roman"/>
              </a:rPr>
              <a:t>. </a:t>
            </a:r>
            <a:r>
              <a:rPr lang="en-US" sz="6000" dirty="0" err="1">
                <a:ea typeface="Times New Roman"/>
                <a:cs typeface="Times New Roman"/>
              </a:rPr>
              <a:t>Cercetătorii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ştiinţifici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identifică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opţiuni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pentru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noi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activităţi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cercetare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dezvoltare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pe</a:t>
            </a:r>
            <a:r>
              <a:rPr lang="en-US" sz="6000" dirty="0">
                <a:ea typeface="Times New Roman"/>
                <a:cs typeface="Times New Roman"/>
              </a:rPr>
              <a:t> care le </a:t>
            </a:r>
            <a:r>
              <a:rPr lang="en-US" sz="6000" dirty="0" err="1">
                <a:ea typeface="Times New Roman"/>
                <a:cs typeface="Times New Roman"/>
              </a:rPr>
              <a:t>planifică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le </a:t>
            </a:r>
            <a:r>
              <a:rPr lang="en-US" sz="6000" dirty="0" err="1">
                <a:ea typeface="Times New Roman"/>
                <a:cs typeface="Times New Roman"/>
              </a:rPr>
              <a:t>gestionează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utilizând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competenţe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cunoştinţe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nivel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înalt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dobândite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prin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educaţie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formare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profesională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prin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experienţa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practică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acumulată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urma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desfăşurării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activităţi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cercetare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	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	b)  </a:t>
            </a:r>
            <a:r>
              <a:rPr lang="en-US" sz="6000" b="1" dirty="0">
                <a:ea typeface="Times New Roman"/>
                <a:cs typeface="Times New Roman"/>
              </a:rPr>
              <a:t>cadre </a:t>
            </a:r>
            <a:r>
              <a:rPr lang="en-US" sz="6000" b="1" dirty="0" err="1">
                <a:ea typeface="Times New Roman"/>
                <a:cs typeface="Times New Roman"/>
              </a:rPr>
              <a:t>didactice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universitare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	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	c)  </a:t>
            </a:r>
            <a:r>
              <a:rPr lang="en-US" sz="6000" b="1" dirty="0" err="1">
                <a:ea typeface="Times New Roman"/>
                <a:cs typeface="Times New Roman"/>
              </a:rPr>
              <a:t>personalul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instituţiilor</a:t>
            </a:r>
            <a:r>
              <a:rPr lang="en-US" sz="6000" b="1" dirty="0">
                <a:ea typeface="Times New Roman"/>
                <a:cs typeface="Times New Roman"/>
              </a:rPr>
              <a:t> cu </a:t>
            </a:r>
            <a:r>
              <a:rPr lang="en-US" sz="6000" b="1" dirty="0" err="1">
                <a:ea typeface="Times New Roman"/>
                <a:cs typeface="Times New Roman"/>
              </a:rPr>
              <a:t>atribuţii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în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domeniul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securităţii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naţionale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ce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desfăşoară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activităţi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similare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celor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prevăzute</a:t>
            </a:r>
            <a:r>
              <a:rPr lang="en-US" sz="6000" b="1" dirty="0">
                <a:ea typeface="Times New Roman"/>
                <a:cs typeface="Times New Roman"/>
              </a:rPr>
              <a:t> la lit. a)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scopul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asigurării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securităţii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naţionale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	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	d) </a:t>
            </a:r>
            <a:r>
              <a:rPr lang="en-US" sz="6000" b="1" dirty="0">
                <a:solidFill>
                  <a:srgbClr val="FF0000"/>
                </a:solidFill>
                <a:ea typeface="Times New Roman"/>
                <a:cs typeface="Times New Roman"/>
              </a:rPr>
              <a:t>PERSONAL SUPORT </a:t>
            </a:r>
            <a:r>
              <a:rPr lang="en-US" sz="6000" b="1" dirty="0" err="1">
                <a:solidFill>
                  <a:srgbClr val="FF0000"/>
                </a:solidFill>
                <a:ea typeface="Times New Roman"/>
                <a:cs typeface="Times New Roman"/>
              </a:rPr>
              <a:t>pentru</a:t>
            </a:r>
            <a:r>
              <a:rPr lang="en-US" sz="6000" b="1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ea typeface="Times New Roman"/>
                <a:cs typeface="Times New Roman"/>
              </a:rPr>
              <a:t>activităţile</a:t>
            </a:r>
            <a:r>
              <a:rPr lang="en-US" sz="6000" b="1" dirty="0">
                <a:solidFill>
                  <a:srgbClr val="FF0000"/>
                </a:solidFill>
                <a:ea typeface="Times New Roman"/>
                <a:cs typeface="Times New Roman"/>
              </a:rPr>
              <a:t> CDI</a:t>
            </a:r>
            <a:r>
              <a:rPr lang="en-US" sz="6000" b="1" dirty="0">
                <a:ea typeface="Times New Roman"/>
                <a:cs typeface="Times New Roman"/>
              </a:rPr>
              <a:t>, cu </a:t>
            </a:r>
            <a:r>
              <a:rPr lang="en-US" sz="6000" b="1" dirty="0" err="1">
                <a:ea typeface="Times New Roman"/>
                <a:cs typeface="Times New Roman"/>
              </a:rPr>
              <a:t>studii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medii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sau</a:t>
            </a:r>
            <a:r>
              <a:rPr lang="en-US" sz="6000" b="1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ea typeface="Times New Roman"/>
                <a:cs typeface="Times New Roman"/>
              </a:rPr>
              <a:t>superioare</a:t>
            </a:r>
            <a:r>
              <a:rPr lang="en-US" sz="6000" dirty="0">
                <a:ea typeface="Times New Roman"/>
                <a:cs typeface="Times New Roman"/>
              </a:rPr>
              <a:t> - </a:t>
            </a:r>
            <a:r>
              <a:rPr lang="en-US" sz="6000" dirty="0" err="1">
                <a:ea typeface="Calibri"/>
                <a:cs typeface="Times New Roman"/>
              </a:rPr>
              <a:t>contribuie</a:t>
            </a:r>
            <a:r>
              <a:rPr lang="en-US" sz="6000" dirty="0">
                <a:ea typeface="Calibri"/>
                <a:cs typeface="Times New Roman"/>
              </a:rPr>
              <a:t> la </a:t>
            </a:r>
            <a:r>
              <a:rPr lang="en-US" sz="6000" dirty="0" err="1">
                <a:ea typeface="Calibri"/>
                <a:cs typeface="Times New Roman"/>
              </a:rPr>
              <a:t>îndeplinirea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unor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sarcini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ştiinţifice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tehnice</a:t>
            </a:r>
            <a:r>
              <a:rPr lang="en-US" sz="6000" dirty="0">
                <a:ea typeface="Calibri"/>
                <a:cs typeface="Times New Roman"/>
              </a:rPr>
              <a:t> care </a:t>
            </a:r>
            <a:r>
              <a:rPr lang="en-US" sz="6000" dirty="0" err="1">
                <a:ea typeface="Calibri"/>
                <a:cs typeface="Times New Roman"/>
              </a:rPr>
              <a:t>implică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aplicarea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concepte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metode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operaţionale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utilizarea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echipamente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cercetare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participă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dirty="0" err="1">
                <a:ea typeface="Calibri"/>
                <a:cs typeface="Times New Roman"/>
              </a:rPr>
              <a:t>pe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lângă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cercetătorii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ştiinţifici</a:t>
            </a:r>
            <a:r>
              <a:rPr lang="en-US" sz="6000" dirty="0">
                <a:ea typeface="Calibri"/>
                <a:cs typeface="Times New Roman"/>
              </a:rPr>
              <a:t>, la </a:t>
            </a:r>
            <a:r>
              <a:rPr lang="en-US" sz="6000" dirty="0" err="1">
                <a:ea typeface="Calibri"/>
                <a:cs typeface="Times New Roman"/>
              </a:rPr>
              <a:t>desfăşurarea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activităţii</a:t>
            </a:r>
            <a:r>
              <a:rPr lang="en-US" sz="6000" dirty="0">
                <a:ea typeface="Calibri"/>
                <a:cs typeface="Times New Roman"/>
              </a:rPr>
              <a:t> CDI </a:t>
            </a:r>
            <a:r>
              <a:rPr lang="en-US" sz="6000" dirty="0" err="1">
                <a:ea typeface="Calibri"/>
                <a:cs typeface="Times New Roman"/>
              </a:rPr>
              <a:t>prin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realizarea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programe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experimentale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tehnologii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dirty="0" err="1">
                <a:ea typeface="Calibri"/>
                <a:cs typeface="Times New Roman"/>
              </a:rPr>
              <a:t>respectiv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efectuarea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măsurări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dirty="0" err="1">
                <a:ea typeface="Calibri"/>
                <a:cs typeface="Times New Roman"/>
              </a:rPr>
              <a:t>analize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dirty="0" err="1">
                <a:ea typeface="Calibri"/>
                <a:cs typeface="Times New Roman"/>
              </a:rPr>
              <a:t>operaţii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execuţie</a:t>
            </a:r>
            <a:r>
              <a:rPr lang="en-US" sz="6000" dirty="0">
                <a:ea typeface="Calibri"/>
                <a:cs typeface="Times New Roman"/>
              </a:rPr>
              <a:t> a </a:t>
            </a:r>
            <a:r>
              <a:rPr lang="en-US" sz="6000" dirty="0" err="1">
                <a:ea typeface="Calibri"/>
                <a:cs typeface="Times New Roman"/>
              </a:rPr>
              <a:t>unor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elemente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dirty="0" err="1">
                <a:ea typeface="Calibri"/>
                <a:cs typeface="Times New Roman"/>
              </a:rPr>
              <a:t>operaţii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întreţinere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exploatare</a:t>
            </a:r>
            <a:r>
              <a:rPr lang="en-US" sz="6000" dirty="0">
                <a:ea typeface="Calibri"/>
                <a:cs typeface="Times New Roman"/>
              </a:rPr>
              <a:t> a </a:t>
            </a:r>
            <a:r>
              <a:rPr lang="en-US" sz="6000" dirty="0" err="1">
                <a:ea typeface="Calibri"/>
                <a:cs typeface="Times New Roman"/>
              </a:rPr>
              <a:t>aparaturii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 a </a:t>
            </a:r>
            <a:r>
              <a:rPr lang="en-US" sz="6000" dirty="0" err="1">
                <a:ea typeface="Calibri"/>
                <a:cs typeface="Times New Roman"/>
              </a:rPr>
              <a:t>instalaţiilor</a:t>
            </a:r>
            <a:r>
              <a:rPr lang="en-US" sz="6000" dirty="0">
                <a:ea typeface="Calibri"/>
                <a:cs typeface="Times New Roman"/>
              </a:rPr>
              <a:t> de </a:t>
            </a:r>
            <a:r>
              <a:rPr lang="en-US" sz="6000" dirty="0" err="1">
                <a:ea typeface="Calibri"/>
                <a:cs typeface="Times New Roman"/>
              </a:rPr>
              <a:t>cercetare</a:t>
            </a:r>
            <a:r>
              <a:rPr lang="en-US" sz="6000" dirty="0">
                <a:ea typeface="Calibri"/>
                <a:cs typeface="Times New Roman"/>
              </a:rPr>
              <a:t>, </a:t>
            </a:r>
            <a:r>
              <a:rPr lang="en-US" sz="6000" dirty="0" err="1">
                <a:ea typeface="Calibri"/>
                <a:cs typeface="Times New Roman"/>
              </a:rPr>
              <a:t>precum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şi</a:t>
            </a:r>
            <a:r>
              <a:rPr lang="en-US" sz="6000" dirty="0">
                <a:ea typeface="Calibri"/>
                <a:cs typeface="Times New Roman"/>
              </a:rPr>
              <a:t> la </a:t>
            </a:r>
            <a:r>
              <a:rPr lang="en-US" sz="6000" dirty="0" err="1">
                <a:ea typeface="Calibri"/>
                <a:cs typeface="Times New Roman"/>
              </a:rPr>
              <a:t>alte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activităţi</a:t>
            </a:r>
            <a:r>
              <a:rPr lang="en-US" sz="6000" dirty="0">
                <a:ea typeface="Calibri"/>
                <a:cs typeface="Times New Roman"/>
              </a:rPr>
              <a:t> </a:t>
            </a:r>
            <a:r>
              <a:rPr lang="en-US" sz="6000" dirty="0" err="1">
                <a:ea typeface="Calibri"/>
                <a:cs typeface="Times New Roman"/>
              </a:rPr>
              <a:t>asemănătoare</a:t>
            </a:r>
            <a:endParaRPr lang="en-US" sz="6000" dirty="0">
              <a:ea typeface="Calibri"/>
              <a:cs typeface="Times New Roman"/>
            </a:endParaRPr>
          </a:p>
          <a:p>
            <a:endParaRPr lang="en-US" b="1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7173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2389B-DED4-4FD7-8C6B-9D0E10FB4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800" b="1" dirty="0">
                <a:latin typeface="Verdana" panose="020B0604030504040204" pitchFamily="34" charset="0"/>
                <a:ea typeface="Verdana" panose="020B0604030504040204" pitchFamily="34" charset="0"/>
              </a:rPr>
              <a:t>E. DISPOZIȚII TRANZITORII</a:t>
            </a:r>
            <a:endParaRPr lang="ro-RO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15CCD-381A-4875-B065-7D1DCAA4F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5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IFIN-HH - </a:t>
            </a:r>
            <a:r>
              <a:rPr lang="ro-RO" sz="1500" b="1" u="sng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de publicat</a:t>
            </a:r>
            <a:r>
              <a:rPr lang="ro-RO" sz="15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5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Lista posturilor disponibile pentru personalul suport cu studii superioare (IC) și termenul pentru formularea opțiunii de către IDT pentru ocuparea cu prioritate a acestor posturi – </a:t>
            </a:r>
            <a:r>
              <a:rPr lang="ro-RO" sz="15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12 alin.5</a:t>
            </a:r>
            <a:endParaRPr lang="ro-RO" sz="1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Metodologia MCID pentru evaluarea performanțelor manageriale ale directorului general – </a:t>
            </a:r>
            <a:r>
              <a:rPr lang="ro-RO" sz="15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art.17 alin.6</a:t>
            </a:r>
            <a:endParaRPr lang="ro-RO" sz="1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Metodologia proprie pentru încadrarea și promovarea pe post a personalului suport – </a:t>
            </a:r>
            <a:r>
              <a:rPr lang="ro-RO" sz="15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18 alin.2</a:t>
            </a: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     Regulamentele de concurs CS III, S II, CS I – </a:t>
            </a:r>
            <a:r>
              <a:rPr lang="ro-RO" sz="15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21 alin.1 </a:t>
            </a:r>
            <a:r>
              <a:rPr lang="ro-RO" sz="15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lit.b</a:t>
            </a:r>
            <a:r>
              <a:rPr lang="ro-RO" sz="15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o-RO" sz="1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Regulamentul pentru evaluarea performanței științifice a cercetătorilor – </a:t>
            </a:r>
            <a:r>
              <a:rPr lang="ro-RO" sz="15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art.26</a:t>
            </a:r>
            <a:endParaRPr lang="ro-RO" sz="1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Verdana" panose="020B0604030504040204" pitchFamily="34" charset="0"/>
              <a:buChar char="-"/>
            </a:pPr>
            <a:r>
              <a:rPr lang="ro-RO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Metodologia proprie pentru echivalarea vechimii în specialitate a cetățenilor români care au </a:t>
            </a:r>
            <a:r>
              <a:rPr lang="ro-RO" sz="1500" b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desfășurt</a:t>
            </a:r>
            <a:r>
              <a:rPr lang="ro-RO" sz="15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activități CDI în străinătate – </a:t>
            </a:r>
            <a:r>
              <a:rPr lang="ro-RO" sz="15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art. 39 alin.1</a:t>
            </a:r>
            <a:endParaRPr lang="ro-RO" sz="15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537532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marR="0" indent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2000" b="1" i="1" dirty="0">
                <a:latin typeface="Verdana"/>
                <a:ea typeface="Times New Roman"/>
                <a:cs typeface="Times New Roman"/>
              </a:rPr>
            </a:br>
            <a:br>
              <a:rPr lang="en-US" sz="2000" b="1" i="1" dirty="0">
                <a:latin typeface="Verdana"/>
                <a:ea typeface="Times New Roman"/>
                <a:cs typeface="Times New Roman"/>
              </a:rPr>
            </a:br>
            <a:r>
              <a:rPr lang="en-US" sz="2000" b="1" i="1" dirty="0">
                <a:latin typeface="Verdana"/>
                <a:ea typeface="Times New Roman"/>
                <a:cs typeface="Times New Roman"/>
              </a:rPr>
              <a:t>                      2.CERCETĂTORII  ŞTIINŢIFICI  </a:t>
            </a:r>
            <a:br>
              <a:rPr lang="en-US" sz="2000" b="1" i="1" dirty="0">
                <a:latin typeface="Verdana"/>
                <a:ea typeface="Times New Roman"/>
                <a:cs typeface="Times New Roman"/>
              </a:rPr>
            </a:br>
            <a:r>
              <a:rPr lang="en-US" sz="2000" b="1" i="1" dirty="0">
                <a:latin typeface="Verdana"/>
                <a:ea typeface="Times New Roman"/>
                <a:cs typeface="Times New Roman"/>
              </a:rPr>
              <a:t>        FUNCȚII ȘI GRADE PROFESIONALE</a:t>
            </a:r>
            <a:r>
              <a:rPr lang="en-US" sz="2000" b="1" dirty="0">
                <a:latin typeface="Verdana"/>
                <a:ea typeface="Times New Roman"/>
                <a:cs typeface="Times New Roman"/>
              </a:rPr>
              <a:t> – </a:t>
            </a:r>
            <a:r>
              <a:rPr lang="en-US" sz="2000" b="1" dirty="0">
                <a:highlight>
                  <a:srgbClr val="D3D3D3"/>
                </a:highlight>
                <a:latin typeface="Verdana"/>
                <a:ea typeface="Times New Roman"/>
                <a:cs typeface="Times New Roman"/>
              </a:rPr>
              <a:t>art. 9 alin.1</a:t>
            </a:r>
            <a:br>
              <a:rPr lang="en-US" dirty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b="1" dirty="0">
              <a:solidFill>
                <a:srgbClr val="8F0000"/>
              </a:solidFill>
              <a:ea typeface="Times New Roman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8F0000"/>
                </a:solidFill>
                <a:ea typeface="Times New Roman"/>
                <a:cs typeface="Times New Roman"/>
              </a:rPr>
              <a:t>a)  </a:t>
            </a:r>
            <a:r>
              <a:rPr lang="en-US" b="1" dirty="0">
                <a:ea typeface="Times New Roman"/>
                <a:cs typeface="Times New Roman"/>
              </a:rPr>
              <a:t>CERCETĂTORI SENIORI (cu </a:t>
            </a:r>
            <a:r>
              <a:rPr lang="en-US" b="1" dirty="0" err="1">
                <a:ea typeface="Times New Roman"/>
                <a:cs typeface="Times New Roman"/>
              </a:rPr>
              <a:t>titlul</a:t>
            </a:r>
            <a:r>
              <a:rPr lang="en-US" b="1" dirty="0">
                <a:ea typeface="Times New Roman"/>
                <a:cs typeface="Times New Roman"/>
              </a:rPr>
              <a:t> de doctor):</a:t>
            </a:r>
            <a:endParaRPr lang="en-US" b="1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ea typeface="Times New Roman"/>
                <a:cs typeface="Times New Roman"/>
              </a:rPr>
              <a:t>	(</a:t>
            </a:r>
            <a:r>
              <a:rPr lang="en-US" b="1" dirty="0" err="1">
                <a:ea typeface="Times New Roman"/>
                <a:cs typeface="Times New Roman"/>
              </a:rPr>
              <a:t>i</a:t>
            </a:r>
            <a:r>
              <a:rPr lang="en-US" b="1" dirty="0">
                <a:ea typeface="Times New Roman"/>
                <a:cs typeface="Times New Roman"/>
              </a:rPr>
              <a:t>)  </a:t>
            </a:r>
            <a:r>
              <a:rPr lang="en-US" b="1" dirty="0" err="1">
                <a:ea typeface="Times New Roman"/>
                <a:cs typeface="Times New Roman"/>
              </a:rPr>
              <a:t>cercetător</a:t>
            </a:r>
            <a:r>
              <a:rPr lang="en-US" b="1" dirty="0">
                <a:ea typeface="Times New Roman"/>
                <a:cs typeface="Times New Roman"/>
              </a:rPr>
              <a:t> principal (R4):  </a:t>
            </a:r>
            <a:r>
              <a:rPr lang="en-US" b="1" i="1" dirty="0" err="1">
                <a:ea typeface="Times New Roman"/>
                <a:cs typeface="Times New Roman"/>
              </a:rPr>
              <a:t>cercetător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ştiinţific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gradul</a:t>
            </a:r>
            <a:r>
              <a:rPr lang="en-US" b="1" i="1" dirty="0">
                <a:ea typeface="Times New Roman"/>
                <a:cs typeface="Times New Roman"/>
              </a:rPr>
              <a:t> I - CS I</a:t>
            </a:r>
            <a:endParaRPr lang="en-US" b="1" i="1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ea typeface="Times New Roman"/>
                <a:cs typeface="Times New Roman"/>
              </a:rPr>
              <a:t>	(ii) </a:t>
            </a:r>
            <a:r>
              <a:rPr lang="en-US" b="1" dirty="0" err="1">
                <a:ea typeface="Times New Roman"/>
                <a:cs typeface="Times New Roman"/>
              </a:rPr>
              <a:t>cercetător</a:t>
            </a:r>
            <a:r>
              <a:rPr lang="en-US" b="1" dirty="0">
                <a:ea typeface="Times New Roman"/>
                <a:cs typeface="Times New Roman"/>
              </a:rPr>
              <a:t> </a:t>
            </a:r>
            <a:r>
              <a:rPr lang="en-US" b="1" dirty="0" err="1">
                <a:ea typeface="Times New Roman"/>
                <a:cs typeface="Times New Roman"/>
              </a:rPr>
              <a:t>consacrat</a:t>
            </a:r>
            <a:r>
              <a:rPr lang="en-US" b="1" dirty="0">
                <a:ea typeface="Times New Roman"/>
                <a:cs typeface="Times New Roman"/>
              </a:rPr>
              <a:t> (R3): </a:t>
            </a:r>
            <a:r>
              <a:rPr lang="en-US" b="1" i="1" dirty="0" err="1">
                <a:ea typeface="Times New Roman"/>
                <a:cs typeface="Times New Roman"/>
              </a:rPr>
              <a:t>cercetător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ştiinţific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gradul</a:t>
            </a:r>
            <a:r>
              <a:rPr lang="en-US" b="1" i="1" dirty="0">
                <a:ea typeface="Times New Roman"/>
                <a:cs typeface="Times New Roman"/>
              </a:rPr>
              <a:t> II - CS II</a:t>
            </a:r>
            <a:endParaRPr lang="en-US" b="1" i="1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8F0000"/>
                </a:solidFill>
                <a:ea typeface="Times New Roman"/>
                <a:cs typeface="Times New Roman"/>
              </a:rPr>
              <a:t> 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8F0000"/>
                </a:solidFill>
                <a:ea typeface="Times New Roman"/>
                <a:cs typeface="Times New Roman"/>
              </a:rPr>
              <a:t>b)  </a:t>
            </a:r>
            <a:r>
              <a:rPr lang="en-US" b="1" dirty="0">
                <a:ea typeface="Times New Roman"/>
                <a:cs typeface="Times New Roman"/>
              </a:rPr>
              <a:t>CERCETĂTOR RECUNOSCUT (R2) (cu </a:t>
            </a:r>
            <a:r>
              <a:rPr lang="en-US" b="1" dirty="0" err="1">
                <a:ea typeface="Times New Roman"/>
                <a:cs typeface="Times New Roman"/>
              </a:rPr>
              <a:t>titlu</a:t>
            </a:r>
            <a:r>
              <a:rPr lang="en-US" b="1" dirty="0">
                <a:ea typeface="Times New Roman"/>
                <a:cs typeface="Times New Roman"/>
              </a:rPr>
              <a:t> de doctor)</a:t>
            </a:r>
            <a:r>
              <a:rPr lang="en-US" dirty="0">
                <a:ea typeface="Times New Roman"/>
                <a:cs typeface="Times New Roman"/>
              </a:rPr>
              <a:t>: </a:t>
            </a:r>
            <a:r>
              <a:rPr lang="en-US" b="1" i="1" dirty="0" err="1">
                <a:ea typeface="Times New Roman"/>
                <a:cs typeface="Times New Roman"/>
              </a:rPr>
              <a:t>cercetător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ştiinţific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gradul</a:t>
            </a:r>
            <a:r>
              <a:rPr lang="en-US" b="1" i="1" dirty="0">
                <a:ea typeface="Times New Roman"/>
                <a:cs typeface="Times New Roman"/>
              </a:rPr>
              <a:t> III</a:t>
            </a:r>
            <a:r>
              <a:rPr lang="en-US" dirty="0">
                <a:ea typeface="Times New Roman"/>
                <a:cs typeface="Times New Roman"/>
              </a:rPr>
              <a:t> - CS III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8F0000"/>
                </a:solidFill>
                <a:ea typeface="Times New Roman"/>
                <a:cs typeface="Times New Roman"/>
              </a:rPr>
              <a:t> 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8F0000"/>
                </a:solidFill>
                <a:ea typeface="Times New Roman"/>
                <a:cs typeface="Times New Roman"/>
              </a:rPr>
              <a:t>c) </a:t>
            </a:r>
            <a:r>
              <a:rPr lang="en-US" b="1" dirty="0">
                <a:ea typeface="Times New Roman"/>
                <a:cs typeface="Times New Roman"/>
              </a:rPr>
              <a:t>CERCETĂTOR DEBUTANT (R1) </a:t>
            </a:r>
            <a:r>
              <a:rPr lang="en-US" dirty="0">
                <a:ea typeface="Times New Roman"/>
                <a:cs typeface="Times New Roman"/>
              </a:rPr>
              <a:t>(</a:t>
            </a:r>
            <a:r>
              <a:rPr lang="en-US" b="1" dirty="0">
                <a:ea typeface="Times New Roman"/>
                <a:cs typeface="Times New Roman"/>
              </a:rPr>
              <a:t>cu </a:t>
            </a:r>
            <a:r>
              <a:rPr lang="en-US" b="1" dirty="0" err="1">
                <a:ea typeface="Times New Roman"/>
                <a:cs typeface="Times New Roman"/>
              </a:rPr>
              <a:t>titlul</a:t>
            </a:r>
            <a:r>
              <a:rPr lang="en-US" b="1" dirty="0">
                <a:ea typeface="Times New Roman"/>
                <a:cs typeface="Times New Roman"/>
              </a:rPr>
              <a:t> de doctor </a:t>
            </a:r>
            <a:r>
              <a:rPr lang="en-US" b="1" dirty="0" err="1">
                <a:ea typeface="Times New Roman"/>
                <a:cs typeface="Times New Roman"/>
              </a:rPr>
              <a:t>sau</a:t>
            </a:r>
            <a:r>
              <a:rPr lang="en-US" b="1" dirty="0">
                <a:ea typeface="Times New Roman"/>
                <a:cs typeface="Times New Roman"/>
              </a:rPr>
              <a:t> student </a:t>
            </a:r>
            <a:r>
              <a:rPr lang="en-US" b="1" dirty="0" err="1">
                <a:ea typeface="Times New Roman"/>
                <a:cs typeface="Times New Roman"/>
              </a:rPr>
              <a:t>doctorand</a:t>
            </a:r>
            <a:r>
              <a:rPr lang="en-US" dirty="0">
                <a:ea typeface="Times New Roman"/>
                <a:cs typeface="Times New Roman"/>
              </a:rPr>
              <a:t>): </a:t>
            </a:r>
            <a:r>
              <a:rPr lang="en-US" b="1" i="1" dirty="0" err="1">
                <a:ea typeface="Times New Roman"/>
                <a:cs typeface="Times New Roman"/>
              </a:rPr>
              <a:t>cercetător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ştiinţific</a:t>
            </a:r>
            <a:r>
              <a:rPr lang="en-US" b="1" i="1" dirty="0">
                <a:ea typeface="Times New Roman"/>
                <a:cs typeface="Times New Roman"/>
              </a:rPr>
              <a:t> - CS</a:t>
            </a:r>
            <a:endParaRPr lang="en-US" b="1" i="1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8F0000"/>
                </a:solidFill>
                <a:ea typeface="Times New Roman"/>
                <a:cs typeface="Times New Roman"/>
              </a:rPr>
              <a:t> 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8F0000"/>
                </a:solidFill>
                <a:ea typeface="Times New Roman"/>
                <a:cs typeface="Times New Roman"/>
              </a:rPr>
              <a:t>d)  </a:t>
            </a:r>
            <a:r>
              <a:rPr lang="en-US" b="1" dirty="0">
                <a:ea typeface="Times New Roman"/>
                <a:cs typeface="Times New Roman"/>
              </a:rPr>
              <a:t>ASISTENT </a:t>
            </a:r>
            <a:r>
              <a:rPr lang="en-US" dirty="0" err="1">
                <a:ea typeface="Times New Roman"/>
                <a:cs typeface="Times New Roman"/>
              </a:rPr>
              <a:t>în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activitatea</a:t>
            </a:r>
            <a:r>
              <a:rPr lang="en-US" dirty="0">
                <a:ea typeface="Times New Roman"/>
                <a:cs typeface="Times New Roman"/>
              </a:rPr>
              <a:t> de </a:t>
            </a:r>
            <a:r>
              <a:rPr lang="en-US" dirty="0" err="1">
                <a:ea typeface="Times New Roman"/>
                <a:cs typeface="Times New Roman"/>
              </a:rPr>
              <a:t>cercetare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ştiinţifică</a:t>
            </a:r>
            <a:r>
              <a:rPr lang="en-US" dirty="0">
                <a:ea typeface="Times New Roman"/>
                <a:cs typeface="Times New Roman"/>
              </a:rPr>
              <a:t> (</a:t>
            </a:r>
            <a:r>
              <a:rPr lang="en-US" b="1" dirty="0">
                <a:ea typeface="Times New Roman"/>
                <a:cs typeface="Times New Roman"/>
              </a:rPr>
              <a:t>LICENȚĂ</a:t>
            </a:r>
            <a:r>
              <a:rPr lang="en-US" dirty="0">
                <a:ea typeface="Times New Roman"/>
                <a:cs typeface="Times New Roman"/>
              </a:rPr>
              <a:t>): </a:t>
            </a:r>
            <a:r>
              <a:rPr lang="en-US" b="1" i="1" dirty="0" err="1">
                <a:ea typeface="Times New Roman"/>
                <a:cs typeface="Times New Roman"/>
              </a:rPr>
              <a:t>asistent</a:t>
            </a:r>
            <a:r>
              <a:rPr lang="en-US" b="1" i="1" dirty="0">
                <a:ea typeface="Times New Roman"/>
                <a:cs typeface="Times New Roman"/>
              </a:rPr>
              <a:t> de </a:t>
            </a:r>
            <a:r>
              <a:rPr lang="en-US" b="1" i="1" dirty="0" err="1">
                <a:ea typeface="Times New Roman"/>
                <a:cs typeface="Times New Roman"/>
              </a:rPr>
              <a:t>cercetare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b="1" i="1" dirty="0" err="1">
                <a:ea typeface="Times New Roman"/>
                <a:cs typeface="Times New Roman"/>
              </a:rPr>
              <a:t>ştiinţifică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dirty="0">
                <a:ea typeface="Times New Roman"/>
                <a:cs typeface="Times New Roman"/>
              </a:rPr>
              <a:t>– ACS</a:t>
            </a:r>
            <a:endParaRPr lang="en-US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Times New Roman"/>
                <a:cs typeface="Times New Roman"/>
              </a:rPr>
              <a:t> </a:t>
            </a:r>
            <a:endParaRPr lang="en-US" dirty="0">
              <a:ea typeface="Calibri"/>
              <a:cs typeface="Times New Roman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ea typeface="Times New Roman"/>
                <a:cs typeface="Times New Roman"/>
              </a:rPr>
              <a:t>Gradele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profesionale</a:t>
            </a:r>
            <a:r>
              <a:rPr lang="en-US" dirty="0">
                <a:ea typeface="Times New Roman"/>
                <a:cs typeface="Times New Roman"/>
              </a:rPr>
              <a:t> CDI: ACS, CS,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dirty="0">
                <a:ea typeface="Times New Roman"/>
                <a:cs typeface="Times New Roman"/>
              </a:rPr>
              <a:t>CS III – </a:t>
            </a:r>
            <a:r>
              <a:rPr lang="en-US" dirty="0" err="1">
                <a:ea typeface="Times New Roman"/>
                <a:cs typeface="Times New Roman"/>
              </a:rPr>
              <a:t>decizie</a:t>
            </a:r>
            <a:r>
              <a:rPr lang="en-US" dirty="0">
                <a:ea typeface="Times New Roman"/>
                <a:cs typeface="Times New Roman"/>
              </a:rPr>
              <a:t> a </a:t>
            </a:r>
            <a:r>
              <a:rPr lang="en-US" dirty="0" err="1">
                <a:ea typeface="Times New Roman"/>
                <a:cs typeface="Times New Roman"/>
              </a:rPr>
              <a:t>conducătorului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organizației</a:t>
            </a:r>
            <a:r>
              <a:rPr lang="en-US" dirty="0">
                <a:ea typeface="Times New Roman"/>
                <a:cs typeface="Times New Roman"/>
              </a:rPr>
              <a:t> de </a:t>
            </a:r>
            <a:r>
              <a:rPr lang="en-US" dirty="0" err="1">
                <a:ea typeface="Times New Roman"/>
                <a:cs typeface="Times New Roman"/>
              </a:rPr>
              <a:t>cercetare</a:t>
            </a:r>
            <a:endParaRPr lang="en-US" dirty="0">
              <a:ea typeface="Calibri"/>
              <a:cs typeface="Times New Roman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err="1">
                <a:ea typeface="Times New Roman"/>
                <a:cs typeface="Times New Roman"/>
              </a:rPr>
              <a:t>Gradele</a:t>
            </a:r>
            <a:r>
              <a:rPr lang="en-US" dirty="0">
                <a:ea typeface="Times New Roman"/>
                <a:cs typeface="Times New Roman"/>
              </a:rPr>
              <a:t> </a:t>
            </a:r>
            <a:r>
              <a:rPr lang="en-US" dirty="0" err="1">
                <a:ea typeface="Times New Roman"/>
                <a:cs typeface="Times New Roman"/>
              </a:rPr>
              <a:t>profesionale</a:t>
            </a:r>
            <a:r>
              <a:rPr lang="en-US" dirty="0">
                <a:ea typeface="Times New Roman"/>
                <a:cs typeface="Times New Roman"/>
              </a:rPr>
              <a:t> CDI: CS II,</a:t>
            </a:r>
            <a:r>
              <a:rPr lang="en-US" b="1" i="1" dirty="0">
                <a:ea typeface="Times New Roman"/>
                <a:cs typeface="Times New Roman"/>
              </a:rPr>
              <a:t> </a:t>
            </a:r>
            <a:r>
              <a:rPr lang="en-US" dirty="0">
                <a:ea typeface="Times New Roman"/>
                <a:cs typeface="Times New Roman"/>
              </a:rPr>
              <a:t>CS I – </a:t>
            </a:r>
            <a:r>
              <a:rPr lang="en-US" dirty="0" err="1">
                <a:ea typeface="Times New Roman"/>
                <a:cs typeface="Times New Roman"/>
              </a:rPr>
              <a:t>ordin</a:t>
            </a:r>
            <a:r>
              <a:rPr lang="en-US" dirty="0">
                <a:ea typeface="Times New Roman"/>
                <a:cs typeface="Times New Roman"/>
              </a:rPr>
              <a:t> MCID cu </a:t>
            </a:r>
            <a:r>
              <a:rPr lang="en-US" dirty="0" err="1">
                <a:ea typeface="Times New Roman"/>
                <a:cs typeface="Times New Roman"/>
              </a:rPr>
              <a:t>avizul</a:t>
            </a:r>
            <a:r>
              <a:rPr lang="en-US" dirty="0">
                <a:ea typeface="Times New Roman"/>
                <a:cs typeface="Times New Roman"/>
              </a:rPr>
              <a:t> CCCDI</a:t>
            </a:r>
            <a:endParaRPr lang="en-US" dirty="0">
              <a:ea typeface="Calibri"/>
              <a:cs typeface="Times New Roman"/>
            </a:endParaRPr>
          </a:p>
          <a:p>
            <a:pPr marL="45720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Times New Roman"/>
                <a:cs typeface="Times New Roman"/>
              </a:rPr>
              <a:t> </a:t>
            </a:r>
            <a:endParaRPr lang="en-US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47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57200" marR="0" indent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Verdana"/>
                <a:ea typeface="Times New Roman"/>
                <a:cs typeface="Times New Roman"/>
              </a:rPr>
              <a:t> </a:t>
            </a:r>
            <a:br>
              <a:rPr lang="en-US" dirty="0">
                <a:ea typeface="Calibri"/>
                <a:cs typeface="Times New Roman"/>
              </a:rPr>
            </a:br>
            <a:br>
              <a:rPr lang="en-US" dirty="0">
                <a:ea typeface="Calibri"/>
                <a:cs typeface="Times New Roman"/>
              </a:rPr>
            </a:br>
            <a:r>
              <a:rPr lang="en-US" sz="1800" dirty="0">
                <a:ea typeface="Calibri"/>
                <a:cs typeface="Times New Roman"/>
              </a:rPr>
              <a:t>            </a:t>
            </a:r>
            <a:r>
              <a:rPr lang="en-US" sz="2000" b="1" i="1" dirty="0">
                <a:latin typeface="Verdana"/>
                <a:ea typeface="Calibri"/>
                <a:cs typeface="Times New Roman"/>
              </a:rPr>
              <a:t>3</a:t>
            </a:r>
            <a:r>
              <a:rPr lang="en-US" sz="2000" b="1" i="1" dirty="0">
                <a:latin typeface="Verdana"/>
                <a:ea typeface="Times New Roman"/>
                <a:cs typeface="Times New Roman"/>
              </a:rPr>
              <a:t>. PERSONAL SUPORT </a:t>
            </a:r>
            <a:r>
              <a:rPr lang="en-US" sz="2000" b="1" i="1" dirty="0" err="1">
                <a:latin typeface="Verdana"/>
                <a:ea typeface="Times New Roman"/>
                <a:cs typeface="Times New Roman"/>
              </a:rPr>
              <a:t>pentru</a:t>
            </a:r>
            <a:r>
              <a:rPr lang="en-US" sz="2000" b="1" i="1" dirty="0">
                <a:latin typeface="Verdana"/>
                <a:ea typeface="Times New Roman"/>
                <a:cs typeface="Times New Roman"/>
              </a:rPr>
              <a:t> </a:t>
            </a:r>
            <a:r>
              <a:rPr lang="en-US" sz="2000" b="1" i="1" dirty="0" err="1">
                <a:latin typeface="Verdana"/>
                <a:ea typeface="Times New Roman"/>
                <a:cs typeface="Times New Roman"/>
              </a:rPr>
              <a:t>activităţile</a:t>
            </a:r>
            <a:r>
              <a:rPr lang="en-US" sz="2000" b="1" i="1" dirty="0">
                <a:latin typeface="Verdana"/>
                <a:ea typeface="Times New Roman"/>
                <a:cs typeface="Times New Roman"/>
              </a:rPr>
              <a:t> CDI, </a:t>
            </a:r>
            <a:br>
              <a:rPr lang="en-US" sz="2000" b="1" i="1" dirty="0">
                <a:latin typeface="Verdana"/>
                <a:ea typeface="Times New Roman"/>
                <a:cs typeface="Times New Roman"/>
              </a:rPr>
            </a:br>
            <a:r>
              <a:rPr lang="en-US" sz="2000" b="1" i="1" dirty="0">
                <a:latin typeface="Verdana"/>
                <a:ea typeface="Times New Roman"/>
                <a:cs typeface="Times New Roman"/>
              </a:rPr>
              <a:t>           cu </a:t>
            </a:r>
            <a:r>
              <a:rPr lang="en-US" sz="2000" b="1" i="1" dirty="0" err="1">
                <a:latin typeface="Verdana"/>
                <a:ea typeface="Times New Roman"/>
                <a:cs typeface="Times New Roman"/>
              </a:rPr>
              <a:t>studii</a:t>
            </a:r>
            <a:r>
              <a:rPr lang="en-US" sz="2000" b="1" i="1" dirty="0">
                <a:latin typeface="Verdana"/>
                <a:ea typeface="Times New Roman"/>
                <a:cs typeface="Times New Roman"/>
              </a:rPr>
              <a:t> </a:t>
            </a:r>
            <a:r>
              <a:rPr lang="en-US" sz="2000" b="1" i="1" dirty="0" err="1">
                <a:latin typeface="Verdana"/>
                <a:ea typeface="Times New Roman"/>
                <a:cs typeface="Times New Roman"/>
              </a:rPr>
              <a:t>medii</a:t>
            </a:r>
            <a:r>
              <a:rPr lang="en-US" sz="2000" b="1" i="1" dirty="0">
                <a:latin typeface="Verdana"/>
                <a:ea typeface="Times New Roman"/>
                <a:cs typeface="Times New Roman"/>
              </a:rPr>
              <a:t> </a:t>
            </a:r>
            <a:r>
              <a:rPr lang="en-US" sz="2000" b="1" i="1" dirty="0" err="1">
                <a:latin typeface="Verdana"/>
                <a:ea typeface="Times New Roman"/>
                <a:cs typeface="Times New Roman"/>
              </a:rPr>
              <a:t>sau</a:t>
            </a:r>
            <a:r>
              <a:rPr lang="en-US" sz="2000" b="1" i="1" dirty="0">
                <a:latin typeface="Verdana"/>
                <a:ea typeface="Times New Roman"/>
                <a:cs typeface="Times New Roman"/>
              </a:rPr>
              <a:t> </a:t>
            </a:r>
            <a:r>
              <a:rPr lang="en-US" sz="2000" b="1" i="1" dirty="0" err="1">
                <a:latin typeface="Verdana"/>
                <a:ea typeface="Times New Roman"/>
                <a:cs typeface="Times New Roman"/>
              </a:rPr>
              <a:t>superioare</a:t>
            </a:r>
            <a:r>
              <a:rPr lang="en-US" sz="2000" dirty="0">
                <a:latin typeface="Verdana"/>
                <a:ea typeface="Times New Roman"/>
                <a:cs typeface="Times New Roman"/>
              </a:rPr>
              <a:t> – </a:t>
            </a:r>
            <a:r>
              <a:rPr lang="en-US" sz="2000" b="1" dirty="0">
                <a:highlight>
                  <a:srgbClr val="D3D3D3"/>
                </a:highlight>
                <a:latin typeface="Verdana"/>
                <a:ea typeface="Times New Roman"/>
                <a:cs typeface="Times New Roman"/>
              </a:rPr>
              <a:t>art.11</a:t>
            </a:r>
            <a:r>
              <a:rPr lang="en-US" sz="2000" b="1" dirty="0">
                <a:latin typeface="Verdana"/>
                <a:ea typeface="Times New Roman"/>
                <a:cs typeface="Times New Roman"/>
              </a:rPr>
              <a:t> </a:t>
            </a:r>
            <a:br>
              <a:rPr lang="en-US" dirty="0">
                <a:ea typeface="Calibri"/>
                <a:cs typeface="Times New Roman"/>
              </a:rPr>
            </a:br>
            <a:r>
              <a:rPr lang="en-US" b="1" dirty="0">
                <a:solidFill>
                  <a:srgbClr val="8F0000"/>
                </a:solidFill>
                <a:latin typeface="Verdana"/>
                <a:ea typeface="Times New Roman"/>
                <a:cs typeface="Times New Roman"/>
              </a:rPr>
              <a:t> </a:t>
            </a:r>
            <a:br>
              <a:rPr lang="en-US" dirty="0"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a) </a:t>
            </a:r>
            <a:r>
              <a:rPr lang="en-US" sz="6000" b="1" dirty="0">
                <a:solidFill>
                  <a:srgbClr val="FF0000"/>
                </a:solidFill>
                <a:ea typeface="Times New Roman"/>
                <a:cs typeface="Times New Roman"/>
              </a:rPr>
              <a:t>PERSONAL CU STUDII SUPERIOARE </a:t>
            </a:r>
            <a:r>
              <a:rPr lang="en-US" sz="6000" b="1" dirty="0">
                <a:ea typeface="Times New Roman"/>
                <a:cs typeface="Times New Roman"/>
              </a:rPr>
              <a:t>TEHNIC</a:t>
            </a:r>
            <a:r>
              <a:rPr lang="en-US" sz="6000" dirty="0">
                <a:ea typeface="Times New Roman"/>
                <a:cs typeface="Times New Roman"/>
              </a:rPr>
              <a:t>E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dirty="0">
                <a:ea typeface="Times New Roman"/>
                <a:cs typeface="Times New Roman"/>
              </a:rPr>
              <a:t>STUDII SUPERIOARE ÎN ALTE DOMENII FUNDAMENTALE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atestat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activitatea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dezvoltare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experimentală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transfer </a:t>
            </a:r>
            <a:r>
              <a:rPr lang="en-US" sz="6000" dirty="0" err="1">
                <a:ea typeface="Times New Roman"/>
                <a:cs typeface="Times New Roman"/>
              </a:rPr>
              <a:t>tehnologic</a:t>
            </a:r>
            <a:r>
              <a:rPr lang="en-US" sz="6000" dirty="0">
                <a:ea typeface="Times New Roman"/>
                <a:cs typeface="Times New Roman"/>
              </a:rPr>
              <a:t>:  </a:t>
            </a:r>
            <a:r>
              <a:rPr lang="en-US" sz="6000" b="1" u="sng" dirty="0">
                <a:solidFill>
                  <a:srgbClr val="FF0000"/>
                </a:solidFill>
                <a:ea typeface="Times New Roman"/>
                <a:cs typeface="Times New Roman"/>
              </a:rPr>
              <a:t>INGINERI DE CERCETARE</a:t>
            </a:r>
            <a:r>
              <a:rPr lang="en-US" sz="6000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6000" dirty="0">
                <a:ea typeface="Times New Roman"/>
                <a:cs typeface="Times New Roman"/>
              </a:rPr>
              <a:t>- </a:t>
            </a:r>
            <a:r>
              <a:rPr lang="en-US" sz="6000" dirty="0" err="1">
                <a:ea typeface="Times New Roman"/>
                <a:cs typeface="Times New Roman"/>
              </a:rPr>
              <a:t>realizează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proiectarea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produselor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serviciilor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sistemelor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a </a:t>
            </a:r>
            <a:r>
              <a:rPr lang="en-US" sz="6000" dirty="0" err="1">
                <a:ea typeface="Times New Roman"/>
                <a:cs typeface="Times New Roman"/>
              </a:rPr>
              <a:t>proiectelor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tehnologice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inovatoare</a:t>
            </a:r>
            <a:r>
              <a:rPr lang="en-US" sz="6000" dirty="0">
                <a:ea typeface="Times New Roman"/>
                <a:cs typeface="Times New Roman"/>
              </a:rPr>
              <a:t>; </a:t>
            </a:r>
            <a:r>
              <a:rPr lang="en-US" sz="6000" dirty="0" err="1">
                <a:ea typeface="Times New Roman"/>
                <a:cs typeface="Times New Roman"/>
              </a:rPr>
              <a:t>creează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prototipuri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modele</a:t>
            </a:r>
            <a:r>
              <a:rPr lang="en-US" sz="6000" dirty="0">
                <a:ea typeface="Times New Roman"/>
                <a:cs typeface="Times New Roman"/>
              </a:rPr>
              <a:t> ale </a:t>
            </a:r>
            <a:r>
              <a:rPr lang="en-US" sz="6000" dirty="0" err="1">
                <a:ea typeface="Times New Roman"/>
                <a:cs typeface="Times New Roman"/>
              </a:rPr>
              <a:t>produselor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sistemelor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vederea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testării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evaluării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funcţionalităţii</a:t>
            </a:r>
            <a:r>
              <a:rPr lang="en-US" sz="6000" dirty="0">
                <a:ea typeface="Times New Roman"/>
                <a:cs typeface="Times New Roman"/>
              </a:rPr>
              <a:t>; </a:t>
            </a:r>
            <a:r>
              <a:rPr lang="en-US" sz="6000" dirty="0" err="1">
                <a:ea typeface="Times New Roman"/>
                <a:cs typeface="Times New Roman"/>
              </a:rPr>
              <a:t>sunt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responsabili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implementarea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personalizarea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soluţiilor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tehnice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dezvoltate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funcţie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cerinţele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beneficiarilor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Times New Roman"/>
                <a:cs typeface="Times New Roman"/>
              </a:rPr>
              <a:t>	(</a:t>
            </a:r>
            <a:r>
              <a:rPr lang="en-US" sz="6000" dirty="0" err="1">
                <a:ea typeface="Times New Roman"/>
                <a:cs typeface="Times New Roman"/>
              </a:rPr>
              <a:t>i</a:t>
            </a:r>
            <a:r>
              <a:rPr lang="en-US" sz="6000" dirty="0">
                <a:ea typeface="Times New Roman"/>
                <a:cs typeface="Times New Roman"/>
              </a:rPr>
              <a:t>)   INGINER DE CERCETARE SENIOR - ICS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Times New Roman"/>
                <a:cs typeface="Times New Roman"/>
              </a:rPr>
              <a:t>	(ii)  INGINER DE CERCETARE RECUNOSCUT - ICR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Times New Roman"/>
                <a:cs typeface="Times New Roman"/>
              </a:rPr>
              <a:t>	(iii) INGINER DE CERCETARE DEBUTANT - ICD</a:t>
            </a:r>
            <a:endParaRPr lang="en-US" sz="6000" b="1" dirty="0">
              <a:solidFill>
                <a:srgbClr val="8F0000"/>
              </a:solidFill>
              <a:ea typeface="Times New Roman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b) </a:t>
            </a:r>
            <a:r>
              <a:rPr lang="en-US" sz="6000" b="1" dirty="0">
                <a:solidFill>
                  <a:srgbClr val="FF0000"/>
                </a:solidFill>
                <a:ea typeface="Times New Roman"/>
                <a:cs typeface="Times New Roman"/>
              </a:rPr>
              <a:t>ALTE CATEGORII</a:t>
            </a:r>
            <a:r>
              <a:rPr lang="en-US" sz="6000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6000" dirty="0">
                <a:ea typeface="Times New Roman"/>
                <a:cs typeface="Times New Roman"/>
              </a:rPr>
              <a:t>de personal </a:t>
            </a:r>
            <a:r>
              <a:rPr lang="en-US" sz="6000" dirty="0" err="1">
                <a:ea typeface="Times New Roman"/>
                <a:cs typeface="Times New Roman"/>
              </a:rPr>
              <a:t>faţă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cele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prevăzute</a:t>
            </a:r>
            <a:r>
              <a:rPr lang="en-US" sz="6000" dirty="0">
                <a:ea typeface="Times New Roman"/>
                <a:cs typeface="Times New Roman"/>
              </a:rPr>
              <a:t> la lit. a), </a:t>
            </a:r>
            <a:r>
              <a:rPr lang="en-US" sz="6000" b="1" dirty="0">
                <a:solidFill>
                  <a:srgbClr val="FF0000"/>
                </a:solidFill>
                <a:ea typeface="Times New Roman"/>
                <a:cs typeface="Times New Roman"/>
              </a:rPr>
              <a:t>CU STUDII SUPERIOARE</a:t>
            </a:r>
            <a:endParaRPr lang="en-US" sz="6000" b="1" dirty="0">
              <a:solidFill>
                <a:srgbClr val="8F0000"/>
              </a:solidFill>
              <a:ea typeface="Times New Roman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b="1" dirty="0">
                <a:solidFill>
                  <a:srgbClr val="8F0000"/>
                </a:solidFill>
                <a:ea typeface="Times New Roman"/>
                <a:cs typeface="Times New Roman"/>
              </a:rPr>
              <a:t>c) </a:t>
            </a:r>
            <a:r>
              <a:rPr lang="en-US" sz="6000" b="1" dirty="0">
                <a:ea typeface="Times New Roman"/>
                <a:cs typeface="Times New Roman"/>
              </a:rPr>
              <a:t>PERSONAL CU STUDII MEDII</a:t>
            </a:r>
            <a:r>
              <a:rPr lang="en-US" sz="6000" dirty="0">
                <a:ea typeface="Times New Roman"/>
                <a:cs typeface="Times New Roman"/>
              </a:rPr>
              <a:t>: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Times New Roman"/>
                <a:cs typeface="Times New Roman"/>
              </a:rPr>
              <a:t>	(</a:t>
            </a:r>
            <a:r>
              <a:rPr lang="en-US" sz="6000" dirty="0" err="1">
                <a:ea typeface="Times New Roman"/>
                <a:cs typeface="Times New Roman"/>
              </a:rPr>
              <a:t>i</a:t>
            </a:r>
            <a:r>
              <a:rPr lang="en-US" sz="6000" dirty="0">
                <a:ea typeface="Times New Roman"/>
                <a:cs typeface="Times New Roman"/>
              </a:rPr>
              <a:t>)   TEHNICIAN SENIOR - TS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Times New Roman"/>
                <a:cs typeface="Times New Roman"/>
              </a:rPr>
              <a:t>	(ii)  TEHNICIAN RECUNOSCUT - TR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Times New Roman"/>
                <a:cs typeface="Times New Roman"/>
              </a:rPr>
              <a:t>	(iii) TEHNICIAN DEBUTANT - TD</a:t>
            </a:r>
            <a:endParaRPr lang="en-US" sz="60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528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2200" b="1" i="1" dirty="0"/>
            </a:br>
            <a:r>
              <a:rPr lang="en-US" sz="20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ECHIVALENȚA FUNCȚIILOR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o-RO" sz="1500" b="1" dirty="0"/>
          </a:p>
          <a:p>
            <a:pPr marL="0" indent="0">
              <a:buNone/>
            </a:pPr>
            <a:r>
              <a:rPr lang="en-US" sz="1500" b="1" dirty="0" err="1"/>
              <a:t>Echivalenţa</a:t>
            </a:r>
            <a:r>
              <a:rPr lang="en-US" sz="1500" dirty="0"/>
              <a:t> </a:t>
            </a:r>
            <a:r>
              <a:rPr lang="en-US" sz="1500" i="1" dirty="0" err="1"/>
              <a:t>funcţiilor</a:t>
            </a:r>
            <a:r>
              <a:rPr lang="en-US" sz="1500" i="1" dirty="0"/>
              <a:t> </a:t>
            </a:r>
            <a:r>
              <a:rPr lang="en-US" sz="1500" i="1" dirty="0" err="1"/>
              <a:t>şi</a:t>
            </a:r>
            <a:r>
              <a:rPr lang="en-US" sz="1500" i="1" dirty="0"/>
              <a:t> </a:t>
            </a:r>
            <a:r>
              <a:rPr lang="en-US" sz="1500" i="1" dirty="0" err="1"/>
              <a:t>gradelor</a:t>
            </a:r>
            <a:r>
              <a:rPr lang="en-US" sz="1500" i="1" dirty="0"/>
              <a:t> </a:t>
            </a:r>
            <a:r>
              <a:rPr lang="en-US" sz="1500" i="1" dirty="0" err="1"/>
              <a:t>profesionale</a:t>
            </a:r>
            <a:r>
              <a:rPr lang="en-US" sz="1500" i="1" dirty="0"/>
              <a:t> din CDI</a:t>
            </a:r>
            <a:r>
              <a:rPr lang="en-US" sz="1500" dirty="0"/>
              <a:t> cu </a:t>
            </a:r>
            <a:r>
              <a:rPr lang="en-US" sz="1500" i="1" dirty="0" err="1"/>
              <a:t>funcţiile</a:t>
            </a:r>
            <a:r>
              <a:rPr lang="en-US" sz="1500" i="1" dirty="0"/>
              <a:t> </a:t>
            </a:r>
            <a:r>
              <a:rPr lang="en-US" sz="1500" i="1" dirty="0" err="1"/>
              <a:t>didactice</a:t>
            </a:r>
            <a:r>
              <a:rPr lang="en-US" sz="1500" i="1" dirty="0"/>
              <a:t> </a:t>
            </a:r>
            <a:r>
              <a:rPr lang="en-US" sz="1500" i="1" dirty="0" err="1"/>
              <a:t>universitare</a:t>
            </a:r>
            <a:r>
              <a:rPr lang="en-US" sz="1500" dirty="0"/>
              <a:t> </a:t>
            </a:r>
            <a:r>
              <a:rPr lang="en-US" sz="1500" dirty="0">
                <a:solidFill>
                  <a:srgbClr val="FF0000"/>
                </a:solidFill>
                <a:ea typeface="Times New Roman"/>
                <a:cs typeface="Times New Roman"/>
                <a:sym typeface="Wingdings"/>
              </a:rPr>
              <a:t></a:t>
            </a:r>
            <a:r>
              <a:rPr lang="en-US" sz="1500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1500" dirty="0"/>
              <a:t> </a:t>
            </a:r>
            <a:r>
              <a:rPr lang="en-US" sz="1500" b="1" dirty="0" err="1"/>
              <a:t>în</a:t>
            </a:r>
            <a:r>
              <a:rPr lang="en-US" sz="1500" b="1" dirty="0"/>
              <a:t> </a:t>
            </a:r>
            <a:r>
              <a:rPr lang="en-US" sz="1500" b="1" dirty="0" err="1"/>
              <a:t>ambele</a:t>
            </a:r>
            <a:r>
              <a:rPr lang="en-US" sz="1500" b="1" dirty="0"/>
              <a:t> </a:t>
            </a:r>
            <a:r>
              <a:rPr lang="en-US" sz="1500" b="1" dirty="0" err="1"/>
              <a:t>sensuri</a:t>
            </a:r>
            <a:r>
              <a:rPr lang="en-US" sz="1500" dirty="0"/>
              <a:t> - cu </a:t>
            </a:r>
            <a:r>
              <a:rPr lang="en-US" sz="1500" dirty="0" err="1"/>
              <a:t>aprobarea</a:t>
            </a:r>
            <a:r>
              <a:rPr lang="en-US" sz="1500" dirty="0"/>
              <a:t> </a:t>
            </a:r>
            <a:r>
              <a:rPr lang="en-US" sz="1500" dirty="0" err="1"/>
              <a:t>senatului</a:t>
            </a:r>
            <a:r>
              <a:rPr lang="en-US" sz="1500" dirty="0"/>
              <a:t> </a:t>
            </a:r>
            <a:r>
              <a:rPr lang="en-US" sz="1500" dirty="0" err="1"/>
              <a:t>universitar</a:t>
            </a:r>
            <a:r>
              <a:rPr lang="en-US" sz="1500" dirty="0"/>
              <a:t>, </a:t>
            </a:r>
            <a:r>
              <a:rPr lang="en-US" sz="1500" dirty="0" err="1"/>
              <a:t>respectiv</a:t>
            </a:r>
            <a:r>
              <a:rPr lang="en-US" sz="1500" dirty="0"/>
              <a:t> a </a:t>
            </a:r>
            <a:r>
              <a:rPr lang="en-US" sz="1500" dirty="0" err="1"/>
              <a:t>consiliului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al </a:t>
            </a:r>
            <a:r>
              <a:rPr lang="en-US" sz="1500" dirty="0" err="1"/>
              <a:t>organizaţiei</a:t>
            </a:r>
            <a:r>
              <a:rPr lang="en-US" sz="1500" dirty="0"/>
              <a:t> de </a:t>
            </a:r>
            <a:r>
              <a:rPr lang="en-US" sz="1500" dirty="0" err="1"/>
              <a:t>cercetare</a:t>
            </a:r>
            <a:r>
              <a:rPr lang="en-US" sz="1500" dirty="0"/>
              <a:t> </a:t>
            </a:r>
            <a:r>
              <a:rPr lang="en-US" sz="1500" b="1" dirty="0"/>
              <a:t>(</a:t>
            </a:r>
            <a:r>
              <a:rPr lang="en-US" sz="1500" b="1" i="1" dirty="0"/>
              <a:t>art. 9 alin.1</a:t>
            </a:r>
            <a:r>
              <a:rPr lang="en-US" sz="1500" b="1" dirty="0"/>
              <a:t>)</a:t>
            </a:r>
            <a:r>
              <a:rPr lang="en-US" sz="1500" dirty="0"/>
              <a:t>; </a:t>
            </a:r>
            <a:r>
              <a:rPr lang="en-US" sz="1500" b="1" u="sng" dirty="0"/>
              <a:t>la </a:t>
            </a:r>
            <a:r>
              <a:rPr lang="en-US" sz="1500" b="1" u="sng" dirty="0" err="1"/>
              <a:t>cererea</a:t>
            </a:r>
            <a:r>
              <a:rPr lang="en-US" sz="1500" b="1" u="sng" dirty="0"/>
              <a:t> </a:t>
            </a:r>
            <a:r>
              <a:rPr lang="en-US" sz="1500" b="1" u="sng" dirty="0" err="1"/>
              <a:t>persoanei</a:t>
            </a:r>
            <a:r>
              <a:rPr lang="en-US" sz="1500" b="1" u="sng" dirty="0"/>
              <a:t> </a:t>
            </a:r>
            <a:r>
              <a:rPr lang="en-US" sz="1500" b="1" u="sng" dirty="0" err="1"/>
              <a:t>interesate</a:t>
            </a:r>
            <a:r>
              <a:rPr lang="en-US" sz="1500" b="1" dirty="0"/>
              <a:t> (</a:t>
            </a:r>
            <a:r>
              <a:rPr lang="en-US" sz="1500" b="1" i="1" dirty="0"/>
              <a:t>art.9 alin.4</a:t>
            </a:r>
            <a:r>
              <a:rPr lang="en-US" sz="1500" b="1" dirty="0"/>
              <a:t>)</a:t>
            </a:r>
            <a:r>
              <a:rPr lang="en-US" sz="1500" dirty="0"/>
              <a:t>:</a:t>
            </a:r>
          </a:p>
          <a:p>
            <a:pPr marL="0" lvl="0" indent="0">
              <a:buNone/>
            </a:pPr>
            <a:r>
              <a:rPr lang="en-US" sz="1500" b="1" dirty="0"/>
              <a:t>a) </a:t>
            </a:r>
            <a:r>
              <a:rPr lang="en-US" sz="1500" b="1" dirty="0" err="1"/>
              <a:t>cercetător</a:t>
            </a:r>
            <a:r>
              <a:rPr lang="en-US" sz="1500" b="1" dirty="0"/>
              <a:t> </a:t>
            </a:r>
            <a:r>
              <a:rPr lang="en-US" sz="1500" b="1" dirty="0" err="1"/>
              <a:t>ştiinţific</a:t>
            </a:r>
            <a:r>
              <a:rPr lang="en-US" sz="1500" dirty="0"/>
              <a:t>  </a:t>
            </a:r>
            <a:r>
              <a:rPr lang="en-US" sz="1500" dirty="0">
                <a:sym typeface="Wingdings"/>
              </a:rPr>
              <a:t></a:t>
            </a:r>
            <a:r>
              <a:rPr lang="en-US" sz="1500" dirty="0"/>
              <a:t> </a:t>
            </a:r>
            <a:r>
              <a:rPr lang="en-US" sz="1500" b="1" dirty="0" err="1"/>
              <a:t>asistent</a:t>
            </a:r>
            <a:r>
              <a:rPr lang="en-US" sz="1500" b="1" dirty="0"/>
              <a:t> </a:t>
            </a:r>
            <a:r>
              <a:rPr lang="en-US" sz="1500" b="1" dirty="0" err="1"/>
              <a:t>universitar</a:t>
            </a:r>
            <a:r>
              <a:rPr lang="en-US" sz="1500" dirty="0"/>
              <a:t>, </a:t>
            </a:r>
            <a:r>
              <a:rPr lang="en-US" sz="1500" i="1" dirty="0" err="1"/>
              <a:t>pentru</a:t>
            </a:r>
            <a:r>
              <a:rPr lang="en-US" sz="1500" i="1" dirty="0"/>
              <a:t> </a:t>
            </a:r>
            <a:r>
              <a:rPr lang="en-US" sz="1500" i="1" dirty="0" err="1"/>
              <a:t>personalul</a:t>
            </a:r>
            <a:r>
              <a:rPr lang="en-US" sz="1500" i="1" dirty="0"/>
              <a:t> CDI care </a:t>
            </a:r>
            <a:r>
              <a:rPr lang="en-US" sz="1500" i="1" dirty="0" err="1"/>
              <a:t>deţine</a:t>
            </a:r>
            <a:r>
              <a:rPr lang="en-US" sz="1500" i="1" dirty="0"/>
              <a:t> o </a:t>
            </a:r>
            <a:r>
              <a:rPr lang="en-US" sz="1500" i="1" dirty="0" err="1"/>
              <a:t>diplomă</a:t>
            </a:r>
            <a:r>
              <a:rPr lang="en-US" sz="1500" i="1" dirty="0"/>
              <a:t> de doctor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b) </a:t>
            </a:r>
            <a:r>
              <a:rPr lang="en-US" sz="1500" b="1" dirty="0" err="1"/>
              <a:t>cercetător</a:t>
            </a:r>
            <a:r>
              <a:rPr lang="en-US" sz="1500" b="1" dirty="0"/>
              <a:t> </a:t>
            </a:r>
            <a:r>
              <a:rPr lang="en-US" sz="1500" b="1" dirty="0" err="1"/>
              <a:t>ştiinţific</a:t>
            </a:r>
            <a:r>
              <a:rPr lang="en-US" sz="1500" b="1" dirty="0"/>
              <a:t> </a:t>
            </a:r>
            <a:r>
              <a:rPr lang="en-US" sz="1500" b="1" dirty="0" err="1"/>
              <a:t>gradul</a:t>
            </a:r>
            <a:r>
              <a:rPr lang="en-US" sz="1500" b="1" dirty="0"/>
              <a:t> III</a:t>
            </a:r>
            <a:r>
              <a:rPr lang="en-US" sz="1500" dirty="0"/>
              <a:t>  </a:t>
            </a:r>
            <a:r>
              <a:rPr lang="en-US" sz="1500" dirty="0">
                <a:sym typeface="Wingdings"/>
              </a:rPr>
              <a:t></a:t>
            </a:r>
            <a:r>
              <a:rPr lang="en-US" sz="1500" dirty="0"/>
              <a:t>  </a:t>
            </a:r>
            <a:r>
              <a:rPr lang="en-US" sz="1500" b="1" dirty="0"/>
              <a:t>lector </a:t>
            </a:r>
            <a:r>
              <a:rPr lang="en-US" sz="1500" b="1" dirty="0" err="1"/>
              <a:t>universitar</a:t>
            </a:r>
            <a:r>
              <a:rPr lang="en-US" sz="1500" b="1" dirty="0"/>
              <a:t>/</a:t>
            </a:r>
            <a:r>
              <a:rPr lang="en-US" sz="1500" b="1" dirty="0" err="1"/>
              <a:t>şef</a:t>
            </a:r>
            <a:r>
              <a:rPr lang="en-US" sz="1500" b="1" dirty="0"/>
              <a:t> de </a:t>
            </a:r>
            <a:r>
              <a:rPr lang="en-US" sz="1500" b="1" dirty="0" err="1"/>
              <a:t>lucrări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c) </a:t>
            </a:r>
            <a:r>
              <a:rPr lang="en-US" sz="1500" b="1" dirty="0" err="1"/>
              <a:t>cercetător</a:t>
            </a:r>
            <a:r>
              <a:rPr lang="en-US" sz="1500" b="1" dirty="0"/>
              <a:t> </a:t>
            </a:r>
            <a:r>
              <a:rPr lang="en-US" sz="1500" b="1" dirty="0" err="1"/>
              <a:t>ştiinţific</a:t>
            </a:r>
            <a:r>
              <a:rPr lang="en-US" sz="1500" b="1" dirty="0"/>
              <a:t> </a:t>
            </a:r>
            <a:r>
              <a:rPr lang="en-US" sz="1500" b="1" dirty="0" err="1"/>
              <a:t>gradul</a:t>
            </a:r>
            <a:r>
              <a:rPr lang="en-US" sz="1500" b="1" dirty="0"/>
              <a:t> II</a:t>
            </a:r>
            <a:r>
              <a:rPr lang="en-US" sz="1500" dirty="0"/>
              <a:t> </a:t>
            </a:r>
            <a:r>
              <a:rPr lang="en-US" sz="1500" dirty="0">
                <a:sym typeface="Wingdings"/>
              </a:rPr>
              <a:t></a:t>
            </a:r>
            <a:r>
              <a:rPr lang="en-US" sz="1500" dirty="0"/>
              <a:t> </a:t>
            </a:r>
            <a:r>
              <a:rPr lang="en-US" sz="1500" b="1" dirty="0" err="1"/>
              <a:t>conferenţiar</a:t>
            </a:r>
            <a:r>
              <a:rPr lang="en-US" sz="1500" b="1" dirty="0"/>
              <a:t> </a:t>
            </a:r>
            <a:r>
              <a:rPr lang="en-US" sz="1500" b="1" dirty="0" err="1"/>
              <a:t>universitar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d) </a:t>
            </a:r>
            <a:r>
              <a:rPr lang="en-US" sz="1500" b="1" dirty="0" err="1"/>
              <a:t>cercetător</a:t>
            </a:r>
            <a:r>
              <a:rPr lang="en-US" sz="1500" b="1" dirty="0"/>
              <a:t> </a:t>
            </a:r>
            <a:r>
              <a:rPr lang="en-US" sz="1500" b="1" dirty="0" err="1"/>
              <a:t>ştiinţific</a:t>
            </a:r>
            <a:r>
              <a:rPr lang="en-US" sz="1500" b="1" dirty="0"/>
              <a:t> </a:t>
            </a:r>
            <a:r>
              <a:rPr lang="en-US" sz="1500" b="1" dirty="0" err="1"/>
              <a:t>gradul</a:t>
            </a:r>
            <a:r>
              <a:rPr lang="en-US" sz="1500" b="1" dirty="0"/>
              <a:t> I</a:t>
            </a:r>
            <a:r>
              <a:rPr lang="en-US" sz="1500" dirty="0"/>
              <a:t> </a:t>
            </a:r>
            <a:r>
              <a:rPr lang="en-US" sz="1500" dirty="0">
                <a:sym typeface="Wingdings"/>
              </a:rPr>
              <a:t></a:t>
            </a:r>
            <a:r>
              <a:rPr lang="en-US" sz="1500" dirty="0"/>
              <a:t> </a:t>
            </a:r>
            <a:r>
              <a:rPr lang="en-US" sz="1500" b="1" dirty="0" err="1"/>
              <a:t>profesor</a:t>
            </a:r>
            <a:r>
              <a:rPr lang="en-US" sz="1500" b="1" dirty="0"/>
              <a:t> </a:t>
            </a:r>
            <a:r>
              <a:rPr lang="en-US" sz="1500" b="1" dirty="0" err="1"/>
              <a:t>universitar</a:t>
            </a:r>
            <a:r>
              <a:rPr lang="en-US" sz="1500" dirty="0"/>
              <a:t>.</a:t>
            </a:r>
          </a:p>
          <a:p>
            <a:pPr marL="0" indent="0">
              <a:buNone/>
            </a:pPr>
            <a:r>
              <a:rPr lang="en-US" sz="1500" b="1" i="1" dirty="0" err="1"/>
              <a:t>Funcţiile</a:t>
            </a:r>
            <a:r>
              <a:rPr lang="en-US" sz="1500" b="1" i="1" dirty="0"/>
              <a:t> </a:t>
            </a:r>
            <a:r>
              <a:rPr lang="en-US" sz="1500" b="1" i="1" dirty="0" err="1"/>
              <a:t>şi</a:t>
            </a:r>
            <a:r>
              <a:rPr lang="en-US" sz="1500" b="1" i="1" dirty="0"/>
              <a:t> </a:t>
            </a:r>
            <a:r>
              <a:rPr lang="en-US" sz="1500" b="1" i="1" dirty="0" err="1"/>
              <a:t>gradele</a:t>
            </a:r>
            <a:r>
              <a:rPr lang="en-US" sz="1500" b="1" i="1" dirty="0"/>
              <a:t> </a:t>
            </a:r>
            <a:r>
              <a:rPr lang="en-US" sz="1500" b="1" i="1" dirty="0" err="1"/>
              <a:t>profesionale</a:t>
            </a:r>
            <a:r>
              <a:rPr lang="en-US" sz="1500" b="1" i="1" dirty="0"/>
              <a:t> din CDI </a:t>
            </a:r>
            <a:r>
              <a:rPr lang="en-US" sz="1500" b="1" i="1" dirty="0" err="1"/>
              <a:t>deţinute</a:t>
            </a:r>
            <a:r>
              <a:rPr lang="en-US" sz="1500" b="1" i="1" dirty="0"/>
              <a:t> anterior </a:t>
            </a:r>
            <a:r>
              <a:rPr lang="en-US" sz="1500" b="1" i="1" dirty="0" err="1"/>
              <a:t>intrării</a:t>
            </a:r>
            <a:r>
              <a:rPr lang="en-US" sz="1500" b="1" i="1" dirty="0"/>
              <a:t> </a:t>
            </a:r>
            <a:r>
              <a:rPr lang="en-US" sz="1500" b="1" i="1" dirty="0" err="1"/>
              <a:t>în</a:t>
            </a:r>
            <a:r>
              <a:rPr lang="en-US" sz="1500" b="1" i="1" dirty="0"/>
              <a:t> </a:t>
            </a:r>
            <a:r>
              <a:rPr lang="en-US" sz="1500" b="1" i="1" dirty="0" err="1"/>
              <a:t>vigoare</a:t>
            </a:r>
            <a:r>
              <a:rPr lang="en-US" sz="1500" dirty="0"/>
              <a:t> a </a:t>
            </a:r>
            <a:r>
              <a:rPr lang="en-US" sz="1500" dirty="0" err="1"/>
              <a:t>legii</a:t>
            </a:r>
            <a:r>
              <a:rPr lang="en-US" sz="1500" dirty="0"/>
              <a:t> </a:t>
            </a:r>
            <a:r>
              <a:rPr lang="en-US" sz="1500" b="1" u="sng" dirty="0"/>
              <a:t>se </a:t>
            </a:r>
            <a:r>
              <a:rPr lang="en-US" sz="1500" b="1" u="sng" dirty="0" err="1"/>
              <a:t>echivalează</a:t>
            </a:r>
            <a:r>
              <a:rPr lang="en-US" sz="1500" b="1" u="sng" dirty="0"/>
              <a:t> de </a:t>
            </a:r>
            <a:r>
              <a:rPr lang="en-US" sz="1500" b="1" u="sng" dirty="0" err="1"/>
              <a:t>drept</a:t>
            </a:r>
            <a:r>
              <a:rPr lang="en-US" sz="1500" b="1" u="sng" dirty="0"/>
              <a:t>, </a:t>
            </a:r>
            <a:r>
              <a:rPr lang="en-US" sz="1500" b="1" u="sng" dirty="0" err="1"/>
              <a:t>fără</a:t>
            </a:r>
            <a:r>
              <a:rPr lang="en-US" sz="1500" b="1" u="sng" dirty="0"/>
              <a:t> a fi </a:t>
            </a:r>
            <a:r>
              <a:rPr lang="en-US" sz="1500" b="1" u="sng" dirty="0" err="1"/>
              <a:t>necesare</a:t>
            </a:r>
            <a:r>
              <a:rPr lang="en-US" sz="1500" b="1" u="sng" dirty="0"/>
              <a:t> </a:t>
            </a:r>
            <a:r>
              <a:rPr lang="en-US" sz="1500" b="1" u="sng" dirty="0" err="1"/>
              <a:t>alte</a:t>
            </a:r>
            <a:r>
              <a:rPr lang="en-US" sz="1500" b="1" u="sng" dirty="0"/>
              <a:t> </a:t>
            </a:r>
            <a:r>
              <a:rPr lang="en-US" sz="1500" b="1" u="sng" dirty="0" err="1"/>
              <a:t>formalităţi</a:t>
            </a:r>
            <a:r>
              <a:rPr lang="en-US" sz="1500" dirty="0"/>
              <a:t>, la data </a:t>
            </a:r>
            <a:r>
              <a:rPr lang="en-US" sz="1500" dirty="0" err="1"/>
              <a:t>intrării</a:t>
            </a:r>
            <a:r>
              <a:rPr lang="en-US" sz="1500" dirty="0"/>
              <a:t> </a:t>
            </a:r>
            <a:r>
              <a:rPr lang="en-US" sz="1500" dirty="0" err="1"/>
              <a:t>în</a:t>
            </a:r>
            <a:r>
              <a:rPr lang="en-US" sz="1500" dirty="0"/>
              <a:t> </a:t>
            </a:r>
            <a:r>
              <a:rPr lang="en-US" sz="1500" dirty="0" err="1"/>
              <a:t>vigoare</a:t>
            </a:r>
            <a:r>
              <a:rPr lang="en-US" sz="1500" dirty="0"/>
              <a:t> a </a:t>
            </a:r>
            <a:r>
              <a:rPr lang="en-US" sz="1500" dirty="0" err="1"/>
              <a:t>legii</a:t>
            </a:r>
            <a:r>
              <a:rPr lang="en-US" sz="1500" dirty="0"/>
              <a:t>, </a:t>
            </a:r>
            <a:r>
              <a:rPr lang="en-US" sz="1500" b="1" i="1" dirty="0"/>
              <a:t>cu </a:t>
            </a:r>
            <a:r>
              <a:rPr lang="en-US" sz="1500" b="1" i="1" dirty="0" err="1"/>
              <a:t>funcţiile</a:t>
            </a:r>
            <a:r>
              <a:rPr lang="en-US" sz="1500" b="1" i="1" dirty="0"/>
              <a:t> </a:t>
            </a:r>
            <a:r>
              <a:rPr lang="en-US" sz="1500" b="1" i="1" dirty="0" err="1"/>
              <a:t>corespunzătoare</a:t>
            </a:r>
            <a:r>
              <a:rPr lang="en-US" sz="1500" b="1" i="1" dirty="0"/>
              <a:t> </a:t>
            </a:r>
            <a:r>
              <a:rPr lang="en-US" sz="1500" b="1" i="1" dirty="0" err="1"/>
              <a:t>gradelor</a:t>
            </a:r>
            <a:r>
              <a:rPr lang="en-US" sz="1500" b="1" i="1" dirty="0"/>
              <a:t> </a:t>
            </a:r>
            <a:r>
              <a:rPr lang="en-US" sz="1500" b="1" i="1" dirty="0" err="1"/>
              <a:t>profesionale</a:t>
            </a:r>
            <a:r>
              <a:rPr lang="en-US" sz="1500" b="1" i="1" dirty="0"/>
              <a:t> de CDI din </a:t>
            </a:r>
            <a:r>
              <a:rPr lang="en-US" sz="1500" b="1" i="1" dirty="0" err="1"/>
              <a:t>prezenta</a:t>
            </a:r>
            <a:r>
              <a:rPr lang="en-US" sz="1500" b="1" i="1" dirty="0"/>
              <a:t> </a:t>
            </a:r>
            <a:r>
              <a:rPr lang="en-US" sz="1500" b="1" i="1" dirty="0" err="1"/>
              <a:t>lege</a:t>
            </a:r>
            <a:r>
              <a:rPr lang="en-US" sz="1500" dirty="0"/>
              <a:t> </a:t>
            </a:r>
            <a:r>
              <a:rPr lang="en-US" sz="1500" b="1" dirty="0"/>
              <a:t>(art.9 alin.2):</a:t>
            </a:r>
            <a:endParaRPr lang="en-US" sz="1500" dirty="0"/>
          </a:p>
          <a:p>
            <a:pPr marL="0" indent="0">
              <a:buNone/>
            </a:pPr>
            <a:r>
              <a:rPr lang="en-US" sz="1500" b="1" dirty="0"/>
              <a:t>a) 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principal </a:t>
            </a:r>
            <a:r>
              <a:rPr lang="en-US" sz="1500" dirty="0" err="1"/>
              <a:t>gradul</a:t>
            </a:r>
            <a:r>
              <a:rPr lang="en-US" sz="1500" dirty="0"/>
              <a:t> I/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</a:t>
            </a:r>
            <a:r>
              <a:rPr lang="en-US" sz="1500" dirty="0" err="1"/>
              <a:t>gradul</a:t>
            </a:r>
            <a:r>
              <a:rPr lang="en-US" sz="1500" dirty="0"/>
              <a:t> I  </a:t>
            </a:r>
            <a:r>
              <a:rPr lang="en-US" sz="1500" dirty="0">
                <a:sym typeface="Wingdings"/>
              </a:rPr>
              <a:t></a:t>
            </a:r>
            <a:r>
              <a:rPr lang="en-US" sz="1500" dirty="0"/>
              <a:t> </a:t>
            </a:r>
            <a:r>
              <a:rPr lang="en-US" sz="1500" dirty="0" err="1"/>
              <a:t>cercetător</a:t>
            </a:r>
            <a:r>
              <a:rPr lang="en-US" sz="1500" dirty="0"/>
              <a:t> principal (R4): 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</a:t>
            </a:r>
            <a:r>
              <a:rPr lang="en-US" sz="1500" dirty="0" err="1"/>
              <a:t>gradul</a:t>
            </a:r>
            <a:r>
              <a:rPr lang="en-US" sz="1500" dirty="0"/>
              <a:t> I - CS I(cu </a:t>
            </a:r>
            <a:r>
              <a:rPr lang="en-US" sz="1500" dirty="0" err="1"/>
              <a:t>titlu</a:t>
            </a:r>
            <a:r>
              <a:rPr lang="en-US" sz="1500" dirty="0"/>
              <a:t> de doctor)</a:t>
            </a:r>
          </a:p>
          <a:p>
            <a:pPr marL="0" indent="0">
              <a:buNone/>
            </a:pPr>
            <a:r>
              <a:rPr lang="en-US" sz="1500" b="1" dirty="0"/>
              <a:t>b) 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principal </a:t>
            </a:r>
            <a:r>
              <a:rPr lang="en-US" sz="1500" dirty="0" err="1"/>
              <a:t>gradul</a:t>
            </a:r>
            <a:r>
              <a:rPr lang="en-US" sz="1500" dirty="0"/>
              <a:t> II/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</a:t>
            </a:r>
            <a:r>
              <a:rPr lang="en-US" sz="1500" dirty="0" err="1"/>
              <a:t>gradul</a:t>
            </a:r>
            <a:r>
              <a:rPr lang="en-US" sz="1500" dirty="0"/>
              <a:t> II </a:t>
            </a:r>
            <a:r>
              <a:rPr lang="en-US" sz="1500" dirty="0">
                <a:sym typeface="Wingdings"/>
              </a:rPr>
              <a:t></a:t>
            </a:r>
            <a:r>
              <a:rPr lang="en-US" sz="1500" dirty="0"/>
              <a:t> 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consacrat</a:t>
            </a:r>
            <a:r>
              <a:rPr lang="en-US" sz="1500" dirty="0"/>
              <a:t> (R3): 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</a:t>
            </a:r>
            <a:r>
              <a:rPr lang="en-US" sz="1500" dirty="0" err="1"/>
              <a:t>gradul</a:t>
            </a:r>
            <a:r>
              <a:rPr lang="en-US" sz="1500" dirty="0"/>
              <a:t> II - CS II (cu </a:t>
            </a:r>
            <a:r>
              <a:rPr lang="en-US" sz="1500" dirty="0" err="1"/>
              <a:t>titlu</a:t>
            </a:r>
            <a:r>
              <a:rPr lang="en-US" sz="1500" dirty="0"/>
              <a:t> de doctor)</a:t>
            </a:r>
          </a:p>
          <a:p>
            <a:pPr marL="0" indent="0">
              <a:buNone/>
            </a:pPr>
            <a:r>
              <a:rPr lang="en-US" sz="1500" b="1" dirty="0"/>
              <a:t>c) 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principal </a:t>
            </a:r>
            <a:r>
              <a:rPr lang="en-US" sz="1500" dirty="0" err="1"/>
              <a:t>gradul</a:t>
            </a:r>
            <a:r>
              <a:rPr lang="en-US" sz="1500" dirty="0"/>
              <a:t> III/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</a:t>
            </a:r>
            <a:r>
              <a:rPr lang="en-US" sz="1500" dirty="0" err="1"/>
              <a:t>gradul</a:t>
            </a:r>
            <a:r>
              <a:rPr lang="en-US" sz="1500" dirty="0"/>
              <a:t> III </a:t>
            </a:r>
            <a:r>
              <a:rPr lang="en-US" sz="1500" dirty="0">
                <a:sym typeface="Wingdings"/>
              </a:rPr>
              <a:t></a:t>
            </a:r>
            <a:r>
              <a:rPr lang="en-US" sz="1500" dirty="0"/>
              <a:t> CERCETĂTOR RECUNOSCUT (R2): 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</a:t>
            </a:r>
            <a:r>
              <a:rPr lang="en-US" sz="1500" dirty="0" err="1"/>
              <a:t>gradul</a:t>
            </a:r>
            <a:r>
              <a:rPr lang="en-US" sz="1500" dirty="0"/>
              <a:t> III - CS III (cu </a:t>
            </a:r>
            <a:r>
              <a:rPr lang="en-US" sz="1500" dirty="0" err="1"/>
              <a:t>titlu</a:t>
            </a:r>
            <a:r>
              <a:rPr lang="en-US" sz="1500" dirty="0"/>
              <a:t> de doctor)</a:t>
            </a:r>
          </a:p>
          <a:p>
            <a:pPr marL="0" indent="0">
              <a:buNone/>
            </a:pPr>
            <a:r>
              <a:rPr lang="en-US" sz="1500" b="1" dirty="0"/>
              <a:t>d) 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</a:t>
            </a:r>
            <a:r>
              <a:rPr lang="en-US" sz="1500" dirty="0">
                <a:sym typeface="Wingdings"/>
              </a:rPr>
              <a:t></a:t>
            </a:r>
            <a:r>
              <a:rPr lang="en-US" sz="1500" dirty="0"/>
              <a:t> CERCETĂTOR DEBUTANT (R1): </a:t>
            </a:r>
            <a:r>
              <a:rPr lang="en-US" sz="1500" dirty="0" err="1"/>
              <a:t>cercetător</a:t>
            </a:r>
            <a:r>
              <a:rPr lang="en-US" sz="1500" dirty="0"/>
              <a:t> </a:t>
            </a:r>
            <a:r>
              <a:rPr lang="en-US" sz="1500" dirty="0" err="1"/>
              <a:t>ştiinţific</a:t>
            </a:r>
            <a:r>
              <a:rPr lang="en-US" sz="1500" dirty="0"/>
              <a:t> – CS (cu </a:t>
            </a:r>
            <a:r>
              <a:rPr lang="en-US" sz="1500" dirty="0" err="1"/>
              <a:t>titlul</a:t>
            </a:r>
            <a:r>
              <a:rPr lang="en-US" sz="1500" dirty="0"/>
              <a:t> de doctor </a:t>
            </a:r>
            <a:r>
              <a:rPr lang="en-US" sz="1500" dirty="0" err="1"/>
              <a:t>sau</a:t>
            </a:r>
            <a:r>
              <a:rPr lang="en-US" sz="1500" dirty="0"/>
              <a:t> student </a:t>
            </a:r>
            <a:r>
              <a:rPr lang="en-US" sz="1500" dirty="0" err="1"/>
              <a:t>doctorand</a:t>
            </a:r>
            <a:r>
              <a:rPr lang="en-US" sz="1500" dirty="0"/>
              <a:t>)</a:t>
            </a:r>
          </a:p>
          <a:p>
            <a:pPr marL="0" indent="0">
              <a:buNone/>
            </a:pPr>
            <a:r>
              <a:rPr lang="en-US" sz="1500" b="1" dirty="0"/>
              <a:t>e) </a:t>
            </a:r>
            <a:r>
              <a:rPr lang="en-US" sz="1500" dirty="0" err="1"/>
              <a:t>asistent</a:t>
            </a:r>
            <a:r>
              <a:rPr lang="en-US" sz="1500" dirty="0"/>
              <a:t> de </a:t>
            </a:r>
            <a:r>
              <a:rPr lang="en-US" sz="1500" dirty="0" err="1"/>
              <a:t>cercetare</a:t>
            </a:r>
            <a:r>
              <a:rPr lang="en-US" sz="1500" dirty="0"/>
              <a:t> </a:t>
            </a:r>
            <a:r>
              <a:rPr lang="en-US" sz="1500" dirty="0" err="1"/>
              <a:t>ştiinţifică</a:t>
            </a:r>
            <a:r>
              <a:rPr lang="en-US" sz="1500" dirty="0"/>
              <a:t>  </a:t>
            </a:r>
            <a:r>
              <a:rPr lang="en-US" sz="1500" dirty="0">
                <a:sym typeface="Wingdings"/>
              </a:rPr>
              <a:t></a:t>
            </a:r>
            <a:r>
              <a:rPr lang="en-US" sz="1500" dirty="0"/>
              <a:t> ASISTENT </a:t>
            </a:r>
            <a:r>
              <a:rPr lang="en-US" sz="1500" dirty="0" err="1"/>
              <a:t>în</a:t>
            </a:r>
            <a:r>
              <a:rPr lang="en-US" sz="1500" dirty="0"/>
              <a:t> </a:t>
            </a:r>
            <a:r>
              <a:rPr lang="en-US" sz="1500" dirty="0" err="1"/>
              <a:t>activitatea</a:t>
            </a:r>
            <a:r>
              <a:rPr lang="en-US" sz="1500" dirty="0"/>
              <a:t> de </a:t>
            </a:r>
            <a:r>
              <a:rPr lang="en-US" sz="1500" dirty="0" err="1"/>
              <a:t>cercetare</a:t>
            </a:r>
            <a:r>
              <a:rPr lang="en-US" sz="1500" dirty="0"/>
              <a:t> </a:t>
            </a:r>
            <a:r>
              <a:rPr lang="en-US" sz="1500" dirty="0" err="1"/>
              <a:t>ştiinţifică</a:t>
            </a:r>
            <a:r>
              <a:rPr lang="en-US" sz="1500" dirty="0"/>
              <a:t> (LICENȚĂ): </a:t>
            </a:r>
            <a:r>
              <a:rPr lang="en-US" sz="1500" dirty="0" err="1"/>
              <a:t>asistent</a:t>
            </a:r>
            <a:r>
              <a:rPr lang="en-US" sz="1500" dirty="0"/>
              <a:t> de </a:t>
            </a:r>
            <a:r>
              <a:rPr lang="en-US" sz="1500" dirty="0" err="1"/>
              <a:t>cercetare</a:t>
            </a:r>
            <a:r>
              <a:rPr lang="en-US" sz="1500" dirty="0"/>
              <a:t> </a:t>
            </a:r>
            <a:r>
              <a:rPr lang="en-US" sz="1500" dirty="0" err="1"/>
              <a:t>ştiinţifică</a:t>
            </a:r>
            <a:r>
              <a:rPr lang="en-US" sz="1500" dirty="0"/>
              <a:t> – ACS (</a:t>
            </a:r>
            <a:r>
              <a:rPr lang="en-US" sz="1500" dirty="0" err="1"/>
              <a:t>licență</a:t>
            </a:r>
            <a:r>
              <a:rPr lang="en-US" sz="1500" dirty="0"/>
              <a:t>)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70387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1112838"/>
          </a:xfrm>
        </p:spPr>
        <p:txBody>
          <a:bodyPr>
            <a:normAutofit fontScale="90000"/>
          </a:bodyPr>
          <a:lstStyle/>
          <a:p>
            <a:pPr marL="457200" marR="0" indent="45720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</a:t>
            </a:r>
            <a:br>
              <a:rPr lang="en-US" sz="2000" b="1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000" b="1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           4. ECHIVALENȚA FUNCȚIILOR</a:t>
            </a:r>
            <a:br>
              <a:rPr lang="en-US" sz="2000" b="1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i="1" u="sng" dirty="0"/>
              <a:t>EXCEPȚII</a:t>
            </a:r>
            <a:r>
              <a:rPr lang="en-US" sz="1400" dirty="0"/>
              <a:t>: </a:t>
            </a:r>
          </a:p>
          <a:p>
            <a:r>
              <a:rPr lang="en-US" sz="1400" b="1" i="1" dirty="0" err="1"/>
              <a:t>funcţiile</a:t>
            </a:r>
            <a:r>
              <a:rPr lang="en-US" sz="1400" b="1" i="1" dirty="0"/>
              <a:t> </a:t>
            </a:r>
            <a:r>
              <a:rPr lang="en-US" sz="1400" b="1" i="1" dirty="0" err="1"/>
              <a:t>şi</a:t>
            </a:r>
            <a:r>
              <a:rPr lang="en-US" sz="1400" b="1" i="1" dirty="0"/>
              <a:t> </a:t>
            </a:r>
            <a:r>
              <a:rPr lang="en-US" sz="1400" b="1" i="1" dirty="0" err="1"/>
              <a:t>gradele</a:t>
            </a:r>
            <a:r>
              <a:rPr lang="en-US" sz="1400" b="1" i="1" dirty="0"/>
              <a:t> </a:t>
            </a:r>
            <a:r>
              <a:rPr lang="en-US" sz="1400" b="1" i="1" dirty="0" err="1"/>
              <a:t>profesionale</a:t>
            </a:r>
            <a:r>
              <a:rPr lang="en-US" sz="1400" b="1" i="1" dirty="0"/>
              <a:t> din </a:t>
            </a:r>
            <a:r>
              <a:rPr lang="en-US" sz="1400" b="1" i="1" u="sng" dirty="0"/>
              <a:t>CDI</a:t>
            </a:r>
            <a:r>
              <a:rPr lang="en-US" sz="1400" b="1" i="1" dirty="0"/>
              <a:t> </a:t>
            </a:r>
            <a:r>
              <a:rPr lang="en-US" sz="1400" b="1" i="1" dirty="0" err="1"/>
              <a:t>dobândite</a:t>
            </a:r>
            <a:r>
              <a:rPr lang="en-US" sz="1400" b="1" i="1" dirty="0"/>
              <a:t> </a:t>
            </a:r>
            <a:r>
              <a:rPr lang="en-US" sz="1400" b="1" i="1" dirty="0" err="1"/>
              <a:t>prin</a:t>
            </a:r>
            <a:r>
              <a:rPr lang="en-US" sz="1400" b="1" i="1" dirty="0"/>
              <a:t> </a:t>
            </a:r>
            <a:r>
              <a:rPr lang="en-US" sz="1400" b="1" i="1" dirty="0" err="1"/>
              <a:t>ordin</a:t>
            </a:r>
            <a:r>
              <a:rPr lang="en-US" sz="1400" b="1" i="1" dirty="0"/>
              <a:t> </a:t>
            </a:r>
            <a:r>
              <a:rPr lang="en-US" sz="1400" b="1" i="1" dirty="0" err="1"/>
              <a:t>sau</a:t>
            </a:r>
            <a:r>
              <a:rPr lang="en-US" sz="1400" b="1" i="1" dirty="0"/>
              <a:t> </a:t>
            </a:r>
            <a:r>
              <a:rPr lang="en-US" sz="1400" b="1" i="1" dirty="0" err="1"/>
              <a:t>decizie</a:t>
            </a:r>
            <a:r>
              <a:rPr lang="en-US" sz="1400" b="1" i="1" dirty="0"/>
              <a:t> a </a:t>
            </a:r>
            <a:r>
              <a:rPr lang="en-US" sz="1400" b="1" i="1" dirty="0" err="1"/>
              <a:t>conducătorului</a:t>
            </a:r>
            <a:r>
              <a:rPr lang="en-US" sz="1400" dirty="0"/>
              <a:t> </a:t>
            </a:r>
            <a:r>
              <a:rPr lang="en-US" sz="1400" dirty="0" err="1"/>
              <a:t>unei</a:t>
            </a:r>
            <a:r>
              <a:rPr lang="en-US" sz="1400" dirty="0"/>
              <a:t> </a:t>
            </a:r>
            <a:r>
              <a:rPr lang="en-US" sz="1400" dirty="0" err="1"/>
              <a:t>autorităţi</a:t>
            </a:r>
            <a:r>
              <a:rPr lang="en-US" sz="1400" dirty="0"/>
              <a:t> a </a:t>
            </a:r>
            <a:r>
              <a:rPr lang="en-US" sz="1400" dirty="0" err="1"/>
              <a:t>administraţiei</a:t>
            </a:r>
            <a:r>
              <a:rPr lang="en-US" sz="1400" dirty="0"/>
              <a:t> </a:t>
            </a:r>
            <a:r>
              <a:rPr lang="en-US" sz="1400" dirty="0" err="1"/>
              <a:t>publice</a:t>
            </a:r>
            <a:r>
              <a:rPr lang="en-US" sz="1400" dirty="0"/>
              <a:t> centrale anterior </a:t>
            </a:r>
            <a:r>
              <a:rPr lang="en-US" sz="1400" dirty="0" err="1"/>
              <a:t>intrării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vigoare</a:t>
            </a:r>
            <a:r>
              <a:rPr lang="en-US" sz="1400" dirty="0"/>
              <a:t> a </a:t>
            </a:r>
            <a:r>
              <a:rPr lang="en-US" sz="1400" dirty="0" err="1"/>
              <a:t>prezentei</a:t>
            </a:r>
            <a:r>
              <a:rPr lang="en-US" sz="1400" dirty="0"/>
              <a:t> </a:t>
            </a:r>
            <a:r>
              <a:rPr lang="en-US" sz="1400" dirty="0" err="1"/>
              <a:t>legi</a:t>
            </a:r>
            <a:r>
              <a:rPr lang="en-US" sz="1400" dirty="0"/>
              <a:t> </a:t>
            </a:r>
            <a:r>
              <a:rPr lang="en-US" sz="1400" b="1" u="sng" dirty="0"/>
              <a:t>se </a:t>
            </a:r>
            <a:r>
              <a:rPr lang="en-US" sz="1400" b="1" u="sng" dirty="0" err="1"/>
              <a:t>echivalează</a:t>
            </a:r>
            <a:r>
              <a:rPr lang="en-US" sz="1400" b="1" u="sng" dirty="0"/>
              <a:t> de </a:t>
            </a:r>
            <a:r>
              <a:rPr lang="en-US" sz="1400" b="1" u="sng" dirty="0" err="1"/>
              <a:t>drept</a:t>
            </a:r>
            <a:r>
              <a:rPr lang="en-US" sz="1400" b="1" u="sng" dirty="0"/>
              <a:t> la data </a:t>
            </a:r>
            <a:r>
              <a:rPr lang="en-US" sz="1400" b="1" u="sng" dirty="0" err="1"/>
              <a:t>intrării</a:t>
            </a:r>
            <a:r>
              <a:rPr lang="en-US" sz="1400" b="1" u="sng" dirty="0"/>
              <a:t> </a:t>
            </a:r>
            <a:r>
              <a:rPr lang="en-US" sz="1400" b="1" u="sng" dirty="0" err="1"/>
              <a:t>în</a:t>
            </a:r>
            <a:r>
              <a:rPr lang="en-US" sz="1400" b="1" u="sng" dirty="0"/>
              <a:t> </a:t>
            </a:r>
            <a:r>
              <a:rPr lang="en-US" sz="1400" b="1" u="sng" dirty="0" err="1"/>
              <a:t>vigoare</a:t>
            </a:r>
            <a:r>
              <a:rPr lang="en-US" sz="1400" b="1" u="sng" dirty="0"/>
              <a:t> a </a:t>
            </a:r>
            <a:r>
              <a:rPr lang="en-US" sz="1400" b="1" u="sng" dirty="0" err="1"/>
              <a:t>prezentei</a:t>
            </a:r>
            <a:r>
              <a:rPr lang="en-US" sz="1400" b="1" u="sng" dirty="0"/>
              <a:t> </a:t>
            </a:r>
            <a:r>
              <a:rPr lang="en-US" sz="1400" b="1" u="sng" dirty="0" err="1"/>
              <a:t>legi</a:t>
            </a:r>
            <a:r>
              <a:rPr lang="en-US" sz="1400" b="1" u="sng" dirty="0"/>
              <a:t>, </a:t>
            </a:r>
            <a:r>
              <a:rPr lang="en-US" sz="1400" b="1" u="sng" dirty="0" err="1"/>
              <a:t>fără</a:t>
            </a:r>
            <a:r>
              <a:rPr lang="en-US" sz="1400" b="1" u="sng" dirty="0"/>
              <a:t> a fi </a:t>
            </a:r>
            <a:r>
              <a:rPr lang="en-US" sz="1400" b="1" u="sng" dirty="0" err="1"/>
              <a:t>necesare</a:t>
            </a:r>
            <a:r>
              <a:rPr lang="en-US" sz="1400" b="1" u="sng" dirty="0"/>
              <a:t> </a:t>
            </a:r>
            <a:r>
              <a:rPr lang="en-US" sz="1400" b="1" u="sng" dirty="0" err="1"/>
              <a:t>alte</a:t>
            </a:r>
            <a:r>
              <a:rPr lang="en-US" sz="1400" b="1" u="sng" dirty="0"/>
              <a:t> </a:t>
            </a:r>
            <a:r>
              <a:rPr lang="en-US" sz="1400" b="1" u="sng" dirty="0" err="1"/>
              <a:t>formalităţi</a:t>
            </a:r>
            <a:r>
              <a:rPr lang="en-US" sz="1400" dirty="0"/>
              <a:t>, </a:t>
            </a:r>
            <a:r>
              <a:rPr lang="en-US" sz="1400" b="1" i="1" dirty="0"/>
              <a:t>cu </a:t>
            </a:r>
            <a:r>
              <a:rPr lang="en-US" sz="1400" b="1" i="1" dirty="0" err="1"/>
              <a:t>funcţii</a:t>
            </a:r>
            <a:r>
              <a:rPr lang="en-US" sz="1400" b="1" i="1" dirty="0"/>
              <a:t> </a:t>
            </a:r>
            <a:r>
              <a:rPr lang="en-US" sz="1400" b="1" i="1" dirty="0" err="1"/>
              <a:t>didactice</a:t>
            </a:r>
            <a:r>
              <a:rPr lang="en-US" sz="1400" b="1" i="1" dirty="0"/>
              <a:t> </a:t>
            </a:r>
            <a:r>
              <a:rPr lang="en-US" sz="1400" b="1" i="1" dirty="0" err="1"/>
              <a:t>universitare</a:t>
            </a:r>
            <a:r>
              <a:rPr lang="en-US" sz="1400" dirty="0"/>
              <a:t>, </a:t>
            </a:r>
            <a:r>
              <a:rPr lang="en-US" sz="1400" dirty="0" err="1"/>
              <a:t>astfel</a:t>
            </a:r>
            <a:r>
              <a:rPr lang="en-US" sz="1400" dirty="0"/>
              <a:t>:</a:t>
            </a:r>
          </a:p>
          <a:p>
            <a:pPr marL="0" indent="0">
              <a:buNone/>
            </a:pPr>
            <a:r>
              <a:rPr lang="en-US" sz="1400" b="1" dirty="0"/>
              <a:t>a) </a:t>
            </a:r>
            <a:r>
              <a:rPr lang="en-US" sz="1400" dirty="0" err="1"/>
              <a:t>cercetător</a:t>
            </a:r>
            <a:r>
              <a:rPr lang="en-US" sz="1400" dirty="0"/>
              <a:t> </a:t>
            </a:r>
            <a:r>
              <a:rPr lang="en-US" sz="1400" dirty="0" err="1"/>
              <a:t>ştiinţific</a:t>
            </a:r>
            <a:r>
              <a:rPr lang="en-US" sz="1400" dirty="0"/>
              <a:t> </a:t>
            </a:r>
            <a:r>
              <a:rPr lang="en-US" sz="1400" dirty="0" err="1"/>
              <a:t>gradul</a:t>
            </a:r>
            <a:r>
              <a:rPr lang="en-US" sz="1400" dirty="0"/>
              <a:t> II </a:t>
            </a:r>
            <a:r>
              <a:rPr lang="en-US" sz="1400" dirty="0">
                <a:sym typeface="Wingdings"/>
              </a:rPr>
              <a:t></a:t>
            </a:r>
            <a:r>
              <a:rPr lang="en-US" sz="1400" dirty="0"/>
              <a:t> </a:t>
            </a:r>
            <a:r>
              <a:rPr lang="en-US" sz="1400" dirty="0" err="1"/>
              <a:t>conferenţiar</a:t>
            </a:r>
            <a:r>
              <a:rPr lang="en-US" sz="1400" dirty="0"/>
              <a:t> </a:t>
            </a:r>
            <a:r>
              <a:rPr lang="en-US" sz="1400" dirty="0" err="1"/>
              <a:t>universitar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/>
              <a:t>b) </a:t>
            </a:r>
            <a:r>
              <a:rPr lang="en-US" sz="1400" dirty="0" err="1"/>
              <a:t>cercetător</a:t>
            </a:r>
            <a:r>
              <a:rPr lang="en-US" sz="1400" dirty="0"/>
              <a:t> </a:t>
            </a:r>
            <a:r>
              <a:rPr lang="en-US" sz="1400" dirty="0" err="1"/>
              <a:t>ştiinţific</a:t>
            </a:r>
            <a:r>
              <a:rPr lang="en-US" sz="1400" dirty="0"/>
              <a:t> </a:t>
            </a:r>
            <a:r>
              <a:rPr lang="en-US" sz="1400" dirty="0" err="1"/>
              <a:t>gradul</a:t>
            </a:r>
            <a:r>
              <a:rPr lang="en-US" sz="1400" dirty="0"/>
              <a:t> I  </a:t>
            </a:r>
            <a:r>
              <a:rPr lang="en-US" sz="1400" dirty="0">
                <a:sym typeface="Wingdings"/>
              </a:rPr>
              <a:t></a:t>
            </a:r>
            <a:r>
              <a:rPr lang="en-US" sz="1400" dirty="0"/>
              <a:t> </a:t>
            </a:r>
            <a:r>
              <a:rPr lang="en-US" sz="1400" dirty="0" err="1"/>
              <a:t>profesor</a:t>
            </a:r>
            <a:r>
              <a:rPr lang="en-US" sz="1400" dirty="0"/>
              <a:t> </a:t>
            </a:r>
            <a:r>
              <a:rPr lang="en-US" sz="1400" dirty="0" err="1"/>
              <a:t>universitar</a:t>
            </a:r>
            <a:endParaRPr lang="en-US" sz="1400" dirty="0"/>
          </a:p>
          <a:p>
            <a:pPr lvl="0"/>
            <a:r>
              <a:rPr lang="en-US" sz="1400" b="1" i="1" dirty="0" err="1"/>
              <a:t>funcţiile</a:t>
            </a:r>
            <a:r>
              <a:rPr lang="en-US" sz="1400" b="1" i="1" dirty="0"/>
              <a:t> </a:t>
            </a:r>
            <a:r>
              <a:rPr lang="en-US" sz="1400" b="1" i="1" u="sng" dirty="0" err="1"/>
              <a:t>didactice</a:t>
            </a:r>
            <a:r>
              <a:rPr lang="en-US" sz="1400" b="1" i="1" u="sng" dirty="0"/>
              <a:t> </a:t>
            </a:r>
            <a:r>
              <a:rPr lang="en-US" sz="1400" b="1" i="1" u="sng" dirty="0" err="1"/>
              <a:t>universitare</a:t>
            </a:r>
            <a:r>
              <a:rPr lang="en-US" sz="1400" b="1" i="1" dirty="0"/>
              <a:t> </a:t>
            </a:r>
            <a:r>
              <a:rPr lang="en-US" sz="1400" b="1" i="1" dirty="0" err="1"/>
              <a:t>dobândite</a:t>
            </a:r>
            <a:r>
              <a:rPr lang="en-US" sz="1400" b="1" i="1" dirty="0"/>
              <a:t> </a:t>
            </a:r>
            <a:r>
              <a:rPr lang="en-US" sz="1400" b="1" i="1" dirty="0" err="1"/>
              <a:t>prin</a:t>
            </a:r>
            <a:r>
              <a:rPr lang="en-US" sz="1400" b="1" i="1" dirty="0"/>
              <a:t> </a:t>
            </a:r>
            <a:r>
              <a:rPr lang="en-US" sz="1400" b="1" i="1" dirty="0" err="1"/>
              <a:t>ordin</a:t>
            </a:r>
            <a:r>
              <a:rPr lang="en-US" sz="1400" b="1" i="1" dirty="0"/>
              <a:t> </a:t>
            </a:r>
            <a:r>
              <a:rPr lang="en-US" sz="1400" b="1" i="1" dirty="0" err="1"/>
              <a:t>sau</a:t>
            </a:r>
            <a:r>
              <a:rPr lang="en-US" sz="1400" b="1" i="1" dirty="0"/>
              <a:t> </a:t>
            </a:r>
            <a:r>
              <a:rPr lang="en-US" sz="1400" b="1" i="1" dirty="0" err="1"/>
              <a:t>decizie</a:t>
            </a:r>
            <a:r>
              <a:rPr lang="en-US" sz="1400" b="1" i="1" dirty="0"/>
              <a:t> a </a:t>
            </a:r>
            <a:r>
              <a:rPr lang="en-US" sz="1400" b="1" i="1" dirty="0" err="1"/>
              <a:t>conducătorului</a:t>
            </a:r>
            <a:r>
              <a:rPr lang="en-US" sz="1400" dirty="0"/>
              <a:t> </a:t>
            </a:r>
            <a:r>
              <a:rPr lang="en-US" sz="1400" dirty="0" err="1"/>
              <a:t>unei</a:t>
            </a:r>
            <a:r>
              <a:rPr lang="en-US" sz="1400" dirty="0"/>
              <a:t> </a:t>
            </a:r>
            <a:r>
              <a:rPr lang="en-US" sz="1400" dirty="0" err="1"/>
              <a:t>autorităţi</a:t>
            </a:r>
            <a:r>
              <a:rPr lang="en-US" sz="1400" dirty="0"/>
              <a:t> a </a:t>
            </a:r>
            <a:r>
              <a:rPr lang="en-US" sz="1400" dirty="0" err="1"/>
              <a:t>administraţiei</a:t>
            </a:r>
            <a:r>
              <a:rPr lang="en-US" sz="1400" dirty="0"/>
              <a:t> </a:t>
            </a:r>
            <a:r>
              <a:rPr lang="en-US" sz="1400" dirty="0" err="1"/>
              <a:t>publice</a:t>
            </a:r>
            <a:r>
              <a:rPr lang="en-US" sz="1400" dirty="0"/>
              <a:t> centrale anterior </a:t>
            </a:r>
            <a:r>
              <a:rPr lang="en-US" sz="1400" dirty="0" err="1"/>
              <a:t>intrării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vigoare</a:t>
            </a:r>
            <a:r>
              <a:rPr lang="en-US" sz="1400" dirty="0"/>
              <a:t> a </a:t>
            </a:r>
            <a:r>
              <a:rPr lang="en-US" sz="1400" dirty="0" err="1"/>
              <a:t>prezentei</a:t>
            </a:r>
            <a:r>
              <a:rPr lang="en-US" sz="1400" dirty="0"/>
              <a:t> </a:t>
            </a:r>
            <a:r>
              <a:rPr lang="en-US" sz="1400" dirty="0" err="1"/>
              <a:t>legi</a:t>
            </a:r>
            <a:r>
              <a:rPr lang="en-US" sz="1400" dirty="0"/>
              <a:t> </a:t>
            </a:r>
            <a:r>
              <a:rPr lang="en-US" sz="1400" b="1" u="sng" dirty="0"/>
              <a:t>se </a:t>
            </a:r>
            <a:r>
              <a:rPr lang="en-US" sz="1400" b="1" u="sng" dirty="0" err="1"/>
              <a:t>echivalează</a:t>
            </a:r>
            <a:r>
              <a:rPr lang="en-US" sz="1400" b="1" u="sng" dirty="0"/>
              <a:t> de </a:t>
            </a:r>
            <a:r>
              <a:rPr lang="en-US" sz="1400" b="1" u="sng" dirty="0" err="1"/>
              <a:t>drept</a:t>
            </a:r>
            <a:r>
              <a:rPr lang="en-US" sz="1400" b="1" u="sng" dirty="0"/>
              <a:t> la data </a:t>
            </a:r>
            <a:r>
              <a:rPr lang="en-US" sz="1400" b="1" u="sng" dirty="0" err="1"/>
              <a:t>intrării</a:t>
            </a:r>
            <a:r>
              <a:rPr lang="en-US" sz="1400" b="1" u="sng" dirty="0"/>
              <a:t> </a:t>
            </a:r>
            <a:r>
              <a:rPr lang="en-US" sz="1400" b="1" u="sng" dirty="0" err="1"/>
              <a:t>în</a:t>
            </a:r>
            <a:r>
              <a:rPr lang="en-US" sz="1400" b="1" u="sng" dirty="0"/>
              <a:t> </a:t>
            </a:r>
            <a:r>
              <a:rPr lang="en-US" sz="1400" b="1" u="sng" dirty="0" err="1"/>
              <a:t>vigoare</a:t>
            </a:r>
            <a:r>
              <a:rPr lang="en-US" sz="1400" b="1" u="sng" dirty="0"/>
              <a:t> a </a:t>
            </a:r>
            <a:r>
              <a:rPr lang="en-US" sz="1400" b="1" u="sng" dirty="0" err="1"/>
              <a:t>prezentei</a:t>
            </a:r>
            <a:r>
              <a:rPr lang="en-US" sz="1400" b="1" u="sng" dirty="0"/>
              <a:t> </a:t>
            </a:r>
            <a:r>
              <a:rPr lang="en-US" sz="1400" b="1" u="sng" dirty="0" err="1"/>
              <a:t>legi</a:t>
            </a:r>
            <a:r>
              <a:rPr lang="en-US" sz="1400" b="1" u="sng" dirty="0"/>
              <a:t>, </a:t>
            </a:r>
            <a:r>
              <a:rPr lang="en-US" sz="1400" b="1" u="sng" dirty="0" err="1"/>
              <a:t>fără</a:t>
            </a:r>
            <a:r>
              <a:rPr lang="en-US" sz="1400" b="1" u="sng" dirty="0"/>
              <a:t> a fi </a:t>
            </a:r>
            <a:r>
              <a:rPr lang="en-US" sz="1400" b="1" u="sng" dirty="0" err="1"/>
              <a:t>necesare</a:t>
            </a:r>
            <a:r>
              <a:rPr lang="en-US" sz="1400" b="1" u="sng" dirty="0"/>
              <a:t> </a:t>
            </a:r>
            <a:r>
              <a:rPr lang="en-US" sz="1400" b="1" u="sng" dirty="0" err="1"/>
              <a:t>alte</a:t>
            </a:r>
            <a:r>
              <a:rPr lang="en-US" sz="1400" b="1" u="sng" dirty="0"/>
              <a:t> </a:t>
            </a:r>
            <a:r>
              <a:rPr lang="en-US" sz="1400" b="1" u="sng" dirty="0" err="1"/>
              <a:t>formalităţi</a:t>
            </a:r>
            <a:r>
              <a:rPr lang="en-US" sz="1400" dirty="0"/>
              <a:t>, </a:t>
            </a:r>
            <a:r>
              <a:rPr lang="en-US" sz="1400" b="1" i="1" dirty="0"/>
              <a:t>cu </a:t>
            </a:r>
            <a:r>
              <a:rPr lang="en-US" sz="1400" b="1" i="1" dirty="0" err="1"/>
              <a:t>funcţiile</a:t>
            </a:r>
            <a:r>
              <a:rPr lang="en-US" sz="1400" b="1" i="1" dirty="0"/>
              <a:t> </a:t>
            </a:r>
            <a:r>
              <a:rPr lang="en-US" sz="1400" b="1" i="1" dirty="0" err="1"/>
              <a:t>şi</a:t>
            </a:r>
            <a:r>
              <a:rPr lang="en-US" sz="1400" b="1" i="1" dirty="0"/>
              <a:t> </a:t>
            </a:r>
            <a:r>
              <a:rPr lang="en-US" sz="1400" b="1" i="1" dirty="0" err="1"/>
              <a:t>gradele</a:t>
            </a:r>
            <a:r>
              <a:rPr lang="en-US" sz="1400" b="1" i="1" dirty="0"/>
              <a:t> </a:t>
            </a:r>
            <a:r>
              <a:rPr lang="en-US" sz="1400" b="1" i="1" dirty="0" err="1"/>
              <a:t>profesionale</a:t>
            </a:r>
            <a:r>
              <a:rPr lang="en-US" sz="1400" b="1" i="1" dirty="0"/>
              <a:t> din CDI</a:t>
            </a:r>
            <a:r>
              <a:rPr lang="en-US" sz="1400" dirty="0"/>
              <a:t>, </a:t>
            </a:r>
            <a:r>
              <a:rPr lang="en-US" sz="1400" dirty="0" err="1"/>
              <a:t>astfel</a:t>
            </a:r>
            <a:r>
              <a:rPr lang="en-US" sz="1400" dirty="0"/>
              <a:t>:</a:t>
            </a:r>
          </a:p>
          <a:p>
            <a:pPr marL="0" indent="0">
              <a:buNone/>
            </a:pPr>
            <a:r>
              <a:rPr lang="en-US" sz="1400" b="1" dirty="0"/>
              <a:t>a) </a:t>
            </a:r>
            <a:r>
              <a:rPr lang="en-US" sz="1400" dirty="0" err="1"/>
              <a:t>conferenţiar</a:t>
            </a:r>
            <a:r>
              <a:rPr lang="en-US" sz="1400" dirty="0"/>
              <a:t> </a:t>
            </a:r>
            <a:r>
              <a:rPr lang="en-US" sz="1400" dirty="0" err="1"/>
              <a:t>universitar</a:t>
            </a:r>
            <a:r>
              <a:rPr lang="en-US" sz="1400" dirty="0"/>
              <a:t> </a:t>
            </a:r>
            <a:r>
              <a:rPr lang="en-US" sz="1400" dirty="0">
                <a:sym typeface="Wingdings"/>
              </a:rPr>
              <a:t></a:t>
            </a:r>
            <a:r>
              <a:rPr lang="en-US" sz="1400" dirty="0"/>
              <a:t> </a:t>
            </a:r>
            <a:r>
              <a:rPr lang="en-US" sz="1400" dirty="0" err="1"/>
              <a:t>cercetător</a:t>
            </a:r>
            <a:r>
              <a:rPr lang="en-US" sz="1400" dirty="0"/>
              <a:t> </a:t>
            </a:r>
            <a:r>
              <a:rPr lang="en-US" sz="1400" dirty="0" err="1"/>
              <a:t>ştiinţific</a:t>
            </a:r>
            <a:r>
              <a:rPr lang="en-US" sz="1400" dirty="0"/>
              <a:t> </a:t>
            </a:r>
            <a:r>
              <a:rPr lang="en-US" sz="1400" dirty="0" err="1"/>
              <a:t>gradul</a:t>
            </a:r>
            <a:r>
              <a:rPr lang="en-US" sz="1400" dirty="0"/>
              <a:t> II</a:t>
            </a:r>
          </a:p>
          <a:p>
            <a:pPr marL="0" indent="0">
              <a:buNone/>
            </a:pPr>
            <a:r>
              <a:rPr lang="en-US" sz="1400" b="1" dirty="0"/>
              <a:t>b) </a:t>
            </a:r>
            <a:r>
              <a:rPr lang="en-US" sz="1400" dirty="0" err="1"/>
              <a:t>profesor</a:t>
            </a:r>
            <a:r>
              <a:rPr lang="en-US" sz="1400" dirty="0"/>
              <a:t> </a:t>
            </a:r>
            <a:r>
              <a:rPr lang="en-US" sz="1400" dirty="0" err="1"/>
              <a:t>universitar</a:t>
            </a:r>
            <a:r>
              <a:rPr lang="en-US" sz="1400" dirty="0"/>
              <a:t>      </a:t>
            </a:r>
            <a:r>
              <a:rPr lang="en-US" sz="1400" dirty="0">
                <a:sym typeface="Wingdings"/>
              </a:rPr>
              <a:t></a:t>
            </a:r>
            <a:r>
              <a:rPr lang="en-US" sz="1400" dirty="0"/>
              <a:t> </a:t>
            </a:r>
            <a:r>
              <a:rPr lang="en-US" sz="1400" dirty="0" err="1"/>
              <a:t>cercetător</a:t>
            </a:r>
            <a:r>
              <a:rPr lang="en-US" sz="1400" dirty="0"/>
              <a:t> </a:t>
            </a:r>
            <a:r>
              <a:rPr lang="en-US" sz="1400" dirty="0" err="1"/>
              <a:t>ştiinţific</a:t>
            </a:r>
            <a:r>
              <a:rPr lang="en-US" sz="1400" dirty="0"/>
              <a:t> </a:t>
            </a:r>
            <a:r>
              <a:rPr lang="en-US" sz="1400" dirty="0" err="1"/>
              <a:t>gradul</a:t>
            </a:r>
            <a:r>
              <a:rPr lang="en-US" sz="1400" dirty="0"/>
              <a:t> I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1300" b="1" u="sng" dirty="0">
              <a:highlight>
                <a:srgbClr val="FFFF00"/>
              </a:highlight>
              <a:latin typeface="Verdana"/>
              <a:ea typeface="Times New Roman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u="sng" dirty="0">
                <a:highlight>
                  <a:srgbClr val="FFFF00"/>
                </a:highlight>
                <a:ea typeface="Times New Roman"/>
                <a:cs typeface="Times New Roman"/>
              </a:rPr>
              <a:t>STUDII SUPERIOARE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dirty="0" err="1">
                <a:ea typeface="Times New Roman"/>
                <a:cs typeface="Times New Roman"/>
              </a:rPr>
              <a:t>Începând</a:t>
            </a:r>
            <a:r>
              <a:rPr lang="en-US" sz="1500" dirty="0">
                <a:ea typeface="Times New Roman"/>
                <a:cs typeface="Times New Roman"/>
              </a:rPr>
              <a:t> cu data </a:t>
            </a:r>
            <a:r>
              <a:rPr lang="en-US" sz="1500" dirty="0" err="1">
                <a:ea typeface="Times New Roman"/>
                <a:cs typeface="Times New Roman"/>
              </a:rPr>
              <a:t>intrării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în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vigoare</a:t>
            </a:r>
            <a:r>
              <a:rPr lang="en-US" sz="1500" dirty="0">
                <a:ea typeface="Times New Roman"/>
                <a:cs typeface="Times New Roman"/>
              </a:rPr>
              <a:t> a </a:t>
            </a:r>
            <a:r>
              <a:rPr lang="en-US" sz="1500" dirty="0" err="1">
                <a:ea typeface="Times New Roman"/>
                <a:cs typeface="Times New Roman"/>
              </a:rPr>
              <a:t>legii</a:t>
            </a:r>
            <a:r>
              <a:rPr lang="en-US" sz="1500" dirty="0">
                <a:ea typeface="Times New Roman"/>
                <a:cs typeface="Times New Roman"/>
              </a:rPr>
              <a:t> – </a:t>
            </a:r>
            <a:r>
              <a:rPr lang="en-US" sz="1500" b="1" u="sng" dirty="0">
                <a:ea typeface="Times New Roman"/>
                <a:cs typeface="Times New Roman"/>
              </a:rPr>
              <a:t>12.07.2024</a:t>
            </a:r>
            <a:r>
              <a:rPr lang="en-US" sz="1500" dirty="0">
                <a:ea typeface="Times New Roman"/>
                <a:cs typeface="Times New Roman"/>
              </a:rPr>
              <a:t>, </a:t>
            </a:r>
            <a:r>
              <a:rPr lang="en-US" sz="1500" b="1" u="sng" dirty="0">
                <a:solidFill>
                  <a:srgbClr val="FF0000"/>
                </a:solidFill>
                <a:ea typeface="Times New Roman"/>
                <a:cs typeface="Times New Roman"/>
              </a:rPr>
              <a:t>nu se </a:t>
            </a:r>
            <a:r>
              <a:rPr lang="en-US" sz="1500" b="1" u="sng" dirty="0" err="1">
                <a:solidFill>
                  <a:srgbClr val="FF0000"/>
                </a:solidFill>
                <a:ea typeface="Times New Roman"/>
                <a:cs typeface="Times New Roman"/>
              </a:rPr>
              <a:t>mai</a:t>
            </a:r>
            <a:r>
              <a:rPr lang="en-US" sz="1500" b="1" u="sng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1500" b="1" u="sng" dirty="0" err="1">
                <a:solidFill>
                  <a:srgbClr val="FF0000"/>
                </a:solidFill>
                <a:ea typeface="Times New Roman"/>
                <a:cs typeface="Times New Roman"/>
              </a:rPr>
              <a:t>încadrează</a:t>
            </a:r>
            <a:r>
              <a:rPr lang="en-US" sz="1500" b="1" u="sng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1500" b="1" dirty="0">
                <a:solidFill>
                  <a:srgbClr val="FF0000"/>
                </a:solidFill>
                <a:ea typeface="Times New Roman"/>
                <a:cs typeface="Times New Roman"/>
              </a:rPr>
              <a:t>personal IDT I, IDT II, IDT III, IDT.</a:t>
            </a:r>
            <a:endParaRPr lang="en-US" sz="15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 dirty="0" err="1">
                <a:ea typeface="Times New Roman"/>
                <a:cs typeface="Times New Roman"/>
              </a:rPr>
              <a:t>Personalul</a:t>
            </a:r>
            <a:r>
              <a:rPr lang="en-US" sz="1500" b="1" dirty="0">
                <a:ea typeface="Times New Roman"/>
                <a:cs typeface="Times New Roman"/>
              </a:rPr>
              <a:t> </a:t>
            </a:r>
            <a:r>
              <a:rPr lang="en-US" sz="1500" b="1" dirty="0" err="1">
                <a:ea typeface="Times New Roman"/>
                <a:cs typeface="Times New Roman"/>
              </a:rPr>
              <a:t>încadrat</a:t>
            </a:r>
            <a:r>
              <a:rPr lang="en-US" sz="1500" dirty="0">
                <a:ea typeface="Times New Roman"/>
                <a:cs typeface="Times New Roman"/>
              </a:rPr>
              <a:t>, la data </a:t>
            </a:r>
            <a:r>
              <a:rPr lang="en-US" sz="1500" dirty="0" err="1">
                <a:ea typeface="Times New Roman"/>
                <a:cs typeface="Times New Roman"/>
              </a:rPr>
              <a:t>intrării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în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vigoare</a:t>
            </a:r>
            <a:r>
              <a:rPr lang="en-US" sz="1500" dirty="0">
                <a:ea typeface="Times New Roman"/>
                <a:cs typeface="Times New Roman"/>
              </a:rPr>
              <a:t> a </a:t>
            </a:r>
            <a:r>
              <a:rPr lang="en-US" sz="1500" dirty="0" err="1">
                <a:ea typeface="Times New Roman"/>
                <a:cs typeface="Times New Roman"/>
              </a:rPr>
              <a:t>legii</a:t>
            </a:r>
            <a:r>
              <a:rPr lang="en-US" sz="1500" dirty="0">
                <a:ea typeface="Times New Roman"/>
                <a:cs typeface="Times New Roman"/>
              </a:rPr>
              <a:t>, cu </a:t>
            </a:r>
            <a:r>
              <a:rPr lang="en-US" sz="1500" dirty="0" err="1">
                <a:ea typeface="Times New Roman"/>
                <a:cs typeface="Times New Roman"/>
              </a:rPr>
              <a:t>gradul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profesional</a:t>
            </a:r>
            <a:r>
              <a:rPr lang="en-US" sz="1500" dirty="0">
                <a:ea typeface="Times New Roman"/>
                <a:cs typeface="Times New Roman"/>
              </a:rPr>
              <a:t> de </a:t>
            </a:r>
            <a:r>
              <a:rPr lang="en-US" sz="1500" b="1" dirty="0">
                <a:ea typeface="Times New Roman"/>
                <a:cs typeface="Times New Roman"/>
              </a:rPr>
              <a:t>IDT I, IDT II, IDT III </a:t>
            </a:r>
            <a:r>
              <a:rPr lang="en-US" sz="1500" b="1" dirty="0" err="1">
                <a:ea typeface="Times New Roman"/>
                <a:cs typeface="Times New Roman"/>
              </a:rPr>
              <a:t>şi</a:t>
            </a:r>
            <a:r>
              <a:rPr lang="en-US" sz="1500" b="1" dirty="0">
                <a:ea typeface="Times New Roman"/>
                <a:cs typeface="Times New Roman"/>
              </a:rPr>
              <a:t> IDT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b="1" u="sng" dirty="0" err="1">
                <a:solidFill>
                  <a:srgbClr val="FF0000"/>
                </a:solidFill>
                <a:ea typeface="Times New Roman"/>
                <a:cs typeface="Times New Roman"/>
              </a:rPr>
              <a:t>va</a:t>
            </a:r>
            <a:r>
              <a:rPr lang="en-US" sz="1500" b="1" u="sng" dirty="0">
                <a:solidFill>
                  <a:srgbClr val="FF0000"/>
                </a:solidFill>
                <a:ea typeface="Times New Roman"/>
                <a:cs typeface="Times New Roman"/>
              </a:rPr>
              <a:t> fi </a:t>
            </a:r>
            <a:r>
              <a:rPr lang="en-US" sz="1500" b="1" u="sng" dirty="0" err="1">
                <a:solidFill>
                  <a:srgbClr val="FF0000"/>
                </a:solidFill>
                <a:ea typeface="Times New Roman"/>
                <a:cs typeface="Times New Roman"/>
              </a:rPr>
              <a:t>menţinut</a:t>
            </a:r>
            <a:r>
              <a:rPr lang="en-US" sz="1500" b="1" dirty="0">
                <a:solidFill>
                  <a:srgbClr val="FF0000"/>
                </a:solidFill>
                <a:ea typeface="Times New Roman"/>
                <a:cs typeface="Times New Roman"/>
              </a:rPr>
              <a:t> pe </a:t>
            </a:r>
            <a:r>
              <a:rPr lang="en-US" sz="1500" b="1" dirty="0" err="1">
                <a:solidFill>
                  <a:srgbClr val="FF0000"/>
                </a:solidFill>
                <a:ea typeface="Times New Roman"/>
                <a:cs typeface="Times New Roman"/>
              </a:rPr>
              <a:t>postul</a:t>
            </a:r>
            <a:r>
              <a:rPr lang="en-US" sz="1500" b="1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1500" b="1" dirty="0" err="1">
                <a:solidFill>
                  <a:srgbClr val="FF0000"/>
                </a:solidFill>
                <a:ea typeface="Times New Roman"/>
                <a:cs typeface="Times New Roman"/>
              </a:rPr>
              <a:t>respectiv</a:t>
            </a:r>
            <a:r>
              <a:rPr lang="en-US" sz="1500" b="1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1500" b="1" u="sng" dirty="0" err="1">
                <a:solidFill>
                  <a:srgbClr val="FF0000"/>
                </a:solidFill>
                <a:ea typeface="Times New Roman"/>
                <a:cs typeface="Times New Roman"/>
              </a:rPr>
              <a:t>până</a:t>
            </a:r>
            <a:r>
              <a:rPr lang="en-US" sz="1500" b="1" u="sng" dirty="0">
                <a:solidFill>
                  <a:srgbClr val="FF0000"/>
                </a:solidFill>
                <a:ea typeface="Times New Roman"/>
                <a:cs typeface="Times New Roman"/>
              </a:rPr>
              <a:t> la </a:t>
            </a:r>
            <a:r>
              <a:rPr lang="en-US" sz="1500" b="1" u="sng" dirty="0" err="1">
                <a:solidFill>
                  <a:srgbClr val="FF0000"/>
                </a:solidFill>
                <a:ea typeface="Times New Roman"/>
                <a:cs typeface="Times New Roman"/>
              </a:rPr>
              <a:t>încetarea</a:t>
            </a:r>
            <a:r>
              <a:rPr lang="en-US" sz="1500" b="1" u="sng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1500" b="1" u="sng" dirty="0" err="1">
                <a:solidFill>
                  <a:srgbClr val="FF0000"/>
                </a:solidFill>
                <a:ea typeface="Times New Roman"/>
                <a:cs typeface="Times New Roman"/>
              </a:rPr>
              <a:t>contractului</a:t>
            </a:r>
            <a:r>
              <a:rPr lang="en-US" sz="1500" b="1" u="sng" dirty="0">
                <a:solidFill>
                  <a:srgbClr val="FF0000"/>
                </a:solidFill>
                <a:ea typeface="Times New Roman"/>
                <a:cs typeface="Times New Roman"/>
              </a:rPr>
              <a:t> individual de </a:t>
            </a:r>
            <a:r>
              <a:rPr lang="en-US" sz="1500" b="1" u="sng" dirty="0" err="1">
                <a:solidFill>
                  <a:srgbClr val="FF0000"/>
                </a:solidFill>
                <a:ea typeface="Times New Roman"/>
                <a:cs typeface="Times New Roman"/>
              </a:rPr>
              <a:t>muncă</a:t>
            </a:r>
            <a:r>
              <a:rPr lang="en-US" sz="1500" dirty="0">
                <a:ea typeface="Times New Roman"/>
                <a:cs typeface="Times New Roman"/>
              </a:rPr>
              <a:t>, </a:t>
            </a:r>
            <a:r>
              <a:rPr lang="en-US" sz="1500" b="1" i="1" u="sng" dirty="0">
                <a:ea typeface="Times New Roman"/>
                <a:cs typeface="Times New Roman"/>
              </a:rPr>
              <a:t>cu </a:t>
            </a:r>
            <a:r>
              <a:rPr lang="en-US" sz="1500" b="1" i="1" u="sng" dirty="0" err="1">
                <a:ea typeface="Times New Roman"/>
                <a:cs typeface="Times New Roman"/>
              </a:rPr>
              <a:t>respectarea</a:t>
            </a:r>
            <a:r>
              <a:rPr lang="en-US" sz="1500" b="1" i="1" u="sng" dirty="0">
                <a:ea typeface="Times New Roman"/>
                <a:cs typeface="Times New Roman"/>
              </a:rPr>
              <a:t> </a:t>
            </a:r>
            <a:r>
              <a:rPr lang="en-US" sz="1500" b="1" i="1" u="sng" dirty="0" err="1">
                <a:ea typeface="Times New Roman"/>
                <a:cs typeface="Times New Roman"/>
              </a:rPr>
              <a:t>tuturor</a:t>
            </a:r>
            <a:r>
              <a:rPr lang="en-US" sz="1500" b="1" i="1" u="sng" dirty="0">
                <a:ea typeface="Times New Roman"/>
                <a:cs typeface="Times New Roman"/>
              </a:rPr>
              <a:t> </a:t>
            </a:r>
            <a:r>
              <a:rPr lang="en-US" sz="1500" b="1" i="1" u="sng" dirty="0" err="1">
                <a:ea typeface="Times New Roman"/>
                <a:cs typeface="Times New Roman"/>
              </a:rPr>
              <a:t>drepturilor</a:t>
            </a:r>
            <a:r>
              <a:rPr lang="en-US" sz="1500" b="1" i="1" u="sng" dirty="0">
                <a:ea typeface="Times New Roman"/>
                <a:cs typeface="Times New Roman"/>
              </a:rPr>
              <a:t> </a:t>
            </a:r>
            <a:r>
              <a:rPr lang="en-US" sz="1500" b="1" i="1" u="sng" dirty="0" err="1">
                <a:ea typeface="Times New Roman"/>
                <a:cs typeface="Times New Roman"/>
              </a:rPr>
              <a:t>dobândite</a:t>
            </a:r>
            <a:r>
              <a:rPr lang="en-US" sz="1500" dirty="0">
                <a:ea typeface="Times New Roman"/>
                <a:cs typeface="Times New Roman"/>
              </a:rPr>
              <a:t>, cu </a:t>
            </a:r>
            <a:r>
              <a:rPr lang="en-US" sz="1500" dirty="0" err="1">
                <a:ea typeface="Times New Roman"/>
                <a:cs typeface="Times New Roman"/>
              </a:rPr>
              <a:t>excepţia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cazului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în</a:t>
            </a:r>
            <a:r>
              <a:rPr lang="en-US" sz="1500" dirty="0">
                <a:ea typeface="Times New Roman"/>
                <a:cs typeface="Times New Roman"/>
              </a:rPr>
              <a:t> care </a:t>
            </a:r>
            <a:r>
              <a:rPr lang="en-US" sz="1500" dirty="0" err="1">
                <a:ea typeface="Times New Roman"/>
                <a:cs typeface="Times New Roman"/>
              </a:rPr>
              <a:t>personalul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optează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pentru</a:t>
            </a:r>
            <a:r>
              <a:rPr lang="en-US" sz="1500" dirty="0">
                <a:ea typeface="Times New Roman"/>
                <a:cs typeface="Times New Roman"/>
              </a:rPr>
              <a:t> una </a:t>
            </a:r>
            <a:r>
              <a:rPr lang="en-US" sz="1500" dirty="0" err="1">
                <a:ea typeface="Times New Roman"/>
                <a:cs typeface="Times New Roman"/>
              </a:rPr>
              <a:t>dintre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en-US" sz="1500" dirty="0" err="1">
                <a:ea typeface="Times New Roman"/>
                <a:cs typeface="Times New Roman"/>
              </a:rPr>
              <a:t>situaţiile</a:t>
            </a:r>
            <a:r>
              <a:rPr lang="en-US" sz="1500" dirty="0">
                <a:ea typeface="Times New Roman"/>
                <a:cs typeface="Times New Roman"/>
              </a:rPr>
              <a:t> </a:t>
            </a:r>
            <a:r>
              <a:rPr lang="ro-RO" sz="1500" dirty="0">
                <a:ea typeface="Times New Roman"/>
                <a:cs typeface="Times New Roman"/>
              </a:rPr>
              <a:t>următoare</a:t>
            </a:r>
            <a:r>
              <a:rPr lang="en-US" sz="1500" dirty="0">
                <a:ea typeface="Times New Roman"/>
                <a:cs typeface="Times New Roman"/>
              </a:rPr>
              <a:t>: 	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08843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br>
              <a:rPr lang="en-US" sz="1800" b="1" i="1" dirty="0">
                <a:solidFill>
                  <a:prstClr val="black"/>
                </a:solidFill>
                <a:latin typeface="Verdana"/>
                <a:ea typeface="Calibri"/>
                <a:cs typeface="Times New Roman"/>
              </a:rPr>
            </a:br>
            <a:r>
              <a:rPr lang="en-US" sz="2000" b="1" i="1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ECHIVALENȚA FUNCȚIILOR</a:t>
            </a:r>
            <a:br>
              <a:rPr lang="en-US" sz="40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92762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ro-RO" sz="6000" dirty="0">
              <a:ea typeface="Times New Roman"/>
              <a:cs typeface="Times New Roman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6000" dirty="0" err="1">
                <a:ea typeface="Times New Roman"/>
                <a:cs typeface="Times New Roman"/>
              </a:rPr>
              <a:t>Gradele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profesionale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u="sng" dirty="0">
                <a:ea typeface="Times New Roman"/>
                <a:cs typeface="Times New Roman"/>
              </a:rPr>
              <a:t>IDT I, IDT II, IDT III </a:t>
            </a:r>
            <a:r>
              <a:rPr lang="en-US" sz="6000" b="1" u="sng" dirty="0" err="1">
                <a:ea typeface="Times New Roman"/>
                <a:cs typeface="Times New Roman"/>
              </a:rPr>
              <a:t>şi</a:t>
            </a:r>
            <a:r>
              <a:rPr lang="en-US" sz="6000" b="1" u="sng" dirty="0">
                <a:ea typeface="Times New Roman"/>
                <a:cs typeface="Times New Roman"/>
              </a:rPr>
              <a:t> IDT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ea typeface="Times New Roman"/>
                <a:cs typeface="Times New Roman"/>
              </a:rPr>
              <a:t>vor</a:t>
            </a:r>
            <a:r>
              <a:rPr lang="en-US" sz="6000" b="1" dirty="0">
                <a:solidFill>
                  <a:srgbClr val="FF0000"/>
                </a:solidFill>
                <a:ea typeface="Times New Roman"/>
                <a:cs typeface="Times New Roman"/>
              </a:rPr>
              <a:t> fi </a:t>
            </a:r>
            <a:r>
              <a:rPr lang="en-US" sz="6000" b="1" dirty="0" err="1">
                <a:solidFill>
                  <a:srgbClr val="FF0000"/>
                </a:solidFill>
                <a:ea typeface="Times New Roman"/>
                <a:cs typeface="Times New Roman"/>
              </a:rPr>
              <a:t>echivalate</a:t>
            </a:r>
            <a:r>
              <a:rPr lang="en-US" sz="6000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6000" dirty="0">
                <a:ea typeface="Times New Roman"/>
                <a:cs typeface="Times New Roman"/>
              </a:rPr>
              <a:t>cu </a:t>
            </a:r>
            <a:r>
              <a:rPr lang="en-US" sz="6000" dirty="0" err="1">
                <a:ea typeface="Times New Roman"/>
                <a:cs typeface="Times New Roman"/>
              </a:rPr>
              <a:t>gradele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profesionale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u="sng" dirty="0">
                <a:solidFill>
                  <a:srgbClr val="FF0000"/>
                </a:solidFill>
                <a:ea typeface="Times New Roman"/>
                <a:cs typeface="Times New Roman"/>
              </a:rPr>
              <a:t>CS I,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6000" b="1" u="sng" dirty="0">
                <a:solidFill>
                  <a:srgbClr val="FF0000"/>
                </a:solidFill>
                <a:ea typeface="Times New Roman"/>
                <a:cs typeface="Times New Roman"/>
              </a:rPr>
              <a:t>CS II, CS III, CS </a:t>
            </a:r>
            <a:r>
              <a:rPr lang="en-US" sz="6000" b="1" u="sng" dirty="0" err="1">
                <a:solidFill>
                  <a:srgbClr val="FF0000"/>
                </a:solidFill>
                <a:ea typeface="Times New Roman"/>
                <a:cs typeface="Times New Roman"/>
              </a:rPr>
              <a:t>și</a:t>
            </a:r>
            <a:r>
              <a:rPr lang="en-US" sz="6000" b="1" u="sng" dirty="0">
                <a:solidFill>
                  <a:srgbClr val="FF0000"/>
                </a:solidFill>
                <a:ea typeface="Times New Roman"/>
                <a:cs typeface="Times New Roman"/>
              </a:rPr>
              <a:t> ACS</a:t>
            </a:r>
            <a:r>
              <a:rPr lang="en-US" sz="6000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condiţiile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îndeplinirii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standardelor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minimale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dacă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este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cazul</a:t>
            </a:r>
            <a:r>
              <a:rPr lang="en-US" sz="6000" dirty="0">
                <a:ea typeface="Times New Roman"/>
                <a:cs typeface="Times New Roman"/>
              </a:rPr>
              <a:t>, a </a:t>
            </a:r>
            <a:r>
              <a:rPr lang="en-US" sz="6000" dirty="0" err="1">
                <a:ea typeface="Times New Roman"/>
                <a:cs typeface="Times New Roman"/>
              </a:rPr>
              <a:t>standardelor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suplimentare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impuse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organizaţia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cercetare</a:t>
            </a:r>
            <a:r>
              <a:rPr lang="en-US" sz="6000" dirty="0">
                <a:ea typeface="Times New Roman"/>
                <a:cs typeface="Times New Roman"/>
              </a:rPr>
              <a:t>; </a:t>
            </a:r>
            <a:r>
              <a:rPr lang="en-US" sz="6000" b="1" i="1" dirty="0" err="1">
                <a:ea typeface="Times New Roman"/>
                <a:cs typeface="Times New Roman"/>
              </a:rPr>
              <a:t>echivalarea</a:t>
            </a:r>
            <a:r>
              <a:rPr lang="en-US" sz="6000" dirty="0">
                <a:ea typeface="Times New Roman"/>
                <a:cs typeface="Times New Roman"/>
              </a:rPr>
              <a:t> – </a:t>
            </a:r>
            <a:r>
              <a:rPr lang="en-US" sz="6000" b="1" i="1" dirty="0">
                <a:ea typeface="Times New Roman"/>
                <a:cs typeface="Times New Roman"/>
              </a:rPr>
              <a:t>la </a:t>
            </a:r>
            <a:r>
              <a:rPr lang="en-US" sz="6000" b="1" i="1" dirty="0" err="1">
                <a:ea typeface="Times New Roman"/>
                <a:cs typeface="Times New Roman"/>
              </a:rPr>
              <a:t>solicitarea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persoanelor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interesate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termen de </a:t>
            </a:r>
            <a:r>
              <a:rPr lang="en-US" sz="6000" b="1" u="sng" dirty="0" err="1">
                <a:ea typeface="Times New Roman"/>
                <a:cs typeface="Times New Roman"/>
              </a:rPr>
              <a:t>cel</a:t>
            </a:r>
            <a:r>
              <a:rPr lang="en-US" sz="6000" b="1" u="sng" dirty="0">
                <a:ea typeface="Times New Roman"/>
                <a:cs typeface="Times New Roman"/>
              </a:rPr>
              <a:t> </a:t>
            </a:r>
            <a:r>
              <a:rPr lang="en-US" sz="6000" b="1" u="sng" dirty="0" err="1">
                <a:ea typeface="Times New Roman"/>
                <a:cs typeface="Times New Roman"/>
              </a:rPr>
              <a:t>mult</a:t>
            </a:r>
            <a:r>
              <a:rPr lang="en-US" sz="6000" b="1" u="sng" dirty="0">
                <a:ea typeface="Times New Roman"/>
                <a:cs typeface="Times New Roman"/>
              </a:rPr>
              <a:t> </a:t>
            </a:r>
            <a:r>
              <a:rPr lang="en-US" sz="6000" b="1" u="sng" dirty="0">
                <a:solidFill>
                  <a:srgbClr val="FF0000"/>
                </a:solidFill>
                <a:highlight>
                  <a:srgbClr val="D3D3D3"/>
                </a:highlight>
                <a:ea typeface="Times New Roman"/>
                <a:cs typeface="Times New Roman"/>
              </a:rPr>
              <a:t>5 ani</a:t>
            </a:r>
            <a:r>
              <a:rPr lang="en-US" sz="6000" b="1" u="sng" dirty="0">
                <a:solidFill>
                  <a:srgbClr val="FF0000"/>
                </a:solidFill>
                <a:ea typeface="Times New Roman"/>
                <a:cs typeface="Times New Roman"/>
              </a:rPr>
              <a:t> </a:t>
            </a:r>
            <a:r>
              <a:rPr lang="en-US" sz="6000" b="1" u="sng" dirty="0">
                <a:ea typeface="Times New Roman"/>
                <a:cs typeface="Times New Roman"/>
              </a:rPr>
              <a:t>de la data </a:t>
            </a:r>
            <a:r>
              <a:rPr lang="en-US" sz="6000" b="1" u="sng" dirty="0" err="1">
                <a:ea typeface="Times New Roman"/>
                <a:cs typeface="Times New Roman"/>
              </a:rPr>
              <a:t>intrării</a:t>
            </a:r>
            <a:r>
              <a:rPr lang="en-US" sz="6000" b="1" u="sng" dirty="0">
                <a:ea typeface="Times New Roman"/>
                <a:cs typeface="Times New Roman"/>
              </a:rPr>
              <a:t> </a:t>
            </a:r>
            <a:r>
              <a:rPr lang="en-US" sz="6000" b="1" u="sng" dirty="0" err="1">
                <a:ea typeface="Times New Roman"/>
                <a:cs typeface="Times New Roman"/>
              </a:rPr>
              <a:t>în</a:t>
            </a:r>
            <a:r>
              <a:rPr lang="en-US" sz="6000" b="1" u="sng" dirty="0">
                <a:ea typeface="Times New Roman"/>
                <a:cs typeface="Times New Roman"/>
              </a:rPr>
              <a:t> </a:t>
            </a:r>
            <a:r>
              <a:rPr lang="en-US" sz="6000" b="1" u="sng" dirty="0" err="1">
                <a:ea typeface="Times New Roman"/>
                <a:cs typeface="Times New Roman"/>
              </a:rPr>
              <a:t>vigoare</a:t>
            </a:r>
            <a:r>
              <a:rPr lang="en-US" sz="6000" b="1" u="sng" dirty="0">
                <a:ea typeface="Times New Roman"/>
                <a:cs typeface="Times New Roman"/>
              </a:rPr>
              <a:t> a </a:t>
            </a:r>
            <a:r>
              <a:rPr lang="en-US" sz="6000" b="1" u="sng" dirty="0" err="1">
                <a:ea typeface="Times New Roman"/>
                <a:cs typeface="Times New Roman"/>
              </a:rPr>
              <a:t>legii</a:t>
            </a:r>
            <a:r>
              <a:rPr lang="en-US" sz="6000" b="1" u="sng" dirty="0">
                <a:ea typeface="Times New Roman"/>
                <a:cs typeface="Times New Roman"/>
              </a:rPr>
              <a:t> </a:t>
            </a:r>
            <a:r>
              <a:rPr lang="en-US" sz="6000" b="1" dirty="0">
                <a:ea typeface="Times New Roman"/>
                <a:cs typeface="Times New Roman"/>
              </a:rPr>
              <a:t>(12.07.2024 – 12.07.2029). </a:t>
            </a:r>
            <a:r>
              <a:rPr lang="en-US" sz="6000" dirty="0" err="1">
                <a:ea typeface="Times New Roman"/>
                <a:cs typeface="Times New Roman"/>
              </a:rPr>
              <a:t>Încadrarea</a:t>
            </a:r>
            <a:r>
              <a:rPr lang="en-US" sz="6000" dirty="0">
                <a:ea typeface="Times New Roman"/>
                <a:cs typeface="Times New Roman"/>
              </a:rPr>
              <a:t> pe </a:t>
            </a:r>
            <a:r>
              <a:rPr lang="en-US" sz="6000" dirty="0" err="1">
                <a:ea typeface="Times New Roman"/>
                <a:cs typeface="Times New Roman"/>
              </a:rPr>
              <a:t>aceste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posturi</a:t>
            </a:r>
            <a:r>
              <a:rPr lang="en-US" sz="6000" dirty="0">
                <a:ea typeface="Times New Roman"/>
                <a:cs typeface="Times New Roman"/>
              </a:rPr>
              <a:t> se face </a:t>
            </a:r>
            <a:r>
              <a:rPr lang="en-US" sz="6000" b="1" u="sng" dirty="0">
                <a:solidFill>
                  <a:srgbClr val="C00000"/>
                </a:solidFill>
                <a:ea typeface="Times New Roman"/>
                <a:cs typeface="Times New Roman"/>
              </a:rPr>
              <a:t>FĂRĂ CONCURS SAU EXAMEN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b="1" i="1" dirty="0">
                <a:ea typeface="Times New Roman"/>
                <a:cs typeface="Times New Roman"/>
              </a:rPr>
              <a:t>la </a:t>
            </a:r>
            <a:r>
              <a:rPr lang="en-US" sz="6000" b="1" i="1" dirty="0" err="1">
                <a:ea typeface="Times New Roman"/>
                <a:cs typeface="Times New Roman"/>
              </a:rPr>
              <a:t>cererea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persoanei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ocupante</a:t>
            </a:r>
            <a:r>
              <a:rPr lang="en-US" sz="6000" b="1" i="1" dirty="0">
                <a:ea typeface="Times New Roman"/>
                <a:cs typeface="Times New Roman"/>
              </a:rPr>
              <a:t> a </a:t>
            </a:r>
            <a:r>
              <a:rPr lang="en-US" sz="6000" b="1" i="1" dirty="0" err="1">
                <a:ea typeface="Times New Roman"/>
                <a:cs typeface="Times New Roman"/>
              </a:rPr>
              <a:t>postului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urma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i="1" u="sng" dirty="0">
                <a:solidFill>
                  <a:srgbClr val="C00000"/>
                </a:solidFill>
                <a:ea typeface="Times New Roman"/>
                <a:cs typeface="Times New Roman"/>
              </a:rPr>
              <a:t>VERIFICĂRII ADMINISTRATIVE</a:t>
            </a:r>
            <a:r>
              <a:rPr lang="en-US" sz="6000" dirty="0">
                <a:solidFill>
                  <a:srgbClr val="C00000"/>
                </a:solidFill>
                <a:ea typeface="Times New Roman"/>
                <a:cs typeface="Times New Roman"/>
              </a:rPr>
              <a:t> </a:t>
            </a:r>
            <a:r>
              <a:rPr lang="en-US" sz="6000" dirty="0">
                <a:ea typeface="Times New Roman"/>
                <a:cs typeface="Times New Roman"/>
              </a:rPr>
              <a:t>de </a:t>
            </a:r>
            <a:r>
              <a:rPr lang="en-US" sz="6000" dirty="0" err="1">
                <a:ea typeface="Times New Roman"/>
                <a:cs typeface="Times New Roman"/>
              </a:rPr>
              <a:t>către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organizaţia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cercetare</a:t>
            </a:r>
            <a:r>
              <a:rPr lang="en-US" sz="6000" dirty="0">
                <a:ea typeface="Times New Roman"/>
                <a:cs typeface="Times New Roman"/>
              </a:rPr>
              <a:t> a </a:t>
            </a:r>
            <a:r>
              <a:rPr lang="en-US" sz="6000" dirty="0" err="1">
                <a:ea typeface="Times New Roman"/>
                <a:cs typeface="Times New Roman"/>
              </a:rPr>
              <a:t>îndeplinirii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standardelor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minimale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dacă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este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cazul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cele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suplimentare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prin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transformarea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postului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ocupat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postul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aferent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gradului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profesional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dobândit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prin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echivalare</a:t>
            </a:r>
            <a:r>
              <a:rPr lang="en-US" sz="6000" dirty="0">
                <a:ea typeface="Times New Roman"/>
                <a:cs typeface="Times New Roman"/>
              </a:rPr>
              <a:t>.</a:t>
            </a:r>
            <a:endParaRPr lang="en-US" sz="60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6000" b="1" dirty="0">
                <a:solidFill>
                  <a:srgbClr val="008F00"/>
                </a:solidFill>
                <a:ea typeface="Times New Roman"/>
                <a:cs typeface="Times New Roman"/>
              </a:rPr>
              <a:t> </a:t>
            </a:r>
            <a:r>
              <a:rPr lang="en-US" sz="6000" dirty="0" err="1">
                <a:ea typeface="Times New Roman"/>
                <a:cs typeface="Times New Roman"/>
              </a:rPr>
              <a:t>Dacă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dirty="0">
                <a:ea typeface="Times New Roman"/>
                <a:cs typeface="Times New Roman"/>
              </a:rPr>
              <a:t>IDT I, IDT II, IDT III </a:t>
            </a:r>
            <a:r>
              <a:rPr lang="en-US" sz="6000" b="1" dirty="0" err="1">
                <a:ea typeface="Times New Roman"/>
                <a:cs typeface="Times New Roman"/>
              </a:rPr>
              <a:t>şi</a:t>
            </a:r>
            <a:r>
              <a:rPr lang="en-US" sz="6000" b="1" dirty="0">
                <a:ea typeface="Times New Roman"/>
                <a:cs typeface="Times New Roman"/>
              </a:rPr>
              <a:t> IDT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b="1" i="1" u="sng" dirty="0">
                <a:ea typeface="Times New Roman"/>
                <a:cs typeface="Times New Roman"/>
              </a:rPr>
              <a:t>nu </a:t>
            </a:r>
            <a:r>
              <a:rPr lang="en-US" sz="6000" b="1" i="1" u="sng" dirty="0" err="1">
                <a:ea typeface="Times New Roman"/>
                <a:cs typeface="Times New Roman"/>
              </a:rPr>
              <a:t>obţine</a:t>
            </a:r>
            <a:r>
              <a:rPr lang="en-US" sz="6000" b="1" i="1" u="sng" dirty="0">
                <a:ea typeface="Times New Roman"/>
                <a:cs typeface="Times New Roman"/>
              </a:rPr>
              <a:t> </a:t>
            </a:r>
            <a:r>
              <a:rPr lang="en-US" sz="6000" b="1" i="1" u="sng" dirty="0" err="1">
                <a:ea typeface="Times New Roman"/>
                <a:cs typeface="Times New Roman"/>
              </a:rPr>
              <a:t>echivalarea</a:t>
            </a:r>
            <a:r>
              <a:rPr lang="en-US" sz="6000" b="1" i="1" u="sng" dirty="0">
                <a:ea typeface="Times New Roman"/>
                <a:cs typeface="Times New Roman"/>
              </a:rPr>
              <a:t> </a:t>
            </a:r>
            <a:r>
              <a:rPr lang="en-US" sz="6000" b="1" i="1" u="sng" dirty="0" err="1">
                <a:ea typeface="Times New Roman"/>
                <a:cs typeface="Times New Roman"/>
              </a:rPr>
              <a:t>gradului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profesional</a:t>
            </a:r>
            <a:r>
              <a:rPr lang="en-US" sz="6000" b="1" i="1" dirty="0">
                <a:ea typeface="Times New Roman"/>
                <a:cs typeface="Times New Roman"/>
              </a:rPr>
              <a:t> cu CS I, CS II, CS III, CS, </a:t>
            </a:r>
            <a:endParaRPr lang="ro-RO" sz="6000" b="1" i="1" dirty="0">
              <a:ea typeface="Times New Roman"/>
              <a:cs typeface="Times New Roman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6000" b="1" i="1" dirty="0">
                <a:ea typeface="Times New Roman"/>
                <a:cs typeface="Times New Roman"/>
              </a:rPr>
              <a:t>ACS - </a:t>
            </a:r>
            <a:r>
              <a:rPr lang="en-US" sz="6000" b="1" i="1" dirty="0" err="1">
                <a:ea typeface="Times New Roman"/>
                <a:cs typeface="Times New Roman"/>
              </a:rPr>
              <a:t>poate</a:t>
            </a:r>
            <a:r>
              <a:rPr lang="en-US" sz="6000" b="1" i="1" dirty="0"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ea typeface="Times New Roman"/>
                <a:cs typeface="Times New Roman"/>
              </a:rPr>
              <a:t>solicita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ro-RO" sz="6000" b="1" i="1" dirty="0">
                <a:solidFill>
                  <a:srgbClr val="C00000"/>
                </a:solidFill>
                <a:ea typeface="Times New Roman"/>
                <a:cs typeface="Times New Roman"/>
              </a:rPr>
              <a:t>î</a:t>
            </a:r>
            <a:r>
              <a:rPr lang="en-US" sz="6000" b="1" i="1" u="sng" dirty="0" err="1">
                <a:solidFill>
                  <a:srgbClr val="C00000"/>
                </a:solidFill>
                <a:ea typeface="Times New Roman"/>
                <a:cs typeface="Times New Roman"/>
              </a:rPr>
              <a:t>ncadrarea</a:t>
            </a:r>
            <a:r>
              <a:rPr lang="en-US" sz="6000" b="1" i="1" u="sng" dirty="0">
                <a:solidFill>
                  <a:srgbClr val="C00000"/>
                </a:solidFill>
                <a:ea typeface="Times New Roman"/>
                <a:cs typeface="Times New Roman"/>
              </a:rPr>
              <a:t> cu </a:t>
            </a:r>
            <a:r>
              <a:rPr lang="en-US" sz="6000" b="1" i="1" u="sng" dirty="0" err="1">
                <a:solidFill>
                  <a:srgbClr val="C00000"/>
                </a:solidFill>
                <a:ea typeface="Times New Roman"/>
                <a:cs typeface="Times New Roman"/>
              </a:rPr>
              <a:t>prioritate</a:t>
            </a:r>
            <a:r>
              <a:rPr lang="en-US" sz="6000" b="1" i="1" u="sng" dirty="0">
                <a:solidFill>
                  <a:srgbClr val="C00000"/>
                </a:solidFill>
                <a:ea typeface="Times New Roman"/>
                <a:cs typeface="Times New Roman"/>
              </a:rPr>
              <a:t>, FĂRĂ CONCURS</a:t>
            </a:r>
            <a:r>
              <a:rPr lang="en-US" sz="6000" dirty="0">
                <a:ea typeface="Times New Roman"/>
                <a:cs typeface="Times New Roman"/>
              </a:rPr>
              <a:t>, pe </a:t>
            </a:r>
            <a:r>
              <a:rPr lang="en-US" sz="6000" dirty="0" err="1">
                <a:ea typeface="Times New Roman"/>
                <a:cs typeface="Times New Roman"/>
              </a:rPr>
              <a:t>unul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dintre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posturile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b="1" dirty="0">
                <a:solidFill>
                  <a:srgbClr val="FF0000"/>
                </a:solidFill>
                <a:ea typeface="Times New Roman"/>
                <a:cs typeface="Times New Roman"/>
              </a:rPr>
              <a:t>PERSONAL CU STUDII SUPERIOARE </a:t>
            </a:r>
            <a:r>
              <a:rPr lang="en-US" sz="6000" b="1" dirty="0">
                <a:solidFill>
                  <a:srgbClr val="C00000"/>
                </a:solidFill>
                <a:ea typeface="Times New Roman"/>
                <a:cs typeface="Times New Roman"/>
              </a:rPr>
              <a:t>TEHNIC</a:t>
            </a:r>
            <a:r>
              <a:rPr lang="en-US" sz="6000" dirty="0">
                <a:solidFill>
                  <a:srgbClr val="C00000"/>
                </a:solidFill>
                <a:ea typeface="Times New Roman"/>
                <a:cs typeface="Times New Roman"/>
              </a:rPr>
              <a:t>E </a:t>
            </a:r>
            <a:r>
              <a:rPr lang="en-US" sz="6000" dirty="0" err="1">
                <a:solidFill>
                  <a:srgbClr val="C00000"/>
                </a:solidFill>
                <a:ea typeface="Times New Roman"/>
                <a:cs typeface="Times New Roman"/>
              </a:rPr>
              <a:t>sau</a:t>
            </a:r>
            <a:r>
              <a:rPr lang="en-US" sz="6000" dirty="0">
                <a:solidFill>
                  <a:srgbClr val="C00000"/>
                </a:solidFill>
                <a:ea typeface="Times New Roman"/>
                <a:cs typeface="Times New Roman"/>
              </a:rPr>
              <a:t> </a:t>
            </a:r>
            <a:r>
              <a:rPr lang="en-US" sz="6000" b="1" dirty="0">
                <a:solidFill>
                  <a:srgbClr val="C00000"/>
                </a:solidFill>
                <a:ea typeface="Times New Roman"/>
                <a:cs typeface="Times New Roman"/>
              </a:rPr>
              <a:t>STUDII SUPERIOARE ÎN ALTE DOMENII FUNDAMENTALE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atestat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activitatea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dezvoltare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experimentală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transfer </a:t>
            </a:r>
            <a:r>
              <a:rPr lang="en-US" sz="6000" dirty="0" err="1">
                <a:ea typeface="Times New Roman"/>
                <a:cs typeface="Times New Roman"/>
              </a:rPr>
              <a:t>tehnologic</a:t>
            </a:r>
            <a:r>
              <a:rPr lang="en-US" sz="6000" dirty="0">
                <a:ea typeface="Times New Roman"/>
                <a:cs typeface="Times New Roman"/>
              </a:rPr>
              <a:t>:  </a:t>
            </a:r>
            <a:r>
              <a:rPr lang="en-US" sz="6000" b="1" u="sng" dirty="0">
                <a:solidFill>
                  <a:srgbClr val="FF0000"/>
                </a:solidFill>
                <a:ea typeface="Times New Roman"/>
                <a:cs typeface="Times New Roman"/>
              </a:rPr>
              <a:t>INGINERI DE CERCETARE</a:t>
            </a:r>
            <a:r>
              <a:rPr lang="en-US" sz="6000" dirty="0">
                <a:ea typeface="Times New Roman"/>
                <a:cs typeface="Times New Roman"/>
              </a:rPr>
              <a:t>,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situaţia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îndeplinirii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standardelor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minimale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necesare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ocupării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postului</a:t>
            </a:r>
            <a:r>
              <a:rPr lang="en-US" sz="6000" dirty="0">
                <a:ea typeface="Times New Roman"/>
                <a:cs typeface="Times New Roman"/>
              </a:rPr>
              <a:t>. 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Times New Roman"/>
                <a:cs typeface="Times New Roman"/>
              </a:rPr>
              <a:t> </a:t>
            </a:r>
            <a:endParaRPr lang="ro-RO" sz="6000" dirty="0">
              <a:ea typeface="Times New Roman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ea typeface="Times New Roman"/>
                <a:cs typeface="Times New Roman"/>
              </a:rPr>
              <a:t>Lista </a:t>
            </a:r>
            <a:r>
              <a:rPr lang="en-US" sz="6000" dirty="0" err="1">
                <a:ea typeface="Times New Roman"/>
                <a:cs typeface="Times New Roman"/>
              </a:rPr>
              <a:t>posturilor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disponibile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şi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termenul</a:t>
            </a:r>
            <a:r>
              <a:rPr lang="en-US" sz="6000" dirty="0">
                <a:ea typeface="Times New Roman"/>
                <a:cs typeface="Times New Roman"/>
              </a:rPr>
              <a:t> p</a:t>
            </a:r>
            <a:r>
              <a:rPr lang="ro-RO" sz="6000" dirty="0" err="1">
                <a:ea typeface="Times New Roman"/>
                <a:cs typeface="Times New Roman"/>
              </a:rPr>
              <a:t>entru</a:t>
            </a:r>
            <a:r>
              <a:rPr lang="ro-RO" sz="6000" dirty="0">
                <a:ea typeface="Times New Roman"/>
                <a:cs typeface="Times New Roman"/>
              </a:rPr>
              <a:t> </a:t>
            </a:r>
            <a:r>
              <a:rPr lang="en-US" sz="6000" dirty="0">
                <a:ea typeface="Times New Roman"/>
                <a:cs typeface="Times New Roman"/>
              </a:rPr>
              <a:t>op</a:t>
            </a:r>
            <a:r>
              <a:rPr lang="ro-RO" sz="6000" dirty="0" err="1">
                <a:ea typeface="Times New Roman"/>
                <a:cs typeface="Times New Roman"/>
              </a:rPr>
              <a:t>țiunea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pentru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ocuparea</a:t>
            </a:r>
            <a:r>
              <a:rPr lang="en-US" sz="6000" dirty="0">
                <a:ea typeface="Times New Roman"/>
                <a:cs typeface="Times New Roman"/>
              </a:rPr>
              <a:t> lor se </a:t>
            </a:r>
            <a:r>
              <a:rPr lang="en-US" sz="6000" dirty="0" err="1">
                <a:ea typeface="Times New Roman"/>
                <a:cs typeface="Times New Roman"/>
              </a:rPr>
              <a:t>publică</a:t>
            </a:r>
            <a:r>
              <a:rPr lang="en-US" sz="6000" dirty="0">
                <a:ea typeface="Times New Roman"/>
                <a:cs typeface="Times New Roman"/>
              </a:rPr>
              <a:t> pe </a:t>
            </a:r>
            <a:r>
              <a:rPr lang="en-US" sz="6000" dirty="0" err="1">
                <a:ea typeface="Times New Roman"/>
                <a:cs typeface="Times New Roman"/>
              </a:rPr>
              <a:t>pagina</a:t>
            </a:r>
            <a:r>
              <a:rPr lang="en-US" sz="6000" dirty="0">
                <a:ea typeface="Times New Roman"/>
                <a:cs typeface="Times New Roman"/>
              </a:rPr>
              <a:t> de internet a IFIN-HH.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cazul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în</a:t>
            </a:r>
            <a:r>
              <a:rPr lang="en-US" sz="6000" dirty="0">
                <a:ea typeface="Times New Roman"/>
                <a:cs typeface="Times New Roman"/>
              </a:rPr>
              <a:t> care </a:t>
            </a:r>
            <a:r>
              <a:rPr lang="en-US" sz="6000" dirty="0" err="1">
                <a:ea typeface="Times New Roman"/>
                <a:cs typeface="Times New Roman"/>
              </a:rPr>
              <a:t>două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sau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mai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multe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persoane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vor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opta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pentru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ocuparea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aceluiaşi</a:t>
            </a:r>
            <a:r>
              <a:rPr lang="en-US" sz="6000" dirty="0">
                <a:ea typeface="Times New Roman"/>
                <a:cs typeface="Times New Roman"/>
              </a:rPr>
              <a:t> post, </a:t>
            </a:r>
            <a:r>
              <a:rPr lang="en-US" sz="6000" dirty="0" err="1">
                <a:ea typeface="Times New Roman"/>
                <a:cs typeface="Times New Roman"/>
              </a:rPr>
              <a:t>organizaţia</a:t>
            </a:r>
            <a:r>
              <a:rPr lang="en-US" sz="6000" dirty="0">
                <a:ea typeface="Times New Roman"/>
                <a:cs typeface="Times New Roman"/>
              </a:rPr>
              <a:t> de </a:t>
            </a:r>
            <a:r>
              <a:rPr lang="en-US" sz="6000" dirty="0" err="1">
                <a:ea typeface="Times New Roman"/>
                <a:cs typeface="Times New Roman"/>
              </a:rPr>
              <a:t>cercetare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va</a:t>
            </a:r>
            <a:r>
              <a:rPr lang="en-US" sz="6000" dirty="0">
                <a:ea typeface="Times New Roman"/>
                <a:cs typeface="Times New Roman"/>
              </a:rPr>
              <a:t> face </a:t>
            </a:r>
            <a:r>
              <a:rPr lang="en-US" sz="6000" dirty="0" err="1">
                <a:ea typeface="Times New Roman"/>
                <a:cs typeface="Times New Roman"/>
              </a:rPr>
              <a:t>departajarea</a:t>
            </a:r>
            <a:r>
              <a:rPr lang="en-US" sz="6000" dirty="0">
                <a:ea typeface="Times New Roman"/>
                <a:cs typeface="Times New Roman"/>
              </a:rPr>
              <a:t> </a:t>
            </a:r>
            <a:r>
              <a:rPr lang="en-US" sz="6000" dirty="0" err="1">
                <a:ea typeface="Times New Roman"/>
                <a:cs typeface="Times New Roman"/>
              </a:rPr>
              <a:t>candidaţilor</a:t>
            </a:r>
            <a:r>
              <a:rPr lang="en-US" sz="6000" dirty="0">
                <a:ea typeface="Times New Roman"/>
                <a:cs typeface="Times New Roman"/>
              </a:rPr>
              <a:t> conform </a:t>
            </a:r>
            <a:r>
              <a:rPr lang="en-US" sz="6000" b="1" i="1" dirty="0" err="1">
                <a:solidFill>
                  <a:srgbClr val="7030A0"/>
                </a:solidFill>
                <a:ea typeface="Times New Roman"/>
                <a:cs typeface="Times New Roman"/>
              </a:rPr>
              <a:t>metodologiei</a:t>
            </a:r>
            <a:r>
              <a:rPr lang="en-US" sz="6000" b="1" i="1" dirty="0">
                <a:solidFill>
                  <a:srgbClr val="7030A0"/>
                </a:solidFill>
                <a:ea typeface="Times New Roman"/>
                <a:cs typeface="Times New Roman"/>
              </a:rPr>
              <a:t> </a:t>
            </a:r>
            <a:r>
              <a:rPr lang="en-US" sz="6000" b="1" i="1" dirty="0" err="1">
                <a:solidFill>
                  <a:srgbClr val="7030A0"/>
                </a:solidFill>
                <a:ea typeface="Times New Roman"/>
                <a:cs typeface="Times New Roman"/>
              </a:rPr>
              <a:t>proprii</a:t>
            </a:r>
            <a:r>
              <a:rPr lang="en-US" sz="6000" b="1" i="1" dirty="0">
                <a:solidFill>
                  <a:srgbClr val="7030A0"/>
                </a:solidFill>
                <a:ea typeface="Times New Roman"/>
                <a:cs typeface="Times New Roman"/>
              </a:rPr>
              <a:t> (IFIN-HH)</a:t>
            </a:r>
            <a:r>
              <a:rPr lang="en-US" sz="6000" dirty="0">
                <a:ea typeface="Times New Roman"/>
                <a:cs typeface="Times New Roman"/>
              </a:rPr>
              <a:t>.</a:t>
            </a:r>
            <a:endParaRPr lang="en-US" sz="6000" dirty="0">
              <a:ea typeface="Calibri"/>
              <a:cs typeface="Times New Roman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o-RO" sz="6000" b="1" dirty="0">
              <a:ea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74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8173</Words>
  <Application>Microsoft Office PowerPoint</Application>
  <PresentationFormat>On-screen Show (4:3)</PresentationFormat>
  <Paragraphs>445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Calibri</vt:lpstr>
      <vt:lpstr>Symbol</vt:lpstr>
      <vt:lpstr>Verdana</vt:lpstr>
      <vt:lpstr>Wingdings</vt:lpstr>
      <vt:lpstr>Office Theme</vt:lpstr>
      <vt:lpstr> </vt:lpstr>
      <vt:lpstr>INTRODUCERE</vt:lpstr>
      <vt:lpstr> A. STATUTUL PERSONALULUI CDI  I. CATEGORII DE PERSONAL, FUNCȚII ȘI GRADE PROFESIONALE </vt:lpstr>
      <vt:lpstr>  1. CATEGORII DE PERSONAL CDI – art. 8 alin.2: </vt:lpstr>
      <vt:lpstr>                        2.CERCETĂTORII  ŞTIINŢIFICI           FUNCȚII ȘI GRADE PROFESIONALE – art. 9 alin.1 </vt:lpstr>
      <vt:lpstr>               3. PERSONAL SUPORT pentru activităţile CDI,             cu studii medii sau superioare – art.11    </vt:lpstr>
      <vt:lpstr> 4. ECHIVALENȚA FUNCȚIILOR </vt:lpstr>
      <vt:lpstr>                                      4. ECHIVALENȚA FUNCȚIILOR </vt:lpstr>
      <vt:lpstr>  4. ECHIVALENȚA FUNCȚIILOR </vt:lpstr>
      <vt:lpstr>4. ECHIVALENȚA FUNCȚIILOR</vt:lpstr>
      <vt:lpstr>II. ACORDAREA GRADELOR PROFESIONALE;  ÎNCADRAREA PE FUNCȚII; PROMOVAREA </vt:lpstr>
      <vt:lpstr>II. ACORDAREA GRADELOR PROFESIONALE;  ÎNCADRAREA PE FUNCȚII; PROMOVAREA </vt:lpstr>
      <vt:lpstr>II. ACORDAREA GRADELOR PROFESIONALE;  ÎNCADRAREA PE FUNCȚII; PROMOVAREA </vt:lpstr>
      <vt:lpstr>II. ACORDAREA GRADELOR PROFESIONALE;  ÎNCADRAREA PE FUNCȚII; PROMOVAREA</vt:lpstr>
      <vt:lpstr>II. ACORDAREA GRADELOR PROFESIONALE;  ÎNCADRAREA PE FUNCȚII; PROMOVAREA</vt:lpstr>
      <vt:lpstr>II. ACORDAREA GRADELOR PROFESIONALE;  ÎNCADRAREA PE FUNCȚII; PROMOVAREA</vt:lpstr>
      <vt:lpstr>II. ACORDAREA GRADELOR PROFESIONALE;  ÎNCADRAREA PE FUNCȚII; PROMOVAREA</vt:lpstr>
      <vt:lpstr>II. ACORDAREA GRADELOR PROFESIONALE;  ÎNCADRAREA PE FUNCȚII; PROMOVAREA</vt:lpstr>
      <vt:lpstr> III. EVALUAREA PERIODICĂ A PERFORMANȚEI ȘTIINȚIFICE (art. 25 – 31) </vt:lpstr>
      <vt:lpstr>III. EVALUAREA PERIODICĂ A PERFORMANȚEI ȘTIINȚIFICE (art. 25 – 31)</vt:lpstr>
      <vt:lpstr> IV. DREPTURI ȘI OBLIGAȚII  </vt:lpstr>
      <vt:lpstr>                      V. MOBILITATEA personalului CDI </vt:lpstr>
      <vt:lpstr>                                                   VI. FUNCȚIILE DE CONDUCERE </vt:lpstr>
      <vt:lpstr>VI. FUNCȚIILE DE CONDUCERE</vt:lpstr>
      <vt:lpstr> B. ORGANISME CONSULTATIVE ALE MCID </vt:lpstr>
      <vt:lpstr>                                C. ETICA ÎN CERCETAREA ȘTIINȚIFICĂ                   </vt:lpstr>
      <vt:lpstr>C. ETICA ÎN CERCETAREA ȘTIINȚIFICĂ</vt:lpstr>
      <vt:lpstr>C. ETICA ÎN CERCETAREA ȘTIINȚIFICĂ</vt:lpstr>
      <vt:lpstr>C. ETICA ÎN CERCETAREA ȘTIINȚIFICĂ</vt:lpstr>
      <vt:lpstr>C. ETICA ÎN CERCETAREA ȘTIINȚIFICĂ</vt:lpstr>
      <vt:lpstr>C. ETICA ÎN CERCETAREA ȘTIINȚIFICĂ</vt:lpstr>
      <vt:lpstr>C. ETICA ÎN CERCETAREA ȘTIINȚIFICĂ</vt:lpstr>
      <vt:lpstr>C. ETICA ÎN CERCETAREA ȘTIINȚIFICĂ</vt:lpstr>
      <vt:lpstr>C. ETICA ÎN CERCETAREA ȘTIINȚIFICĂ</vt:lpstr>
      <vt:lpstr>C. ETICA ÎN CERCETAREA ȘTIINȚIFICĂ</vt:lpstr>
      <vt:lpstr>   D. DISPOZIȚII FINALE   </vt:lpstr>
      <vt:lpstr>E. DISPOZIȚII TRANZITORII</vt:lpstr>
      <vt:lpstr>E. DISPOZIȚII TRANZITORII</vt:lpstr>
      <vt:lpstr>E. DISPOZIȚII TRANZITORII</vt:lpstr>
      <vt:lpstr>E. DISPOZIȚII TRANZITORII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LEGEA NR.183/2024  PRIVIND STATUTUL PERSONALULUI DE CERCETARE-DEZVOLTARE ȘI INOVARE </dc:title>
  <dc:creator>Marci</dc:creator>
  <cp:lastModifiedBy>dmoraru</cp:lastModifiedBy>
  <cp:revision>19</cp:revision>
  <dcterms:created xsi:type="dcterms:W3CDTF">2006-08-16T00:00:00Z</dcterms:created>
  <dcterms:modified xsi:type="dcterms:W3CDTF">2024-07-28T13:45:51Z</dcterms:modified>
</cp:coreProperties>
</file>