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sldIdLst>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84" r:id="rId41"/>
    <p:sldId id="285" r:id="rId42"/>
    <p:sldId id="286" r:id="rId43"/>
    <p:sldId id="287" r:id="rId44"/>
    <p:sldId id="288" r:id="rId45"/>
    <p:sldId id="289" r:id="rId46"/>
    <p:sldId id="290" r:id="rId47"/>
    <p:sldId id="291" r:id="rId48"/>
    <p:sldId id="292" r:id="rId49"/>
    <p:sldId id="293" r:id="rId50"/>
    <p:sldId id="294" r:id="rId51"/>
    <p:sldId id="295" r:id="rId5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slide" Target="slides/slide17.xml"/><Relationship Id="rId30" Type="http://schemas.openxmlformats.org/officeDocument/2006/relationships/slide" Target="slides/slide18.xml"/><Relationship Id="rId31" Type="http://schemas.openxmlformats.org/officeDocument/2006/relationships/slide" Target="slides/slide19.xml"/><Relationship Id="rId32" Type="http://schemas.openxmlformats.org/officeDocument/2006/relationships/slide" Target="slides/slide20.xml"/><Relationship Id="rId33" Type="http://schemas.openxmlformats.org/officeDocument/2006/relationships/slide" Target="slides/slide21.xml"/><Relationship Id="rId34" Type="http://schemas.openxmlformats.org/officeDocument/2006/relationships/slide" Target="slides/slide22.xml"/><Relationship Id="rId35" Type="http://schemas.openxmlformats.org/officeDocument/2006/relationships/slide" Target="slides/slide23.xml"/><Relationship Id="rId36" Type="http://schemas.openxmlformats.org/officeDocument/2006/relationships/slide" Target="slides/slide24.xml"/><Relationship Id="rId37" Type="http://schemas.openxmlformats.org/officeDocument/2006/relationships/slide" Target="slides/slide25.xml"/><Relationship Id="rId38" Type="http://schemas.openxmlformats.org/officeDocument/2006/relationships/slide" Target="slides/slide26.xml"/><Relationship Id="rId39" Type="http://schemas.openxmlformats.org/officeDocument/2006/relationships/slide" Target="slides/slide27.xml"/><Relationship Id="rId40" Type="http://schemas.openxmlformats.org/officeDocument/2006/relationships/slide" Target="slides/slide28.xml"/><Relationship Id="rId41" Type="http://schemas.openxmlformats.org/officeDocument/2006/relationships/slide" Target="slides/slide29.xml"/><Relationship Id="rId42" Type="http://schemas.openxmlformats.org/officeDocument/2006/relationships/slide" Target="slides/slide30.xml"/><Relationship Id="rId43" Type="http://schemas.openxmlformats.org/officeDocument/2006/relationships/slide" Target="slides/slide31.xml"/><Relationship Id="rId44" Type="http://schemas.openxmlformats.org/officeDocument/2006/relationships/slide" Target="slides/slide32.xml"/><Relationship Id="rId45" Type="http://schemas.openxmlformats.org/officeDocument/2006/relationships/slide" Target="slides/slide33.xml"/><Relationship Id="rId46" Type="http://schemas.openxmlformats.org/officeDocument/2006/relationships/slide" Target="slides/slide34.xml"/><Relationship Id="rId47" Type="http://schemas.openxmlformats.org/officeDocument/2006/relationships/slide" Target="slides/slide35.xml"/><Relationship Id="rId48" Type="http://schemas.openxmlformats.org/officeDocument/2006/relationships/slide" Target="slides/slide36.xml"/><Relationship Id="rId49" Type="http://schemas.openxmlformats.org/officeDocument/2006/relationships/slide" Target="slides/slide37.xml"/><Relationship Id="rId50" Type="http://schemas.openxmlformats.org/officeDocument/2006/relationships/slide" Target="slides/slide38.xml"/><Relationship Id="rId51" Type="http://schemas.openxmlformats.org/officeDocument/2006/relationships/slide" Target="slides/slide39.xml"/><Relationship Id="rId52" Type="http://schemas.openxmlformats.org/officeDocument/2006/relationships/slide" Target="slides/slide4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6"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ro-RO"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F123C2A-F210-4F01-B49A-0529AAC1AA8D}" type="slidenum">
              <a:t>&lt;#&gt;</a:t>
            </a:fld>
          </a:p>
        </p:txBody>
      </p:sp>
      <p:sp>
        <p:nvSpPr>
          <p:cNvPr id="6" name="PlaceHolder 5"/>
          <p:cNvSpPr>
            <a:spLocks noGrp="1"/>
          </p:cNvSpPr>
          <p:nvPr>
            <p:ph type="dt" idx="1"/>
          </p:nvPr>
        </p:nvSpPr>
        <p:spPr/>
        <p:txBody>
          <a:bodyPr/>
          <a:p>
            <a:r>
              <a:rPr lang="ro-RO"/>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91844966-8384-40FE-A21B-1929A52D15FB}" type="slidenum">
              <a:t>&lt;#&gt;</a:t>
            </a:fld>
          </a:p>
        </p:txBody>
      </p:sp>
      <p:sp>
        <p:nvSpPr>
          <p:cNvPr id="4" name="PlaceHolder 3"/>
          <p:cNvSpPr>
            <a:spLocks noGrp="1"/>
          </p:cNvSpPr>
          <p:nvPr>
            <p:ph type="dt" idx="28"/>
          </p:nvPr>
        </p:nvSpPr>
        <p:spPr/>
        <p:txBody>
          <a:bodyPr/>
          <a:p>
            <a:r>
              <a:rPr lang="ro-RO"/>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7F10EF5C-7544-48A4-9F61-9A30D607DA86}" type="slidenum">
              <a:t>&lt;#&gt;</a:t>
            </a:fld>
          </a:p>
        </p:txBody>
      </p:sp>
      <p:sp>
        <p:nvSpPr>
          <p:cNvPr id="4" name="PlaceHolder 3"/>
          <p:cNvSpPr>
            <a:spLocks noGrp="1"/>
          </p:cNvSpPr>
          <p:nvPr>
            <p:ph type="dt" idx="31"/>
          </p:nvPr>
        </p:nvSpPr>
        <p:spPr/>
        <p:txBody>
          <a:bodyPr/>
          <a:p>
            <a:r>
              <a:rPr lang="ro-RO"/>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64B73432-94F0-458E-AC50-B665B19FE733}" type="slidenum">
              <a:t>&lt;#&gt;</a:t>
            </a:fld>
          </a:p>
        </p:txBody>
      </p:sp>
      <p:sp>
        <p:nvSpPr>
          <p:cNvPr id="4" name="PlaceHolder 3"/>
          <p:cNvSpPr>
            <a:spLocks noGrp="1"/>
          </p:cNvSpPr>
          <p:nvPr>
            <p:ph type="dt" idx="4"/>
          </p:nvPr>
        </p:nvSpPr>
        <p:spPr/>
        <p:txBody>
          <a:bodyPr/>
          <a:p>
            <a:r>
              <a:rPr lang="ro-RO"/>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E007DEEB-92E1-4D55-AA7B-DE34DA7145F2}" type="slidenum">
              <a:t>&lt;#&gt;</a:t>
            </a:fld>
          </a:p>
        </p:txBody>
      </p:sp>
      <p:sp>
        <p:nvSpPr>
          <p:cNvPr id="4" name="PlaceHolder 3"/>
          <p:cNvSpPr>
            <a:spLocks noGrp="1"/>
          </p:cNvSpPr>
          <p:nvPr>
            <p:ph type="dt" idx="7"/>
          </p:nvPr>
        </p:nvSpPr>
        <p:spPr/>
        <p:txBody>
          <a:bodyPr/>
          <a:p>
            <a:r>
              <a:rPr lang="ro-RO"/>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23"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chemeClr val="dk1"/>
              </a:solidFill>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B6E8DA6E-4F70-4976-ACCF-5142091BD3E9}" type="slidenum">
              <a:t>&lt;#&gt;</a:t>
            </a:fld>
          </a:p>
        </p:txBody>
      </p:sp>
      <p:sp>
        <p:nvSpPr>
          <p:cNvPr id="6" name="PlaceHolder 5"/>
          <p:cNvSpPr>
            <a:spLocks noGrp="1"/>
          </p:cNvSpPr>
          <p:nvPr>
            <p:ph type="dt" idx="10"/>
          </p:nvPr>
        </p:nvSpPr>
        <p:spPr/>
        <p:txBody>
          <a:bodyPr/>
          <a:p>
            <a:r>
              <a:rPr lang="ro-RO"/>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B7053EDB-446A-44B7-A84E-EA3B32F5AE0D}" type="slidenum">
              <a:t>&lt;#&gt;</a:t>
            </a:fld>
          </a:p>
        </p:txBody>
      </p:sp>
      <p:sp>
        <p:nvSpPr>
          <p:cNvPr id="4" name="PlaceHolder 3"/>
          <p:cNvSpPr>
            <a:spLocks noGrp="1"/>
          </p:cNvSpPr>
          <p:nvPr>
            <p:ph type="dt" idx="13"/>
          </p:nvPr>
        </p:nvSpPr>
        <p:spPr/>
        <p:txBody>
          <a:bodyPr/>
          <a:p>
            <a:r>
              <a:rPr lang="ro-RO"/>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36"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chemeClr val="dk1"/>
              </a:solidFill>
              <a:latin typeface="Calibri"/>
            </a:endParaRPr>
          </a:p>
        </p:txBody>
      </p:sp>
      <p:sp>
        <p:nvSpPr>
          <p:cNvPr id="37"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chemeClr val="dk1"/>
              </a:solidFill>
              <a:latin typeface="Calibri"/>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AE8A366D-7C69-4574-9220-2E836788AE10}" type="slidenum">
              <a:t>&lt;#&gt;</a:t>
            </a:fld>
          </a:p>
        </p:txBody>
      </p:sp>
      <p:sp>
        <p:nvSpPr>
          <p:cNvPr id="7" name="PlaceHolder 6"/>
          <p:cNvSpPr>
            <a:spLocks noGrp="1"/>
          </p:cNvSpPr>
          <p:nvPr>
            <p:ph type="dt" idx="16"/>
          </p:nvPr>
        </p:nvSpPr>
        <p:spPr/>
        <p:txBody>
          <a:bodyPr/>
          <a:p>
            <a:r>
              <a:rPr lang="ro-RO"/>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73854F16-053F-4BCA-AAE3-882366541B69}" type="slidenum">
              <a:t>&lt;#&gt;</a:t>
            </a:fld>
          </a:p>
        </p:txBody>
      </p:sp>
      <p:sp>
        <p:nvSpPr>
          <p:cNvPr id="4" name="PlaceHolder 3"/>
          <p:cNvSpPr>
            <a:spLocks noGrp="1"/>
          </p:cNvSpPr>
          <p:nvPr>
            <p:ph type="dt" idx="19"/>
          </p:nvPr>
        </p:nvSpPr>
        <p:spPr/>
        <p:txBody>
          <a:bodyPr/>
          <a:p>
            <a:r>
              <a:rPr lang="ro-RO"/>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F3B925CD-50C7-4748-9730-C09E447873E5}" type="slidenum">
              <a:t>&lt;#&gt;</a:t>
            </a:fld>
          </a:p>
        </p:txBody>
      </p:sp>
      <p:sp>
        <p:nvSpPr>
          <p:cNvPr id="5" name="PlaceHolder 4"/>
          <p:cNvSpPr>
            <a:spLocks noGrp="1"/>
          </p:cNvSpPr>
          <p:nvPr>
            <p:ph type="dt" idx="22"/>
          </p:nvPr>
        </p:nvSpPr>
        <p:spPr/>
        <p:txBody>
          <a:bodyPr/>
          <a:p>
            <a:r>
              <a:rPr lang="ro-RO"/>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B5B4CF0D-0064-4F4F-870B-EEFAC488434B}" type="slidenum">
              <a:t>&lt;#&gt;</a:t>
            </a:fld>
          </a:p>
        </p:txBody>
      </p:sp>
      <p:sp>
        <p:nvSpPr>
          <p:cNvPr id="4" name="PlaceHolder 3"/>
          <p:cNvSpPr>
            <a:spLocks noGrp="1"/>
          </p:cNvSpPr>
          <p:nvPr>
            <p:ph type="dt" idx="25"/>
          </p:nvPr>
        </p:nvSpPr>
        <p:spPr/>
        <p:txBody>
          <a:bodyPr/>
          <a:p>
            <a:r>
              <a:rPr lang="ro-RO"/>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1" name="PlaceHolder 2"/>
          <p:cNvSpPr>
            <a:spLocks noGrp="1"/>
          </p:cNvSpPr>
          <p:nvPr>
            <p:ph type="dt" idx="1"/>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ACB03EFF-28BF-4CD0-81A6-896E7E9814F8}"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chemeClr val="dk1"/>
                </a:solidFill>
                <a:latin typeface="Calibri"/>
              </a:rPr>
              <a:t>Click to edit the outline text format</a:t>
            </a:r>
            <a:endParaRPr b="0" lang="en-US" sz="3200" spc="-1" strike="noStrike">
              <a:solidFill>
                <a:schemeClr val="dk1"/>
              </a:solidFill>
              <a:latin typeface="Calibri"/>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Calibri"/>
              </a:rPr>
              <a:t>Second Outline Level</a:t>
            </a:r>
            <a:endParaRPr b="0" lang="en-US" sz="2400" spc="-1" strike="noStrike">
              <a:solidFill>
                <a:schemeClr val="dk1"/>
              </a:solidFill>
              <a:latin typeface="Calibri"/>
            </a:endParaRPr>
          </a:p>
          <a:p>
            <a:pPr lvl="2" marL="1296000" indent="-288000">
              <a:spcBef>
                <a:spcPts val="850"/>
              </a:spcBef>
              <a:buClr>
                <a:srgbClr val="000000"/>
              </a:buClr>
              <a:buSzPct val="45000"/>
              <a:buFont typeface="Wingdings" charset="2"/>
              <a:buChar char=""/>
            </a:pPr>
            <a:r>
              <a:rPr b="0" lang="en-US" sz="2000" spc="-1" strike="noStrike">
                <a:solidFill>
                  <a:schemeClr val="dk1"/>
                </a:solidFill>
                <a:latin typeface="Calibri"/>
              </a:rPr>
              <a:t>Third Outline Level</a:t>
            </a:r>
            <a:endParaRPr b="0" lang="en-US" sz="2000" spc="-1" strike="noStrike">
              <a:solidFill>
                <a:schemeClr val="dk1"/>
              </a:solidFill>
              <a:latin typeface="Calibri"/>
            </a:endParaRPr>
          </a:p>
          <a:p>
            <a:pPr lvl="3" marL="1728000" indent="-216000">
              <a:spcBef>
                <a:spcPts val="567"/>
              </a:spcBef>
              <a:buClr>
                <a:srgbClr val="000000"/>
              </a:buClr>
              <a:buSzPct val="75000"/>
              <a:buFont typeface="Symbol" charset="2"/>
              <a:buChar char=""/>
            </a:pPr>
            <a:r>
              <a:rPr b="0" lang="en-US" sz="2000" spc="-1" strike="noStrike">
                <a:solidFill>
                  <a:schemeClr val="dk1"/>
                </a:solidFill>
                <a:latin typeface="Calibri"/>
              </a:rPr>
              <a:t>Fourth Outline Level</a:t>
            </a:r>
            <a:endParaRPr b="0" lang="en-US" sz="2000" spc="-1" strike="noStrike">
              <a:solidFill>
                <a:schemeClr val="dk1"/>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chemeClr val="dk1"/>
                </a:solidFill>
                <a:latin typeface="Calibri"/>
              </a:rPr>
              <a:t>Fifth Outline Level</a:t>
            </a:r>
            <a:endParaRPr b="0" lang="en-US" sz="2000" spc="-1" strike="noStrike">
              <a:solidFill>
                <a:schemeClr val="dk1"/>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chemeClr val="dk1"/>
                </a:solidFill>
                <a:latin typeface="Calibri"/>
              </a:rPr>
              <a:t>Sixth Outline Level</a:t>
            </a:r>
            <a:endParaRPr b="0" lang="en-US" sz="2000" spc="-1" strike="noStrike">
              <a:solidFill>
                <a:schemeClr val="dk1"/>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chemeClr val="dk1"/>
                </a:solidFill>
                <a:latin typeface="Calibri"/>
              </a:rPr>
              <a:t>Seventh Outline Level</a:t>
            </a:r>
            <a:endParaRPr b="0" lang="en-US"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2880"/>
            <a:ext cx="3007800" cy="1161720"/>
          </a:xfrm>
          <a:prstGeom prst="rect">
            <a:avLst/>
          </a:prstGeom>
          <a:noFill/>
          <a:ln w="0">
            <a:noFill/>
          </a:ln>
        </p:spPr>
        <p:txBody>
          <a:bodyPr lIns="91440" rIns="91440" tIns="45720" bIns="45720" anchor="b">
            <a:noAutofit/>
          </a:bodyPr>
          <a:p>
            <a:pPr indent="0" defTabSz="914400">
              <a:lnSpc>
                <a:spcPct val="100000"/>
              </a:lnSpc>
              <a:buNone/>
            </a:pPr>
            <a:r>
              <a:rPr b="1" lang="en-US" sz="2000" spc="-1" strike="noStrike">
                <a:solidFill>
                  <a:schemeClr val="dk1"/>
                </a:solidFill>
                <a:latin typeface="Calibri"/>
              </a:rPr>
              <a:t>Click to edit Master title style</a:t>
            </a:r>
            <a:endParaRPr b="0" lang="en-US" sz="2000" spc="-1" strike="noStrike">
              <a:solidFill>
                <a:schemeClr val="dk1"/>
              </a:solidFill>
              <a:latin typeface="Calibri"/>
            </a:endParaRPr>
          </a:p>
        </p:txBody>
      </p:sp>
      <p:sp>
        <p:nvSpPr>
          <p:cNvPr id="55" name="PlaceHolder 2"/>
          <p:cNvSpPr>
            <a:spLocks noGrp="1"/>
          </p:cNvSpPr>
          <p:nvPr>
            <p:ph type="body"/>
          </p:nvPr>
        </p:nvSpPr>
        <p:spPr>
          <a:xfrm>
            <a:off x="3575160" y="272880"/>
            <a:ext cx="5111280" cy="5852880"/>
          </a:xfrm>
          <a:prstGeom prst="rect">
            <a:avLst/>
          </a:prstGeom>
          <a:noFill/>
          <a:ln w="0">
            <a:noFill/>
          </a:ln>
        </p:spPr>
        <p:txBody>
          <a:bodyPr lIns="91440" rIns="91440" tIns="45720" bIns="45720" anchor="t">
            <a:noAutofit/>
          </a:bodyPr>
          <a:p>
            <a:pPr marL="343080" indent="-343080" defTabSz="914400">
              <a:lnSpc>
                <a:spcPct val="100000"/>
              </a:lnSpc>
              <a:spcBef>
                <a:spcPts val="641"/>
              </a:spcBef>
              <a:buClr>
                <a:srgbClr val="000000"/>
              </a:buClr>
              <a:buFont typeface="Arial"/>
              <a:buChar char="•"/>
            </a:pPr>
            <a:r>
              <a:rPr b="0" lang="en-US" sz="3200" spc="-1" strike="noStrike">
                <a:solidFill>
                  <a:schemeClr val="dk1"/>
                </a:solidFill>
                <a:latin typeface="Calibri"/>
              </a:rPr>
              <a:t>Click to edit Master text styles</a:t>
            </a:r>
            <a:endParaRPr b="0" lang="en-US" sz="3200" spc="-1" strike="noStrike">
              <a:solidFill>
                <a:schemeClr val="dk1"/>
              </a:solidFill>
              <a:latin typeface="Calibri"/>
            </a:endParaRPr>
          </a:p>
          <a:p>
            <a:pPr lvl="1" marL="743040" indent="-285840" defTabSz="914400">
              <a:lnSpc>
                <a:spcPct val="100000"/>
              </a:lnSpc>
              <a:spcBef>
                <a:spcPts val="561"/>
              </a:spcBef>
              <a:buClr>
                <a:srgbClr val="000000"/>
              </a:buClr>
              <a:buFont typeface="Arial"/>
              <a:buChar char="–"/>
            </a:pPr>
            <a:r>
              <a:rPr b="0" lang="en-US" sz="2800" spc="-1" strike="noStrike">
                <a:solidFill>
                  <a:schemeClr val="dk1"/>
                </a:solidFill>
                <a:latin typeface="Calibri"/>
              </a:rPr>
              <a:t>Second level</a:t>
            </a:r>
            <a:endParaRPr b="0" lang="en-US" sz="2800" spc="-1" strike="noStrike">
              <a:solidFill>
                <a:schemeClr val="dk1"/>
              </a:solidFill>
              <a:latin typeface="Calibri"/>
            </a:endParaRPr>
          </a:p>
          <a:p>
            <a:pPr lvl="2" marL="1143000" indent="-228600" defTabSz="914400">
              <a:lnSpc>
                <a:spcPct val="100000"/>
              </a:lnSpc>
              <a:spcBef>
                <a:spcPts val="479"/>
              </a:spcBef>
              <a:buClr>
                <a:srgbClr val="000000"/>
              </a:buClr>
              <a:buFont typeface="Arial"/>
              <a:buChar char="•"/>
            </a:pPr>
            <a:r>
              <a:rPr b="0" lang="en-US" sz="2400" spc="-1" strike="noStrike">
                <a:solidFill>
                  <a:schemeClr val="dk1"/>
                </a:solidFill>
                <a:latin typeface="Calibri"/>
              </a:rPr>
              <a:t>Third level</a:t>
            </a:r>
            <a:endParaRPr b="0" lang="en-US" sz="2400" spc="-1" strike="noStrike">
              <a:solidFill>
                <a:schemeClr val="dk1"/>
              </a:solidFill>
              <a:latin typeface="Calibri"/>
            </a:endParaRPr>
          </a:p>
          <a:p>
            <a:pPr lvl="3" marL="16002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Fourth level</a:t>
            </a:r>
            <a:endParaRPr b="0" lang="en-US" sz="2000" spc="-1" strike="noStrike">
              <a:solidFill>
                <a:schemeClr val="dk1"/>
              </a:solidFill>
              <a:latin typeface="Calibri"/>
            </a:endParaRPr>
          </a:p>
          <a:p>
            <a:pPr lvl="4" marL="20574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Fifth level</a:t>
            </a:r>
            <a:endParaRPr b="0" lang="en-US" sz="2000" spc="-1" strike="noStrike">
              <a:solidFill>
                <a:schemeClr val="dk1"/>
              </a:solidFill>
              <a:latin typeface="Calibri"/>
            </a:endParaRPr>
          </a:p>
        </p:txBody>
      </p:sp>
      <p:sp>
        <p:nvSpPr>
          <p:cNvPr id="56" name="PlaceHolder 3"/>
          <p:cNvSpPr>
            <a:spLocks noGrp="1"/>
          </p:cNvSpPr>
          <p:nvPr>
            <p:ph type="body"/>
          </p:nvPr>
        </p:nvSpPr>
        <p:spPr>
          <a:xfrm>
            <a:off x="457200" y="1434960"/>
            <a:ext cx="3007800" cy="4690800"/>
          </a:xfrm>
          <a:prstGeom prst="rect">
            <a:avLst/>
          </a:prstGeom>
          <a:noFill/>
          <a:ln w="0">
            <a:noFill/>
          </a:ln>
        </p:spPr>
        <p:txBody>
          <a:bodyPr lIns="91440" rIns="91440" tIns="45720" bIns="45720" anchor="t">
            <a:noAutofit/>
          </a:bodyPr>
          <a:p>
            <a:pPr indent="0" defTabSz="914400">
              <a:lnSpc>
                <a:spcPct val="100000"/>
              </a:lnSpc>
              <a:spcBef>
                <a:spcPts val="281"/>
              </a:spcBef>
              <a:buNone/>
              <a:tabLst>
                <a:tab algn="l" pos="0"/>
              </a:tabLst>
            </a:pPr>
            <a:r>
              <a:rPr b="0" lang="en-US" sz="1400" spc="-1" strike="noStrike">
                <a:solidFill>
                  <a:schemeClr val="dk1"/>
                </a:solidFill>
                <a:latin typeface="Calibri"/>
              </a:rPr>
              <a:t>Click to edit Master text styles</a:t>
            </a:r>
            <a:endParaRPr b="0" lang="en-US" sz="1400" spc="-1" strike="noStrike">
              <a:solidFill>
                <a:schemeClr val="dk1"/>
              </a:solidFill>
              <a:latin typeface="Calibri"/>
            </a:endParaRPr>
          </a:p>
        </p:txBody>
      </p:sp>
      <p:sp>
        <p:nvSpPr>
          <p:cNvPr id="57" name="PlaceHolder 4"/>
          <p:cNvSpPr>
            <a:spLocks noGrp="1"/>
          </p:cNvSpPr>
          <p:nvPr>
            <p:ph type="dt" idx="28"/>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58" name="PlaceHolder 5"/>
          <p:cNvSpPr>
            <a:spLocks noGrp="1"/>
          </p:cNvSpPr>
          <p:nvPr>
            <p:ph type="ftr" idx="29"/>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59" name="PlaceHolder 6"/>
          <p:cNvSpPr>
            <a:spLocks noGrp="1"/>
          </p:cNvSpPr>
          <p:nvPr>
            <p:ph type="sldNum" idx="30"/>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AB37409A-C419-4DF8-9255-FBF963EBDF2C}"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792440" y="4800600"/>
            <a:ext cx="5486040" cy="566280"/>
          </a:xfrm>
          <a:prstGeom prst="rect">
            <a:avLst/>
          </a:prstGeom>
          <a:noFill/>
          <a:ln w="0">
            <a:noFill/>
          </a:ln>
        </p:spPr>
        <p:txBody>
          <a:bodyPr lIns="91440" rIns="91440" tIns="45720" bIns="45720" anchor="b">
            <a:noAutofit/>
          </a:bodyPr>
          <a:p>
            <a:pPr indent="0" defTabSz="914400">
              <a:lnSpc>
                <a:spcPct val="100000"/>
              </a:lnSpc>
              <a:buNone/>
            </a:pPr>
            <a:r>
              <a:rPr b="1" lang="en-US" sz="2000" spc="-1" strike="noStrike">
                <a:solidFill>
                  <a:schemeClr val="dk1"/>
                </a:solidFill>
                <a:latin typeface="Calibri"/>
              </a:rPr>
              <a:t>Click to edit Master title style</a:t>
            </a:r>
            <a:endParaRPr b="0" lang="en-US" sz="2000" spc="-1" strike="noStrike">
              <a:solidFill>
                <a:schemeClr val="dk1"/>
              </a:solidFill>
              <a:latin typeface="Calibri"/>
            </a:endParaRPr>
          </a:p>
        </p:txBody>
      </p:sp>
      <p:sp>
        <p:nvSpPr>
          <p:cNvPr id="61" name="PlaceHolder 2"/>
          <p:cNvSpPr>
            <a:spLocks noGrp="1"/>
          </p:cNvSpPr>
          <p:nvPr>
            <p:ph type="body"/>
          </p:nvPr>
        </p:nvSpPr>
        <p:spPr>
          <a:xfrm>
            <a:off x="1792440" y="612720"/>
            <a:ext cx="5486040" cy="4114440"/>
          </a:xfrm>
          <a:prstGeom prst="rect">
            <a:avLst/>
          </a:prstGeom>
          <a:noFill/>
          <a:ln w="0">
            <a:noFill/>
          </a:ln>
        </p:spPr>
        <p:txBody>
          <a:bodyPr lIns="90000" rIns="90000" tIns="45000" bIns="45000" anchor="t">
            <a:noAutofit/>
          </a:bodyPr>
          <a:p>
            <a:pPr marL="432000" indent="-324000">
              <a:spcBef>
                <a:spcPts val="1417"/>
              </a:spcBef>
              <a:buClr>
                <a:srgbClr val="000000"/>
              </a:buClr>
              <a:buSzPct val="45000"/>
              <a:buFont typeface="Wingdings" charset="2"/>
              <a:buChar char=""/>
            </a:pPr>
            <a:r>
              <a:rPr b="0" lang="en-US" sz="3200" spc="-1" strike="noStrike">
                <a:solidFill>
                  <a:schemeClr val="dk1"/>
                </a:solidFill>
                <a:latin typeface="Calibri"/>
              </a:rPr>
              <a:t>Click to edit the outline text format</a:t>
            </a:r>
            <a:endParaRPr b="0" lang="en-US" sz="3200" spc="-1" strike="noStrike">
              <a:solidFill>
                <a:schemeClr val="dk1"/>
              </a:solidFill>
              <a:latin typeface="Calibri"/>
            </a:endParaRPr>
          </a:p>
          <a:p>
            <a:pPr lvl="1" marL="864000" indent="-324000">
              <a:spcBef>
                <a:spcPts val="1134"/>
              </a:spcBef>
              <a:buClr>
                <a:srgbClr val="000000"/>
              </a:buClr>
              <a:buSzPct val="75000"/>
              <a:buFont typeface="Symbol" charset="2"/>
              <a:buChar char=""/>
            </a:pPr>
            <a:r>
              <a:rPr b="0" lang="en-US" sz="3200" spc="-1" strike="noStrike">
                <a:solidFill>
                  <a:schemeClr val="dk1"/>
                </a:solidFill>
                <a:latin typeface="Calibri"/>
              </a:rPr>
              <a:t>Second Outline Level</a:t>
            </a:r>
            <a:endParaRPr b="0" lang="en-US" sz="3200" spc="-1" strike="noStrike">
              <a:solidFill>
                <a:schemeClr val="dk1"/>
              </a:solidFill>
              <a:latin typeface="Calibri"/>
            </a:endParaRPr>
          </a:p>
          <a:p>
            <a:pPr lvl="2" marL="1296000" indent="-288000">
              <a:spcBef>
                <a:spcPts val="850"/>
              </a:spcBef>
              <a:buClr>
                <a:srgbClr val="000000"/>
              </a:buClr>
              <a:buSzPct val="45000"/>
              <a:buFont typeface="Wingdings" charset="2"/>
              <a:buChar char=""/>
            </a:pPr>
            <a:r>
              <a:rPr b="0" lang="en-US" sz="3200" spc="-1" strike="noStrike">
                <a:solidFill>
                  <a:schemeClr val="dk1"/>
                </a:solidFill>
                <a:latin typeface="Calibri"/>
              </a:rPr>
              <a:t>Third Outline Level</a:t>
            </a:r>
            <a:endParaRPr b="0" lang="en-US" sz="3200" spc="-1" strike="noStrike">
              <a:solidFill>
                <a:schemeClr val="dk1"/>
              </a:solidFill>
              <a:latin typeface="Calibri"/>
            </a:endParaRPr>
          </a:p>
          <a:p>
            <a:pPr lvl="3" marL="1728000" indent="-216000">
              <a:spcBef>
                <a:spcPts val="567"/>
              </a:spcBef>
              <a:buClr>
                <a:srgbClr val="000000"/>
              </a:buClr>
              <a:buSzPct val="75000"/>
              <a:buFont typeface="Symbol" charset="2"/>
              <a:buChar char=""/>
            </a:pPr>
            <a:r>
              <a:rPr b="0" lang="en-US" sz="3200" spc="-1" strike="noStrike">
                <a:solidFill>
                  <a:schemeClr val="dk1"/>
                </a:solidFill>
                <a:latin typeface="Calibri"/>
              </a:rPr>
              <a:t>Fourth Outline Level</a:t>
            </a:r>
            <a:endParaRPr b="0" lang="en-US" sz="3200" spc="-1" strike="noStrike">
              <a:solidFill>
                <a:schemeClr val="dk1"/>
              </a:solidFill>
              <a:latin typeface="Calibri"/>
            </a:endParaRPr>
          </a:p>
          <a:p>
            <a:pPr lvl="4" marL="2160000" indent="-216000">
              <a:spcBef>
                <a:spcPts val="283"/>
              </a:spcBef>
              <a:buClr>
                <a:srgbClr val="000000"/>
              </a:buClr>
              <a:buSzPct val="45000"/>
              <a:buFont typeface="Wingdings" charset="2"/>
              <a:buChar char=""/>
            </a:pPr>
            <a:r>
              <a:rPr b="0" lang="en-US" sz="3200" spc="-1" strike="noStrike">
                <a:solidFill>
                  <a:schemeClr val="dk1"/>
                </a:solidFill>
                <a:latin typeface="Calibri"/>
              </a:rPr>
              <a:t>Fifth Outline Level</a:t>
            </a:r>
            <a:endParaRPr b="0" lang="en-US" sz="3200" spc="-1" strike="noStrike">
              <a:solidFill>
                <a:schemeClr val="dk1"/>
              </a:solidFill>
              <a:latin typeface="Calibri"/>
            </a:endParaRPr>
          </a:p>
          <a:p>
            <a:pPr lvl="5" marL="2592000" indent="-216000">
              <a:spcBef>
                <a:spcPts val="283"/>
              </a:spcBef>
              <a:buClr>
                <a:srgbClr val="000000"/>
              </a:buClr>
              <a:buSzPct val="45000"/>
              <a:buFont typeface="Wingdings" charset="2"/>
              <a:buChar char=""/>
            </a:pPr>
            <a:r>
              <a:rPr b="0" lang="en-US" sz="3200" spc="-1" strike="noStrike">
                <a:solidFill>
                  <a:schemeClr val="dk1"/>
                </a:solidFill>
                <a:latin typeface="Calibri"/>
              </a:rPr>
              <a:t>Sixth Outline Level</a:t>
            </a:r>
            <a:endParaRPr b="0" lang="en-US" sz="3200" spc="-1" strike="noStrike">
              <a:solidFill>
                <a:schemeClr val="dk1"/>
              </a:solidFill>
              <a:latin typeface="Calibri"/>
            </a:endParaRPr>
          </a:p>
          <a:p>
            <a:pPr lvl="6" marL="3024000" indent="-216000">
              <a:spcBef>
                <a:spcPts val="283"/>
              </a:spcBef>
              <a:buClr>
                <a:srgbClr val="000000"/>
              </a:buClr>
              <a:buSzPct val="45000"/>
              <a:buFont typeface="Wingdings" charset="2"/>
              <a:buChar char=""/>
            </a:pPr>
            <a:r>
              <a:rPr b="0" lang="en-US" sz="3200" spc="-1" strike="noStrike">
                <a:solidFill>
                  <a:schemeClr val="dk1"/>
                </a:solidFill>
                <a:latin typeface="Calibri"/>
              </a:rPr>
              <a:t>Seventh Outline Level</a:t>
            </a:r>
            <a:endParaRPr b="0" lang="en-US" sz="3200" spc="-1" strike="noStrike">
              <a:solidFill>
                <a:schemeClr val="dk1"/>
              </a:solidFill>
              <a:latin typeface="Calibri"/>
            </a:endParaRPr>
          </a:p>
        </p:txBody>
      </p:sp>
      <p:sp>
        <p:nvSpPr>
          <p:cNvPr id="62" name="PlaceHolder 3"/>
          <p:cNvSpPr>
            <a:spLocks noGrp="1"/>
          </p:cNvSpPr>
          <p:nvPr>
            <p:ph type="body"/>
          </p:nvPr>
        </p:nvSpPr>
        <p:spPr>
          <a:xfrm>
            <a:off x="1792440" y="5367240"/>
            <a:ext cx="5486040" cy="804600"/>
          </a:xfrm>
          <a:prstGeom prst="rect">
            <a:avLst/>
          </a:prstGeom>
          <a:noFill/>
          <a:ln w="0">
            <a:noFill/>
          </a:ln>
        </p:spPr>
        <p:txBody>
          <a:bodyPr lIns="91440" rIns="91440" tIns="45720" bIns="45720" anchor="t">
            <a:noAutofit/>
          </a:bodyPr>
          <a:p>
            <a:pPr indent="0" defTabSz="914400">
              <a:lnSpc>
                <a:spcPct val="100000"/>
              </a:lnSpc>
              <a:spcBef>
                <a:spcPts val="281"/>
              </a:spcBef>
              <a:buNone/>
              <a:tabLst>
                <a:tab algn="l" pos="0"/>
              </a:tabLst>
            </a:pPr>
            <a:r>
              <a:rPr b="0" lang="en-US" sz="1400" spc="-1" strike="noStrike">
                <a:solidFill>
                  <a:schemeClr val="dk1"/>
                </a:solidFill>
                <a:latin typeface="Calibri"/>
              </a:rPr>
              <a:t>Click to edit Master text styles</a:t>
            </a:r>
            <a:endParaRPr b="0" lang="en-US" sz="1400" spc="-1" strike="noStrike">
              <a:solidFill>
                <a:schemeClr val="dk1"/>
              </a:solidFill>
              <a:latin typeface="Calibri"/>
            </a:endParaRPr>
          </a:p>
        </p:txBody>
      </p:sp>
      <p:sp>
        <p:nvSpPr>
          <p:cNvPr id="63" name="PlaceHolder 4"/>
          <p:cNvSpPr>
            <a:spLocks noGrp="1"/>
          </p:cNvSpPr>
          <p:nvPr>
            <p:ph type="dt" idx="31"/>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64" name="PlaceHolder 5"/>
          <p:cNvSpPr>
            <a:spLocks noGrp="1"/>
          </p:cNvSpPr>
          <p:nvPr>
            <p:ph type="ftr" idx="32"/>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65" name="PlaceHolder 6"/>
          <p:cNvSpPr>
            <a:spLocks noGrp="1"/>
          </p:cNvSpPr>
          <p:nvPr>
            <p:ph type="sldNum" idx="33"/>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D287D98C-2770-4CE2-88BD-97D401564768}"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8" name="PlaceHolder 2"/>
          <p:cNvSpPr>
            <a:spLocks noGrp="1"/>
          </p:cNvSpPr>
          <p:nvPr>
            <p:ph type="body"/>
          </p:nvPr>
        </p:nvSpPr>
        <p:spPr>
          <a:xfrm>
            <a:off x="457200" y="1600200"/>
            <a:ext cx="8229240" cy="4525560"/>
          </a:xfrm>
          <a:prstGeom prst="rect">
            <a:avLst/>
          </a:prstGeom>
          <a:noFill/>
          <a:ln w="0">
            <a:noFill/>
          </a:ln>
        </p:spPr>
        <p:txBody>
          <a:bodyPr lIns="91440" rIns="91440" tIns="45720" bIns="45720" anchor="t" vert="eaVert">
            <a:noAutofit/>
          </a:bodyPr>
          <a:p>
            <a:pPr marL="343080" indent="-343080" defTabSz="914400">
              <a:lnSpc>
                <a:spcPct val="100000"/>
              </a:lnSpc>
              <a:spcBef>
                <a:spcPts val="641"/>
              </a:spcBef>
              <a:buClr>
                <a:srgbClr val="000000"/>
              </a:buClr>
              <a:buFont typeface="Arial"/>
              <a:buChar char="•"/>
            </a:pPr>
            <a:r>
              <a:rPr b="0" lang="en-US" sz="3200" spc="-1" strike="noStrike">
                <a:solidFill>
                  <a:schemeClr val="dk1"/>
                </a:solidFill>
                <a:latin typeface="Calibri"/>
              </a:rPr>
              <a:t>Click to edit Master text styles</a:t>
            </a:r>
            <a:endParaRPr b="0" lang="en-US" sz="3200" spc="-1" strike="noStrike">
              <a:solidFill>
                <a:schemeClr val="dk1"/>
              </a:solidFill>
              <a:latin typeface="Calibri"/>
            </a:endParaRPr>
          </a:p>
          <a:p>
            <a:pPr lvl="1" marL="743040" indent="-285840" defTabSz="914400">
              <a:lnSpc>
                <a:spcPct val="100000"/>
              </a:lnSpc>
              <a:spcBef>
                <a:spcPts val="561"/>
              </a:spcBef>
              <a:buClr>
                <a:srgbClr val="000000"/>
              </a:buClr>
              <a:buFont typeface="Arial"/>
              <a:buChar char="–"/>
            </a:pPr>
            <a:r>
              <a:rPr b="0" lang="en-US" sz="2800" spc="-1" strike="noStrike">
                <a:solidFill>
                  <a:schemeClr val="dk1"/>
                </a:solidFill>
                <a:latin typeface="Calibri"/>
              </a:rPr>
              <a:t>Second level</a:t>
            </a:r>
            <a:endParaRPr b="0" lang="en-US" sz="2800" spc="-1" strike="noStrike">
              <a:solidFill>
                <a:schemeClr val="dk1"/>
              </a:solidFill>
              <a:latin typeface="Calibri"/>
            </a:endParaRPr>
          </a:p>
          <a:p>
            <a:pPr lvl="2" marL="1143000" indent="-228600" defTabSz="914400">
              <a:lnSpc>
                <a:spcPct val="100000"/>
              </a:lnSpc>
              <a:spcBef>
                <a:spcPts val="479"/>
              </a:spcBef>
              <a:buClr>
                <a:srgbClr val="000000"/>
              </a:buClr>
              <a:buFont typeface="Arial"/>
              <a:buChar char="•"/>
            </a:pPr>
            <a:r>
              <a:rPr b="0" lang="en-US" sz="2400" spc="-1" strike="noStrike">
                <a:solidFill>
                  <a:schemeClr val="dk1"/>
                </a:solidFill>
                <a:latin typeface="Calibri"/>
              </a:rPr>
              <a:t>Third level</a:t>
            </a:r>
            <a:endParaRPr b="0" lang="en-US" sz="2400" spc="-1" strike="noStrike">
              <a:solidFill>
                <a:schemeClr val="dk1"/>
              </a:solidFill>
              <a:latin typeface="Calibri"/>
            </a:endParaRPr>
          </a:p>
          <a:p>
            <a:pPr lvl="3" marL="16002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Fourth level</a:t>
            </a:r>
            <a:endParaRPr b="0" lang="en-US" sz="2000" spc="-1" strike="noStrike">
              <a:solidFill>
                <a:schemeClr val="dk1"/>
              </a:solidFill>
              <a:latin typeface="Calibri"/>
            </a:endParaRPr>
          </a:p>
          <a:p>
            <a:pPr lvl="4" marL="20574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Fifth level</a:t>
            </a:r>
            <a:endParaRPr b="0" lang="en-US" sz="2000" spc="-1" strike="noStrike">
              <a:solidFill>
                <a:schemeClr val="dk1"/>
              </a:solidFill>
              <a:latin typeface="Calibri"/>
            </a:endParaRPr>
          </a:p>
        </p:txBody>
      </p:sp>
      <p:sp>
        <p:nvSpPr>
          <p:cNvPr id="9" name="PlaceHolder 3"/>
          <p:cNvSpPr>
            <a:spLocks noGrp="1"/>
          </p:cNvSpPr>
          <p:nvPr>
            <p:ph type="dt" idx="4"/>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10" name="PlaceHolder 4"/>
          <p:cNvSpPr>
            <a:spLocks noGrp="1"/>
          </p:cNvSpPr>
          <p:nvPr>
            <p:ph type="ftr" idx="5"/>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11" name="PlaceHolder 5"/>
          <p:cNvSpPr>
            <a:spLocks noGrp="1"/>
          </p:cNvSpPr>
          <p:nvPr>
            <p:ph type="sldNum" idx="6"/>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9AC02207-4030-4A77-8F9E-4283567A9B20}"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629400" y="274680"/>
            <a:ext cx="2057040" cy="5851080"/>
          </a:xfrm>
          <a:prstGeom prst="rect">
            <a:avLst/>
          </a:prstGeom>
          <a:noFill/>
          <a:ln w="0">
            <a:noFill/>
          </a:ln>
        </p:spPr>
        <p:txBody>
          <a:bodyPr lIns="91440" rIns="91440" tIns="45720" bIns="45720" anchor="ctr" vert="eaVert">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13" name="PlaceHolder 2"/>
          <p:cNvSpPr>
            <a:spLocks noGrp="1"/>
          </p:cNvSpPr>
          <p:nvPr>
            <p:ph type="body"/>
          </p:nvPr>
        </p:nvSpPr>
        <p:spPr>
          <a:xfrm>
            <a:off x="457200" y="274680"/>
            <a:ext cx="6019560" cy="5851080"/>
          </a:xfrm>
          <a:prstGeom prst="rect">
            <a:avLst/>
          </a:prstGeom>
          <a:noFill/>
          <a:ln w="0">
            <a:noFill/>
          </a:ln>
        </p:spPr>
        <p:txBody>
          <a:bodyPr lIns="91440" rIns="91440" tIns="45720" bIns="45720" anchor="t" vert="eaVert">
            <a:noAutofit/>
          </a:bodyPr>
          <a:p>
            <a:pPr marL="343080" indent="-343080" defTabSz="914400">
              <a:lnSpc>
                <a:spcPct val="100000"/>
              </a:lnSpc>
              <a:spcBef>
                <a:spcPts val="641"/>
              </a:spcBef>
              <a:buClr>
                <a:srgbClr val="000000"/>
              </a:buClr>
              <a:buFont typeface="Arial"/>
              <a:buChar char="•"/>
            </a:pPr>
            <a:r>
              <a:rPr b="0" lang="en-US" sz="3200" spc="-1" strike="noStrike">
                <a:solidFill>
                  <a:schemeClr val="dk1"/>
                </a:solidFill>
                <a:latin typeface="Calibri"/>
              </a:rPr>
              <a:t>Click to edit Master text styles</a:t>
            </a:r>
            <a:endParaRPr b="0" lang="en-US" sz="3200" spc="-1" strike="noStrike">
              <a:solidFill>
                <a:schemeClr val="dk1"/>
              </a:solidFill>
              <a:latin typeface="Calibri"/>
            </a:endParaRPr>
          </a:p>
          <a:p>
            <a:pPr lvl="1" marL="743040" indent="-285840" defTabSz="914400">
              <a:lnSpc>
                <a:spcPct val="100000"/>
              </a:lnSpc>
              <a:spcBef>
                <a:spcPts val="561"/>
              </a:spcBef>
              <a:buClr>
                <a:srgbClr val="000000"/>
              </a:buClr>
              <a:buFont typeface="Arial"/>
              <a:buChar char="–"/>
            </a:pPr>
            <a:r>
              <a:rPr b="0" lang="en-US" sz="2800" spc="-1" strike="noStrike">
                <a:solidFill>
                  <a:schemeClr val="dk1"/>
                </a:solidFill>
                <a:latin typeface="Calibri"/>
              </a:rPr>
              <a:t>Second level</a:t>
            </a:r>
            <a:endParaRPr b="0" lang="en-US" sz="2800" spc="-1" strike="noStrike">
              <a:solidFill>
                <a:schemeClr val="dk1"/>
              </a:solidFill>
              <a:latin typeface="Calibri"/>
            </a:endParaRPr>
          </a:p>
          <a:p>
            <a:pPr lvl="2" marL="1143000" indent="-228600" defTabSz="914400">
              <a:lnSpc>
                <a:spcPct val="100000"/>
              </a:lnSpc>
              <a:spcBef>
                <a:spcPts val="479"/>
              </a:spcBef>
              <a:buClr>
                <a:srgbClr val="000000"/>
              </a:buClr>
              <a:buFont typeface="Arial"/>
              <a:buChar char="•"/>
            </a:pPr>
            <a:r>
              <a:rPr b="0" lang="en-US" sz="2400" spc="-1" strike="noStrike">
                <a:solidFill>
                  <a:schemeClr val="dk1"/>
                </a:solidFill>
                <a:latin typeface="Calibri"/>
              </a:rPr>
              <a:t>Third level</a:t>
            </a:r>
            <a:endParaRPr b="0" lang="en-US" sz="2400" spc="-1" strike="noStrike">
              <a:solidFill>
                <a:schemeClr val="dk1"/>
              </a:solidFill>
              <a:latin typeface="Calibri"/>
            </a:endParaRPr>
          </a:p>
          <a:p>
            <a:pPr lvl="3" marL="16002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Fourth level</a:t>
            </a:r>
            <a:endParaRPr b="0" lang="en-US" sz="2000" spc="-1" strike="noStrike">
              <a:solidFill>
                <a:schemeClr val="dk1"/>
              </a:solidFill>
              <a:latin typeface="Calibri"/>
            </a:endParaRPr>
          </a:p>
          <a:p>
            <a:pPr lvl="4" marL="20574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Fifth level</a:t>
            </a:r>
            <a:endParaRPr b="0" lang="en-US" sz="2000" spc="-1" strike="noStrike">
              <a:solidFill>
                <a:schemeClr val="dk1"/>
              </a:solidFill>
              <a:latin typeface="Calibri"/>
            </a:endParaRPr>
          </a:p>
        </p:txBody>
      </p:sp>
      <p:sp>
        <p:nvSpPr>
          <p:cNvPr id="14" name="PlaceHolder 3"/>
          <p:cNvSpPr>
            <a:spLocks noGrp="1"/>
          </p:cNvSpPr>
          <p:nvPr>
            <p:ph type="dt" idx="7"/>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15" name="PlaceHolder 4"/>
          <p:cNvSpPr>
            <a:spLocks noGrp="1"/>
          </p:cNvSpPr>
          <p:nvPr>
            <p:ph type="ftr" idx="8"/>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16" name="PlaceHolder 5"/>
          <p:cNvSpPr>
            <a:spLocks noGrp="1"/>
          </p:cNvSpPr>
          <p:nvPr>
            <p:ph type="sldNum" idx="9"/>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A5B5949D-756C-444C-98C6-5B312CA7A1A5}"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18" name="PlaceHolder 2"/>
          <p:cNvSpPr>
            <a:spLocks noGrp="1"/>
          </p:cNvSpPr>
          <p:nvPr>
            <p:ph type="body"/>
          </p:nvPr>
        </p:nvSpPr>
        <p:spPr>
          <a:xfrm>
            <a:off x="457200" y="1600200"/>
            <a:ext cx="8229240" cy="4525560"/>
          </a:xfrm>
          <a:prstGeom prst="rect">
            <a:avLst/>
          </a:prstGeom>
          <a:noFill/>
          <a:ln w="0">
            <a:noFill/>
          </a:ln>
        </p:spPr>
        <p:txBody>
          <a:bodyPr lIns="91440" rIns="91440" tIns="45720" bIns="45720" anchor="t">
            <a:noAutofit/>
          </a:bodyPr>
          <a:p>
            <a:pPr marL="343080" indent="-343080" defTabSz="914400">
              <a:lnSpc>
                <a:spcPct val="100000"/>
              </a:lnSpc>
              <a:spcBef>
                <a:spcPts val="641"/>
              </a:spcBef>
              <a:buClr>
                <a:srgbClr val="000000"/>
              </a:buClr>
              <a:buFont typeface="Arial"/>
              <a:buChar char="•"/>
            </a:pPr>
            <a:r>
              <a:rPr b="0" lang="en-US" sz="3200" spc="-1" strike="noStrike">
                <a:solidFill>
                  <a:schemeClr val="dk1"/>
                </a:solidFill>
                <a:latin typeface="Calibri"/>
              </a:rPr>
              <a:t>Click to edit Master text styles</a:t>
            </a:r>
            <a:endParaRPr b="0" lang="en-US" sz="3200" spc="-1" strike="noStrike">
              <a:solidFill>
                <a:schemeClr val="dk1"/>
              </a:solidFill>
              <a:latin typeface="Calibri"/>
            </a:endParaRPr>
          </a:p>
          <a:p>
            <a:pPr lvl="1" marL="743040" indent="-285840" defTabSz="914400">
              <a:lnSpc>
                <a:spcPct val="100000"/>
              </a:lnSpc>
              <a:spcBef>
                <a:spcPts val="561"/>
              </a:spcBef>
              <a:buClr>
                <a:srgbClr val="000000"/>
              </a:buClr>
              <a:buFont typeface="Arial"/>
              <a:buChar char="–"/>
            </a:pPr>
            <a:r>
              <a:rPr b="0" lang="en-US" sz="2800" spc="-1" strike="noStrike">
                <a:solidFill>
                  <a:schemeClr val="dk1"/>
                </a:solidFill>
                <a:latin typeface="Calibri"/>
              </a:rPr>
              <a:t>Second level</a:t>
            </a:r>
            <a:endParaRPr b="0" lang="en-US" sz="2800" spc="-1" strike="noStrike">
              <a:solidFill>
                <a:schemeClr val="dk1"/>
              </a:solidFill>
              <a:latin typeface="Calibri"/>
            </a:endParaRPr>
          </a:p>
          <a:p>
            <a:pPr lvl="2" marL="1143000" indent="-228600" defTabSz="914400">
              <a:lnSpc>
                <a:spcPct val="100000"/>
              </a:lnSpc>
              <a:spcBef>
                <a:spcPts val="479"/>
              </a:spcBef>
              <a:buClr>
                <a:srgbClr val="000000"/>
              </a:buClr>
              <a:buFont typeface="Arial"/>
              <a:buChar char="•"/>
            </a:pPr>
            <a:r>
              <a:rPr b="0" lang="en-US" sz="2400" spc="-1" strike="noStrike">
                <a:solidFill>
                  <a:schemeClr val="dk1"/>
                </a:solidFill>
                <a:latin typeface="Calibri"/>
              </a:rPr>
              <a:t>Third level</a:t>
            </a:r>
            <a:endParaRPr b="0" lang="en-US" sz="2400" spc="-1" strike="noStrike">
              <a:solidFill>
                <a:schemeClr val="dk1"/>
              </a:solidFill>
              <a:latin typeface="Calibri"/>
            </a:endParaRPr>
          </a:p>
          <a:p>
            <a:pPr lvl="3" marL="16002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Fourth level</a:t>
            </a:r>
            <a:endParaRPr b="0" lang="en-US" sz="2000" spc="-1" strike="noStrike">
              <a:solidFill>
                <a:schemeClr val="dk1"/>
              </a:solidFill>
              <a:latin typeface="Calibri"/>
            </a:endParaRPr>
          </a:p>
          <a:p>
            <a:pPr lvl="4" marL="20574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Fifth level</a:t>
            </a:r>
            <a:endParaRPr b="0" lang="en-US" sz="2000" spc="-1" strike="noStrike">
              <a:solidFill>
                <a:schemeClr val="dk1"/>
              </a:solidFill>
              <a:latin typeface="Calibri"/>
            </a:endParaRPr>
          </a:p>
        </p:txBody>
      </p:sp>
      <p:sp>
        <p:nvSpPr>
          <p:cNvPr id="19" name="PlaceHolder 3"/>
          <p:cNvSpPr>
            <a:spLocks noGrp="1"/>
          </p:cNvSpPr>
          <p:nvPr>
            <p:ph type="dt" idx="10"/>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20" name="PlaceHolder 4"/>
          <p:cNvSpPr>
            <a:spLocks noGrp="1"/>
          </p:cNvSpPr>
          <p:nvPr>
            <p:ph type="ftr" idx="11"/>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21" name="PlaceHolder 5"/>
          <p:cNvSpPr>
            <a:spLocks noGrp="1"/>
          </p:cNvSpPr>
          <p:nvPr>
            <p:ph type="sldNum" idx="12"/>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C1809F65-434F-4FB9-8381-2A008C4BFA16}"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722160" y="4406760"/>
            <a:ext cx="7772040" cy="1361880"/>
          </a:xfrm>
          <a:prstGeom prst="rect">
            <a:avLst/>
          </a:prstGeom>
          <a:noFill/>
          <a:ln w="0">
            <a:noFill/>
          </a:ln>
        </p:spPr>
        <p:txBody>
          <a:bodyPr lIns="91440" rIns="91440" tIns="45720" bIns="45720" anchor="t">
            <a:noAutofit/>
          </a:bodyPr>
          <a:p>
            <a:pPr indent="0" defTabSz="914400">
              <a:lnSpc>
                <a:spcPct val="100000"/>
              </a:lnSpc>
              <a:buNone/>
            </a:pPr>
            <a:r>
              <a:rPr b="1" lang="en-US" sz="4000" spc="-1" strike="noStrike" cap="all">
                <a:solidFill>
                  <a:schemeClr val="dk1"/>
                </a:solidFill>
                <a:latin typeface="Calibri"/>
              </a:rPr>
              <a:t>Click to edit Master title style</a:t>
            </a:r>
            <a:endParaRPr b="0" lang="en-US" sz="4000" spc="-1" strike="noStrike">
              <a:solidFill>
                <a:schemeClr val="dk1"/>
              </a:solidFill>
              <a:latin typeface="Calibri"/>
            </a:endParaRPr>
          </a:p>
        </p:txBody>
      </p:sp>
      <p:sp>
        <p:nvSpPr>
          <p:cNvPr id="25" name="PlaceHolder 2"/>
          <p:cNvSpPr>
            <a:spLocks noGrp="1"/>
          </p:cNvSpPr>
          <p:nvPr>
            <p:ph type="body"/>
          </p:nvPr>
        </p:nvSpPr>
        <p:spPr>
          <a:xfrm>
            <a:off x="722160" y="2906640"/>
            <a:ext cx="7772040" cy="1499760"/>
          </a:xfrm>
          <a:prstGeom prst="rect">
            <a:avLst/>
          </a:prstGeom>
          <a:noFill/>
          <a:ln w="0">
            <a:noFill/>
          </a:ln>
        </p:spPr>
        <p:txBody>
          <a:bodyPr lIns="91440" rIns="91440" tIns="45720" bIns="45720" anchor="b">
            <a:noAutofit/>
          </a:bodyPr>
          <a:p>
            <a:pPr indent="0" defTabSz="914400">
              <a:lnSpc>
                <a:spcPct val="100000"/>
              </a:lnSpc>
              <a:spcBef>
                <a:spcPts val="400"/>
              </a:spcBef>
              <a:buNone/>
              <a:tabLst>
                <a:tab algn="l" pos="0"/>
              </a:tabLst>
            </a:pPr>
            <a:r>
              <a:rPr b="0" lang="en-US" sz="2000" spc="-1" strike="noStrike">
                <a:solidFill>
                  <a:schemeClr val="dk1">
                    <a:tint val="75000"/>
                  </a:schemeClr>
                </a:solidFill>
                <a:latin typeface="Calibri"/>
              </a:rPr>
              <a:t>Click to edit Master text styles</a:t>
            </a:r>
            <a:endParaRPr b="0" lang="en-US" sz="2000" spc="-1" strike="noStrike">
              <a:solidFill>
                <a:schemeClr val="dk1"/>
              </a:solidFill>
              <a:latin typeface="Calibri"/>
            </a:endParaRPr>
          </a:p>
        </p:txBody>
      </p:sp>
      <p:sp>
        <p:nvSpPr>
          <p:cNvPr id="26" name="PlaceHolder 3"/>
          <p:cNvSpPr>
            <a:spLocks noGrp="1"/>
          </p:cNvSpPr>
          <p:nvPr>
            <p:ph type="dt" idx="13"/>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27" name="PlaceHolder 4"/>
          <p:cNvSpPr>
            <a:spLocks noGrp="1"/>
          </p:cNvSpPr>
          <p:nvPr>
            <p:ph type="ftr" idx="14"/>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28" name="PlaceHolder 5"/>
          <p:cNvSpPr>
            <a:spLocks noGrp="1"/>
          </p:cNvSpPr>
          <p:nvPr>
            <p:ph type="sldNum" idx="15"/>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7C6089F6-40E6-4921-B5F9-2A82E9901023}"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30" name="PlaceHolder 2"/>
          <p:cNvSpPr>
            <a:spLocks noGrp="1"/>
          </p:cNvSpPr>
          <p:nvPr>
            <p:ph type="body"/>
          </p:nvPr>
        </p:nvSpPr>
        <p:spPr>
          <a:xfrm>
            <a:off x="457200" y="1600200"/>
            <a:ext cx="4038120" cy="4525560"/>
          </a:xfrm>
          <a:prstGeom prst="rect">
            <a:avLst/>
          </a:prstGeom>
          <a:noFill/>
          <a:ln w="0">
            <a:noFill/>
          </a:ln>
        </p:spPr>
        <p:txBody>
          <a:bodyPr lIns="91440" rIns="91440" tIns="45720" bIns="45720" anchor="t">
            <a:noAutofit/>
          </a:bodyPr>
          <a:p>
            <a:pPr marL="343080" indent="-343080" defTabSz="914400">
              <a:lnSpc>
                <a:spcPct val="100000"/>
              </a:lnSpc>
              <a:spcBef>
                <a:spcPts val="561"/>
              </a:spcBef>
              <a:buClr>
                <a:srgbClr val="000000"/>
              </a:buClr>
              <a:buFont typeface="Arial"/>
              <a:buChar char="•"/>
            </a:pPr>
            <a:r>
              <a:rPr b="0" lang="en-US" sz="2800" spc="-1" strike="noStrike">
                <a:solidFill>
                  <a:schemeClr val="dk1"/>
                </a:solidFill>
                <a:latin typeface="Calibri"/>
              </a:rPr>
              <a:t>Click to edit Master text styles</a:t>
            </a:r>
            <a:endParaRPr b="0" lang="en-US" sz="2800" spc="-1" strike="noStrike">
              <a:solidFill>
                <a:schemeClr val="dk1"/>
              </a:solidFill>
              <a:latin typeface="Calibri"/>
            </a:endParaRPr>
          </a:p>
          <a:p>
            <a:pPr lvl="1" marL="743040" indent="-285840" defTabSz="914400">
              <a:lnSpc>
                <a:spcPct val="100000"/>
              </a:lnSpc>
              <a:spcBef>
                <a:spcPts val="479"/>
              </a:spcBef>
              <a:buClr>
                <a:srgbClr val="000000"/>
              </a:buClr>
              <a:buFont typeface="Arial"/>
              <a:buChar char="–"/>
            </a:pPr>
            <a:r>
              <a:rPr b="0" lang="en-US" sz="2400" spc="-1" strike="noStrike">
                <a:solidFill>
                  <a:schemeClr val="dk1"/>
                </a:solidFill>
                <a:latin typeface="Calibri"/>
              </a:rPr>
              <a:t>Second level</a:t>
            </a:r>
            <a:endParaRPr b="0" lang="en-US" sz="2400" spc="-1" strike="noStrike">
              <a:solidFill>
                <a:schemeClr val="dk1"/>
              </a:solidFill>
              <a:latin typeface="Calibri"/>
            </a:endParaRPr>
          </a:p>
          <a:p>
            <a:pPr lvl="2" marL="11430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Third level</a:t>
            </a:r>
            <a:endParaRPr b="0" lang="en-US" sz="2000" spc="-1" strike="noStrike">
              <a:solidFill>
                <a:schemeClr val="dk1"/>
              </a:solidFill>
              <a:latin typeface="Calibri"/>
            </a:endParaRPr>
          </a:p>
          <a:p>
            <a:pPr lvl="3" marL="16002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Fourth level</a:t>
            </a:r>
            <a:endParaRPr b="0" lang="en-US" sz="1800" spc="-1" strike="noStrike">
              <a:solidFill>
                <a:schemeClr val="dk1"/>
              </a:solidFill>
              <a:latin typeface="Calibri"/>
            </a:endParaRPr>
          </a:p>
          <a:p>
            <a:pPr lvl="4" marL="20574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Fifth level</a:t>
            </a:r>
            <a:endParaRPr b="0" lang="en-US" sz="1800" spc="-1" strike="noStrike">
              <a:solidFill>
                <a:schemeClr val="dk1"/>
              </a:solidFill>
              <a:latin typeface="Calibri"/>
            </a:endParaRPr>
          </a:p>
        </p:txBody>
      </p:sp>
      <p:sp>
        <p:nvSpPr>
          <p:cNvPr id="31" name="PlaceHolder 3"/>
          <p:cNvSpPr>
            <a:spLocks noGrp="1"/>
          </p:cNvSpPr>
          <p:nvPr>
            <p:ph type="body"/>
          </p:nvPr>
        </p:nvSpPr>
        <p:spPr>
          <a:xfrm>
            <a:off x="4648320" y="1600200"/>
            <a:ext cx="4038120" cy="4525560"/>
          </a:xfrm>
          <a:prstGeom prst="rect">
            <a:avLst/>
          </a:prstGeom>
          <a:noFill/>
          <a:ln w="0">
            <a:noFill/>
          </a:ln>
        </p:spPr>
        <p:txBody>
          <a:bodyPr lIns="91440" rIns="91440" tIns="45720" bIns="45720" anchor="t">
            <a:noAutofit/>
          </a:bodyPr>
          <a:p>
            <a:pPr marL="343080" indent="-343080" defTabSz="914400">
              <a:lnSpc>
                <a:spcPct val="100000"/>
              </a:lnSpc>
              <a:spcBef>
                <a:spcPts val="561"/>
              </a:spcBef>
              <a:buClr>
                <a:srgbClr val="000000"/>
              </a:buClr>
              <a:buFont typeface="Arial"/>
              <a:buChar char="•"/>
            </a:pPr>
            <a:r>
              <a:rPr b="0" lang="en-US" sz="2800" spc="-1" strike="noStrike">
                <a:solidFill>
                  <a:schemeClr val="dk1"/>
                </a:solidFill>
                <a:latin typeface="Calibri"/>
              </a:rPr>
              <a:t>Click to edit Master text styles</a:t>
            </a:r>
            <a:endParaRPr b="0" lang="en-US" sz="2800" spc="-1" strike="noStrike">
              <a:solidFill>
                <a:schemeClr val="dk1"/>
              </a:solidFill>
              <a:latin typeface="Calibri"/>
            </a:endParaRPr>
          </a:p>
          <a:p>
            <a:pPr lvl="1" marL="743040" indent="-285840" defTabSz="914400">
              <a:lnSpc>
                <a:spcPct val="100000"/>
              </a:lnSpc>
              <a:spcBef>
                <a:spcPts val="479"/>
              </a:spcBef>
              <a:buClr>
                <a:srgbClr val="000000"/>
              </a:buClr>
              <a:buFont typeface="Arial"/>
              <a:buChar char="–"/>
            </a:pPr>
            <a:r>
              <a:rPr b="0" lang="en-US" sz="2400" spc="-1" strike="noStrike">
                <a:solidFill>
                  <a:schemeClr val="dk1"/>
                </a:solidFill>
                <a:latin typeface="Calibri"/>
              </a:rPr>
              <a:t>Second level</a:t>
            </a:r>
            <a:endParaRPr b="0" lang="en-US" sz="2400" spc="-1" strike="noStrike">
              <a:solidFill>
                <a:schemeClr val="dk1"/>
              </a:solidFill>
              <a:latin typeface="Calibri"/>
            </a:endParaRPr>
          </a:p>
          <a:p>
            <a:pPr lvl="2" marL="1143000" indent="-228600" defTabSz="914400">
              <a:lnSpc>
                <a:spcPct val="100000"/>
              </a:lnSpc>
              <a:spcBef>
                <a:spcPts val="400"/>
              </a:spcBef>
              <a:buClr>
                <a:srgbClr val="000000"/>
              </a:buClr>
              <a:buFont typeface="Arial"/>
              <a:buChar char="•"/>
            </a:pPr>
            <a:r>
              <a:rPr b="0" lang="en-US" sz="2000" spc="-1" strike="noStrike">
                <a:solidFill>
                  <a:schemeClr val="dk1"/>
                </a:solidFill>
                <a:latin typeface="Calibri"/>
              </a:rPr>
              <a:t>Third level</a:t>
            </a:r>
            <a:endParaRPr b="0" lang="en-US" sz="2000" spc="-1" strike="noStrike">
              <a:solidFill>
                <a:schemeClr val="dk1"/>
              </a:solidFill>
              <a:latin typeface="Calibri"/>
            </a:endParaRPr>
          </a:p>
          <a:p>
            <a:pPr lvl="3" marL="16002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Fourth level</a:t>
            </a:r>
            <a:endParaRPr b="0" lang="en-US" sz="1800" spc="-1" strike="noStrike">
              <a:solidFill>
                <a:schemeClr val="dk1"/>
              </a:solidFill>
              <a:latin typeface="Calibri"/>
            </a:endParaRPr>
          </a:p>
          <a:p>
            <a:pPr lvl="4" marL="20574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Fifth level</a:t>
            </a:r>
            <a:endParaRPr b="0" lang="en-US" sz="1800" spc="-1" strike="noStrike">
              <a:solidFill>
                <a:schemeClr val="dk1"/>
              </a:solidFill>
              <a:latin typeface="Calibri"/>
            </a:endParaRPr>
          </a:p>
        </p:txBody>
      </p:sp>
      <p:sp>
        <p:nvSpPr>
          <p:cNvPr id="32" name="PlaceHolder 4"/>
          <p:cNvSpPr>
            <a:spLocks noGrp="1"/>
          </p:cNvSpPr>
          <p:nvPr>
            <p:ph type="dt" idx="16"/>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33" name="PlaceHolder 5"/>
          <p:cNvSpPr>
            <a:spLocks noGrp="1"/>
          </p:cNvSpPr>
          <p:nvPr>
            <p:ph type="ftr" idx="17"/>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34" name="PlaceHolder 6"/>
          <p:cNvSpPr>
            <a:spLocks noGrp="1"/>
          </p:cNvSpPr>
          <p:nvPr>
            <p:ph type="sldNum" idx="18"/>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937BC6E5-84E9-4F70-AD2C-2208D4E7ADBE}"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39" name="PlaceHolder 2"/>
          <p:cNvSpPr>
            <a:spLocks noGrp="1"/>
          </p:cNvSpPr>
          <p:nvPr>
            <p:ph type="body"/>
          </p:nvPr>
        </p:nvSpPr>
        <p:spPr>
          <a:xfrm>
            <a:off x="457200" y="1535040"/>
            <a:ext cx="4039920" cy="639360"/>
          </a:xfrm>
          <a:prstGeom prst="rect">
            <a:avLst/>
          </a:prstGeom>
          <a:noFill/>
          <a:ln w="0">
            <a:noFill/>
          </a:ln>
        </p:spPr>
        <p:txBody>
          <a:bodyPr lIns="91440" rIns="91440" tIns="45720" bIns="45720" anchor="b">
            <a:noAutofit/>
          </a:bodyPr>
          <a:p>
            <a:pPr indent="0" defTabSz="914400">
              <a:lnSpc>
                <a:spcPct val="100000"/>
              </a:lnSpc>
              <a:spcBef>
                <a:spcPts val="479"/>
              </a:spcBef>
              <a:buNone/>
              <a:tabLst>
                <a:tab algn="l" pos="0"/>
              </a:tabLst>
            </a:pPr>
            <a:r>
              <a:rPr b="1" lang="en-US" sz="2400" spc="-1" strike="noStrike">
                <a:solidFill>
                  <a:schemeClr val="dk1"/>
                </a:solidFill>
                <a:latin typeface="Calibri"/>
              </a:rPr>
              <a:t>Click to edit Master text styles</a:t>
            </a:r>
            <a:endParaRPr b="0" lang="en-US" sz="2400" spc="-1" strike="noStrike">
              <a:solidFill>
                <a:schemeClr val="dk1"/>
              </a:solidFill>
              <a:latin typeface="Calibri"/>
            </a:endParaRPr>
          </a:p>
        </p:txBody>
      </p:sp>
      <p:sp>
        <p:nvSpPr>
          <p:cNvPr id="40" name="PlaceHolder 3"/>
          <p:cNvSpPr>
            <a:spLocks noGrp="1"/>
          </p:cNvSpPr>
          <p:nvPr>
            <p:ph type="body"/>
          </p:nvPr>
        </p:nvSpPr>
        <p:spPr>
          <a:xfrm>
            <a:off x="457200" y="2174760"/>
            <a:ext cx="4039920" cy="3951000"/>
          </a:xfrm>
          <a:prstGeom prst="rect">
            <a:avLst/>
          </a:prstGeom>
          <a:noFill/>
          <a:ln w="0">
            <a:noFill/>
          </a:ln>
        </p:spPr>
        <p:txBody>
          <a:bodyPr lIns="91440" rIns="91440" tIns="45720" bIns="45720" anchor="t">
            <a:noAutofit/>
          </a:bodyPr>
          <a:p>
            <a:pPr marL="343080" indent="-343080" defTabSz="914400">
              <a:lnSpc>
                <a:spcPct val="100000"/>
              </a:lnSpc>
              <a:spcBef>
                <a:spcPts val="479"/>
              </a:spcBef>
              <a:buClr>
                <a:srgbClr val="000000"/>
              </a:buClr>
              <a:buFont typeface="Arial"/>
              <a:buChar char="•"/>
            </a:pPr>
            <a:r>
              <a:rPr b="0" lang="en-US" sz="2400" spc="-1" strike="noStrike">
                <a:solidFill>
                  <a:schemeClr val="dk1"/>
                </a:solidFill>
                <a:latin typeface="Calibri"/>
              </a:rPr>
              <a:t>Click to edit Master text styles</a:t>
            </a:r>
            <a:endParaRPr b="0" lang="en-US" sz="2400" spc="-1" strike="noStrike">
              <a:solidFill>
                <a:schemeClr val="dk1"/>
              </a:solidFill>
              <a:latin typeface="Calibri"/>
            </a:endParaRPr>
          </a:p>
          <a:p>
            <a:pPr lvl="1" marL="743040" indent="-285840" defTabSz="914400">
              <a:lnSpc>
                <a:spcPct val="100000"/>
              </a:lnSpc>
              <a:spcBef>
                <a:spcPts val="400"/>
              </a:spcBef>
              <a:buClr>
                <a:srgbClr val="000000"/>
              </a:buClr>
              <a:buFont typeface="Arial"/>
              <a:buChar char="–"/>
            </a:pPr>
            <a:r>
              <a:rPr b="0" lang="en-US" sz="2000" spc="-1" strike="noStrike">
                <a:solidFill>
                  <a:schemeClr val="dk1"/>
                </a:solidFill>
                <a:latin typeface="Calibri"/>
              </a:rPr>
              <a:t>Second level</a:t>
            </a:r>
            <a:endParaRPr b="0" lang="en-US" sz="2000" spc="-1" strike="noStrike">
              <a:solidFill>
                <a:schemeClr val="dk1"/>
              </a:solidFill>
              <a:latin typeface="Calibri"/>
            </a:endParaRPr>
          </a:p>
          <a:p>
            <a:pPr lvl="2" marL="11430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Third level</a:t>
            </a:r>
            <a:endParaRPr b="0" lang="en-US" sz="1800" spc="-1" strike="noStrike">
              <a:solidFill>
                <a:schemeClr val="dk1"/>
              </a:solidFill>
              <a:latin typeface="Calibri"/>
            </a:endParaRPr>
          </a:p>
          <a:p>
            <a:pPr lvl="3" marL="1600200" indent="-228600" defTabSz="914400">
              <a:lnSpc>
                <a:spcPct val="100000"/>
              </a:lnSpc>
              <a:spcBef>
                <a:spcPts val="320"/>
              </a:spcBef>
              <a:buClr>
                <a:srgbClr val="000000"/>
              </a:buClr>
              <a:buFont typeface="Arial"/>
              <a:buChar char="–"/>
            </a:pPr>
            <a:r>
              <a:rPr b="0" lang="en-US" sz="1600" spc="-1" strike="noStrike">
                <a:solidFill>
                  <a:schemeClr val="dk1"/>
                </a:solidFill>
                <a:latin typeface="Calibri"/>
              </a:rPr>
              <a:t>Fourth level</a:t>
            </a:r>
            <a:endParaRPr b="0" lang="en-US" sz="1600" spc="-1" strike="noStrike">
              <a:solidFill>
                <a:schemeClr val="dk1"/>
              </a:solidFill>
              <a:latin typeface="Calibri"/>
            </a:endParaRPr>
          </a:p>
          <a:p>
            <a:pPr lvl="4" marL="2057400" indent="-228600" defTabSz="914400">
              <a:lnSpc>
                <a:spcPct val="100000"/>
              </a:lnSpc>
              <a:spcBef>
                <a:spcPts val="320"/>
              </a:spcBef>
              <a:buClr>
                <a:srgbClr val="000000"/>
              </a:buClr>
              <a:buFont typeface="Arial"/>
              <a:buChar char="»"/>
            </a:pPr>
            <a:r>
              <a:rPr b="0" lang="en-US" sz="1600" spc="-1" strike="noStrike">
                <a:solidFill>
                  <a:schemeClr val="dk1"/>
                </a:solidFill>
                <a:latin typeface="Calibri"/>
              </a:rPr>
              <a:t>Fifth level</a:t>
            </a:r>
            <a:endParaRPr b="0" lang="en-US" sz="1600" spc="-1" strike="noStrike">
              <a:solidFill>
                <a:schemeClr val="dk1"/>
              </a:solidFill>
              <a:latin typeface="Calibri"/>
            </a:endParaRPr>
          </a:p>
        </p:txBody>
      </p:sp>
      <p:sp>
        <p:nvSpPr>
          <p:cNvPr id="41" name="PlaceHolder 4"/>
          <p:cNvSpPr>
            <a:spLocks noGrp="1"/>
          </p:cNvSpPr>
          <p:nvPr>
            <p:ph type="body"/>
          </p:nvPr>
        </p:nvSpPr>
        <p:spPr>
          <a:xfrm>
            <a:off x="4645080" y="1535040"/>
            <a:ext cx="4041360" cy="639360"/>
          </a:xfrm>
          <a:prstGeom prst="rect">
            <a:avLst/>
          </a:prstGeom>
          <a:noFill/>
          <a:ln w="0">
            <a:noFill/>
          </a:ln>
        </p:spPr>
        <p:txBody>
          <a:bodyPr lIns="91440" rIns="91440" tIns="45720" bIns="45720" anchor="b">
            <a:noAutofit/>
          </a:bodyPr>
          <a:p>
            <a:pPr indent="0" defTabSz="914400">
              <a:lnSpc>
                <a:spcPct val="100000"/>
              </a:lnSpc>
              <a:spcBef>
                <a:spcPts val="479"/>
              </a:spcBef>
              <a:buNone/>
              <a:tabLst>
                <a:tab algn="l" pos="0"/>
              </a:tabLst>
            </a:pPr>
            <a:r>
              <a:rPr b="1" lang="en-US" sz="2400" spc="-1" strike="noStrike">
                <a:solidFill>
                  <a:schemeClr val="dk1"/>
                </a:solidFill>
                <a:latin typeface="Calibri"/>
              </a:rPr>
              <a:t>Click to edit Master text styles</a:t>
            </a:r>
            <a:endParaRPr b="0" lang="en-US" sz="2400" spc="-1" strike="noStrike">
              <a:solidFill>
                <a:schemeClr val="dk1"/>
              </a:solidFill>
              <a:latin typeface="Calibri"/>
            </a:endParaRPr>
          </a:p>
        </p:txBody>
      </p:sp>
      <p:sp>
        <p:nvSpPr>
          <p:cNvPr id="42" name="PlaceHolder 5"/>
          <p:cNvSpPr>
            <a:spLocks noGrp="1"/>
          </p:cNvSpPr>
          <p:nvPr>
            <p:ph type="body"/>
          </p:nvPr>
        </p:nvSpPr>
        <p:spPr>
          <a:xfrm>
            <a:off x="4645080" y="2174760"/>
            <a:ext cx="4041360" cy="3951000"/>
          </a:xfrm>
          <a:prstGeom prst="rect">
            <a:avLst/>
          </a:prstGeom>
          <a:noFill/>
          <a:ln w="0">
            <a:noFill/>
          </a:ln>
        </p:spPr>
        <p:txBody>
          <a:bodyPr lIns="91440" rIns="91440" tIns="45720" bIns="45720" anchor="t">
            <a:noAutofit/>
          </a:bodyPr>
          <a:p>
            <a:pPr marL="343080" indent="-343080" defTabSz="914400">
              <a:lnSpc>
                <a:spcPct val="100000"/>
              </a:lnSpc>
              <a:spcBef>
                <a:spcPts val="479"/>
              </a:spcBef>
              <a:buClr>
                <a:srgbClr val="000000"/>
              </a:buClr>
              <a:buFont typeface="Arial"/>
              <a:buChar char="•"/>
            </a:pPr>
            <a:r>
              <a:rPr b="0" lang="en-US" sz="2400" spc="-1" strike="noStrike">
                <a:solidFill>
                  <a:schemeClr val="dk1"/>
                </a:solidFill>
                <a:latin typeface="Calibri"/>
              </a:rPr>
              <a:t>Click to edit Master text styles</a:t>
            </a:r>
            <a:endParaRPr b="0" lang="en-US" sz="2400" spc="-1" strike="noStrike">
              <a:solidFill>
                <a:schemeClr val="dk1"/>
              </a:solidFill>
              <a:latin typeface="Calibri"/>
            </a:endParaRPr>
          </a:p>
          <a:p>
            <a:pPr lvl="1" marL="743040" indent="-285840" defTabSz="914400">
              <a:lnSpc>
                <a:spcPct val="100000"/>
              </a:lnSpc>
              <a:spcBef>
                <a:spcPts val="400"/>
              </a:spcBef>
              <a:buClr>
                <a:srgbClr val="000000"/>
              </a:buClr>
              <a:buFont typeface="Arial"/>
              <a:buChar char="–"/>
            </a:pPr>
            <a:r>
              <a:rPr b="0" lang="en-US" sz="2000" spc="-1" strike="noStrike">
                <a:solidFill>
                  <a:schemeClr val="dk1"/>
                </a:solidFill>
                <a:latin typeface="Calibri"/>
              </a:rPr>
              <a:t>Second level</a:t>
            </a:r>
            <a:endParaRPr b="0" lang="en-US" sz="2000" spc="-1" strike="noStrike">
              <a:solidFill>
                <a:schemeClr val="dk1"/>
              </a:solidFill>
              <a:latin typeface="Calibri"/>
            </a:endParaRPr>
          </a:p>
          <a:p>
            <a:pPr lvl="2" marL="1143000" indent="-228600" defTabSz="914400">
              <a:lnSpc>
                <a:spcPct val="100000"/>
              </a:lnSpc>
              <a:spcBef>
                <a:spcPts val="360"/>
              </a:spcBef>
              <a:buClr>
                <a:srgbClr val="000000"/>
              </a:buClr>
              <a:buFont typeface="Arial"/>
              <a:buChar char="•"/>
            </a:pPr>
            <a:r>
              <a:rPr b="0" lang="en-US" sz="1800" spc="-1" strike="noStrike">
                <a:solidFill>
                  <a:schemeClr val="dk1"/>
                </a:solidFill>
                <a:latin typeface="Calibri"/>
              </a:rPr>
              <a:t>Third level</a:t>
            </a:r>
            <a:endParaRPr b="0" lang="en-US" sz="1800" spc="-1" strike="noStrike">
              <a:solidFill>
                <a:schemeClr val="dk1"/>
              </a:solidFill>
              <a:latin typeface="Calibri"/>
            </a:endParaRPr>
          </a:p>
          <a:p>
            <a:pPr lvl="3" marL="1600200" indent="-228600" defTabSz="914400">
              <a:lnSpc>
                <a:spcPct val="100000"/>
              </a:lnSpc>
              <a:spcBef>
                <a:spcPts val="320"/>
              </a:spcBef>
              <a:buClr>
                <a:srgbClr val="000000"/>
              </a:buClr>
              <a:buFont typeface="Arial"/>
              <a:buChar char="–"/>
            </a:pPr>
            <a:r>
              <a:rPr b="0" lang="en-US" sz="1600" spc="-1" strike="noStrike">
                <a:solidFill>
                  <a:schemeClr val="dk1"/>
                </a:solidFill>
                <a:latin typeface="Calibri"/>
              </a:rPr>
              <a:t>Fourth level</a:t>
            </a:r>
            <a:endParaRPr b="0" lang="en-US" sz="1600" spc="-1" strike="noStrike">
              <a:solidFill>
                <a:schemeClr val="dk1"/>
              </a:solidFill>
              <a:latin typeface="Calibri"/>
            </a:endParaRPr>
          </a:p>
          <a:p>
            <a:pPr lvl="4" marL="2057400" indent="-228600" defTabSz="914400">
              <a:lnSpc>
                <a:spcPct val="100000"/>
              </a:lnSpc>
              <a:spcBef>
                <a:spcPts val="320"/>
              </a:spcBef>
              <a:buClr>
                <a:srgbClr val="000000"/>
              </a:buClr>
              <a:buFont typeface="Arial"/>
              <a:buChar char="»"/>
            </a:pPr>
            <a:r>
              <a:rPr b="0" lang="en-US" sz="1600" spc="-1" strike="noStrike">
                <a:solidFill>
                  <a:schemeClr val="dk1"/>
                </a:solidFill>
                <a:latin typeface="Calibri"/>
              </a:rPr>
              <a:t>Fifth level</a:t>
            </a:r>
            <a:endParaRPr b="0" lang="en-US" sz="1600" spc="-1" strike="noStrike">
              <a:solidFill>
                <a:schemeClr val="dk1"/>
              </a:solidFill>
              <a:latin typeface="Calibri"/>
            </a:endParaRPr>
          </a:p>
        </p:txBody>
      </p:sp>
      <p:sp>
        <p:nvSpPr>
          <p:cNvPr id="43" name="PlaceHolder 6"/>
          <p:cNvSpPr>
            <a:spLocks noGrp="1"/>
          </p:cNvSpPr>
          <p:nvPr>
            <p:ph type="dt" idx="19"/>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44" name="PlaceHolder 7"/>
          <p:cNvSpPr>
            <a:spLocks noGrp="1"/>
          </p:cNvSpPr>
          <p:nvPr>
            <p:ph type="ftr" idx="20"/>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45" name="PlaceHolder 8"/>
          <p:cNvSpPr>
            <a:spLocks noGrp="1"/>
          </p:cNvSpPr>
          <p:nvPr>
            <p:ph type="sldNum" idx="21"/>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291B4D1C-7FEA-473D-87C3-1FB6779B48CE}"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0" lang="en-US" sz="4400" spc="-1" strike="noStrike">
                <a:solidFill>
                  <a:schemeClr val="dk1"/>
                </a:solidFill>
                <a:latin typeface="Calibri"/>
              </a:rPr>
              <a:t>Click to edit Master title style</a:t>
            </a:r>
            <a:endParaRPr b="0" lang="en-US" sz="4400" spc="-1" strike="noStrike">
              <a:solidFill>
                <a:schemeClr val="dk1"/>
              </a:solidFill>
              <a:latin typeface="Calibri"/>
            </a:endParaRPr>
          </a:p>
        </p:txBody>
      </p:sp>
      <p:sp>
        <p:nvSpPr>
          <p:cNvPr id="47" name="PlaceHolder 2"/>
          <p:cNvSpPr>
            <a:spLocks noGrp="1"/>
          </p:cNvSpPr>
          <p:nvPr>
            <p:ph type="dt" idx="22"/>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48" name="PlaceHolder 3"/>
          <p:cNvSpPr>
            <a:spLocks noGrp="1"/>
          </p:cNvSpPr>
          <p:nvPr>
            <p:ph type="ftr" idx="23"/>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49" name="PlaceHolder 4"/>
          <p:cNvSpPr>
            <a:spLocks noGrp="1"/>
          </p:cNvSpPr>
          <p:nvPr>
            <p:ph type="sldNum" idx="24"/>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174B3F51-CF02-4121-BD46-91C55DEA8D9C}"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dt" idx="25"/>
          </p:nvPr>
        </p:nvSpPr>
        <p:spPr>
          <a:xfrm>
            <a:off x="457200" y="6356520"/>
            <a:ext cx="2133360" cy="364680"/>
          </a:xfrm>
          <a:prstGeom prst="rect">
            <a:avLst/>
          </a:prstGeom>
          <a:noFill/>
          <a:ln w="0">
            <a:noFill/>
          </a:ln>
        </p:spPr>
        <p:txBody>
          <a:bodyPr lIns="91440" rIns="91440" tIns="45720" bIns="45720" anchor="ctr">
            <a:noAutofit/>
          </a:bodyPr>
          <a:lstStyle>
            <a:lvl1pPr indent="0" defTabSz="914400">
              <a:lnSpc>
                <a:spcPct val="100000"/>
              </a:lnSpc>
              <a:buNone/>
              <a:defRPr b="0" lang="en-US" sz="1200" spc="-1" strike="noStrike">
                <a:solidFill>
                  <a:schemeClr val="dk1">
                    <a:tint val="75000"/>
                  </a:schemeClr>
                </a:solidFill>
                <a:latin typeface="Calibri"/>
              </a:defRPr>
            </a:lvl1pPr>
          </a:lstStyle>
          <a:p>
            <a:pPr indent="0" defTabSz="914400">
              <a:lnSpc>
                <a:spcPct val="100000"/>
              </a:lnSpc>
              <a:buNone/>
            </a:pPr>
            <a:r>
              <a:rPr b="0" lang="en-US" sz="1200" spc="-1" strike="noStrike">
                <a:solidFill>
                  <a:schemeClr val="dk1">
                    <a:tint val="75000"/>
                  </a:schemeClr>
                </a:solidFill>
                <a:latin typeface="Calibri"/>
              </a:rPr>
              <a:t>&lt;date/time&gt;</a:t>
            </a:r>
            <a:endParaRPr b="0" lang="ro-RO" sz="1200" spc="-1" strike="noStrike">
              <a:solidFill>
                <a:srgbClr val="000000"/>
              </a:solidFill>
              <a:latin typeface="Times New Roman"/>
            </a:endParaRPr>
          </a:p>
        </p:txBody>
      </p:sp>
      <p:sp>
        <p:nvSpPr>
          <p:cNvPr id="52" name="PlaceHolder 2"/>
          <p:cNvSpPr>
            <a:spLocks noGrp="1"/>
          </p:cNvSpPr>
          <p:nvPr>
            <p:ph type="ftr" idx="26"/>
          </p:nvPr>
        </p:nvSpPr>
        <p:spPr>
          <a:xfrm>
            <a:off x="3124080" y="6356520"/>
            <a:ext cx="2895120" cy="36468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53" name="PlaceHolder 3"/>
          <p:cNvSpPr>
            <a:spLocks noGrp="1"/>
          </p:cNvSpPr>
          <p:nvPr>
            <p:ph type="sldNum" idx="27"/>
          </p:nvPr>
        </p:nvSpPr>
        <p:spPr>
          <a:xfrm>
            <a:off x="6553080" y="6356520"/>
            <a:ext cx="2133360" cy="364680"/>
          </a:xfrm>
          <a:prstGeom prst="rect">
            <a:avLst/>
          </a:prstGeom>
          <a:noFill/>
          <a:ln w="0">
            <a:noFill/>
          </a:ln>
        </p:spPr>
        <p:txBody>
          <a:bodyPr lIns="91440" rIns="91440" tIns="45720" bIns="45720" anchor="ctr">
            <a:noAutofit/>
          </a:bodyPr>
          <a:lstStyle>
            <a:lvl1pPr indent="0" algn="r" defTabSz="914400">
              <a:lnSpc>
                <a:spcPct val="100000"/>
              </a:lnSpc>
              <a:buNone/>
              <a:defRPr b="0" lang="en-US" sz="1200" spc="-1" strike="noStrike">
                <a:solidFill>
                  <a:schemeClr val="dk1">
                    <a:tint val="75000"/>
                  </a:schemeClr>
                </a:solidFill>
                <a:latin typeface="Calibri"/>
              </a:defRPr>
            </a:lvl1pPr>
          </a:lstStyle>
          <a:p>
            <a:pPr indent="0" algn="r" defTabSz="914400">
              <a:lnSpc>
                <a:spcPct val="100000"/>
              </a:lnSpc>
              <a:buNone/>
            </a:pPr>
            <a:fld id="{1E11E8B3-1D67-4011-B045-91DA4CD71438}" type="slidenum">
              <a:rPr b="0" lang="en-US" sz="1200" spc="-1" strike="noStrike">
                <a:solidFill>
                  <a:schemeClr val="dk1">
                    <a:tint val="75000"/>
                  </a:schemeClr>
                </a:solidFill>
                <a:latin typeface="Calibri"/>
              </a:rPr>
              <a:t>&lt;number&gt;</a:t>
            </a:fld>
            <a:endParaRPr b="0" lang="ro-RO"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hyperlink" Target="file:///C:/Users/Marci/sintact%204.0/cache/Legislatie/temp1639162/00065960.htm" TargetMode="External"/><Relationship Id="rId2" Type="http://schemas.openxmlformats.org/officeDocument/2006/relationships/hyperlink" Target="file:///C:/Users/Marci/sintact%204.0/cache/Legislatie/temp1639162/00074448.htm" TargetMode="External"/><Relationship Id="rId3"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hyperlink" Target="file:///C:/Users/Marci/sintact%204.0/cache/Legislatie/temp1639162/00237840.htm" TargetMode="External"/><Relationship Id="rId2" Type="http://schemas.openxmlformats.org/officeDocument/2006/relationships/hyperlink" Target="file:///C:/Users/Marci/sintact%204.0/cache/Legislatie/temp1639162/00237840.htm" TargetMode="External"/><Relationship Id="rId3"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hyperlink" Target="file:///C:/Users/Marci/sintact%204.0/cache/Legislatie/temp1639162/00242570.htm" TargetMode="External"/><Relationship Id="rId2"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hyperlink" Target="file:///C:/Users/Marci/sintact%204.0/cache/Legislatie/temp1639162/00242570.htm" TargetMode="External"/><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hyperlink" Target="file:///C:/Users/Marci/sintact%204.0/cache/Legislatie/temp1639162/00186657.htm" TargetMode="External"/><Relationship Id="rId2"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ubTitle"/>
          </p:nvPr>
        </p:nvSpPr>
        <p:spPr>
          <a:xfrm>
            <a:off x="1295280" y="2286000"/>
            <a:ext cx="6476760" cy="3352320"/>
          </a:xfrm>
          <a:prstGeom prst="rect">
            <a:avLst/>
          </a:prstGeom>
          <a:noFill/>
          <a:ln w="0">
            <a:noFill/>
          </a:ln>
        </p:spPr>
        <p:txBody>
          <a:bodyPr lIns="91440" rIns="91440" tIns="45720" bIns="45720" anchor="t">
            <a:normAutofit/>
          </a:bodyPr>
          <a:p>
            <a:pPr algn="ctr" defTabSz="914400">
              <a:lnSpc>
                <a:spcPct val="100000"/>
              </a:lnSpc>
              <a:spcBef>
                <a:spcPts val="601"/>
              </a:spcBef>
              <a:tabLst>
                <a:tab algn="l" pos="0"/>
              </a:tabLst>
            </a:pPr>
            <a:r>
              <a:rPr b="1" lang="en-US" sz="3000" spc="-1" strike="noStrike">
                <a:solidFill>
                  <a:schemeClr val="accent2">
                    <a:lumMod val="75000"/>
                  </a:schemeClr>
                </a:solidFill>
                <a:latin typeface="Verdana"/>
                <a:ea typeface="Calibri"/>
              </a:rPr>
              <a:t>LEGEA NR.183/2024 </a:t>
            </a:r>
            <a:br>
              <a:rPr sz="2500"/>
            </a:br>
            <a:r>
              <a:rPr b="1" lang="en-US" sz="2500" spc="-1" strike="noStrike">
                <a:solidFill>
                  <a:schemeClr val="accent2">
                    <a:lumMod val="75000"/>
                  </a:schemeClr>
                </a:solidFill>
                <a:latin typeface="Verdana"/>
                <a:ea typeface="Calibri"/>
              </a:rPr>
              <a:t>PRIVIND STATUTUL PERSONALULUI DE </a:t>
            </a:r>
            <a:endParaRPr b="0" lang="ro-RO" sz="2500" spc="-1" strike="noStrike">
              <a:solidFill>
                <a:srgbClr val="000000"/>
              </a:solidFill>
              <a:latin typeface="Arial"/>
            </a:endParaRPr>
          </a:p>
          <a:p>
            <a:pPr algn="ctr" defTabSz="914400">
              <a:lnSpc>
                <a:spcPct val="100000"/>
              </a:lnSpc>
              <a:spcBef>
                <a:spcPts val="499"/>
              </a:spcBef>
              <a:tabLst>
                <a:tab algn="l" pos="0"/>
              </a:tabLst>
            </a:pPr>
            <a:r>
              <a:rPr b="1" lang="en-US" sz="2500" spc="-1" strike="noStrike">
                <a:solidFill>
                  <a:schemeClr val="accent2">
                    <a:lumMod val="75000"/>
                  </a:schemeClr>
                </a:solidFill>
                <a:latin typeface="Verdana"/>
                <a:ea typeface="Calibri"/>
              </a:rPr>
              <a:t>CERCETARE-DEZVOLTARE </a:t>
            </a:r>
            <a:r>
              <a:rPr b="1" lang="ro-RO" sz="2500" spc="-1" strike="noStrike">
                <a:solidFill>
                  <a:schemeClr val="accent2">
                    <a:lumMod val="75000"/>
                  </a:schemeClr>
                </a:solidFill>
                <a:latin typeface="Verdana"/>
                <a:ea typeface="Calibri"/>
              </a:rPr>
              <a:t>ȘI INOVARE</a:t>
            </a:r>
            <a:br>
              <a:rPr sz="2500"/>
            </a:br>
            <a:endParaRPr b="0" lang="ro-RO"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i="1" lang="en-US" sz="1800" spc="-1" strike="noStrike">
                <a:solidFill>
                  <a:srgbClr val="000000"/>
                </a:solidFill>
                <a:latin typeface="Verdana"/>
                <a:ea typeface="Verdana"/>
              </a:rPr>
              <a:t>4. ECHIVALENȚA FUNCȚIILOR</a:t>
            </a:r>
            <a:endParaRPr b="0" lang="en-US" sz="1800" spc="-1" strike="noStrike">
              <a:solidFill>
                <a:schemeClr val="dk1"/>
              </a:solidFill>
              <a:latin typeface="Calibri"/>
            </a:endParaRPr>
          </a:p>
        </p:txBody>
      </p:sp>
      <p:sp>
        <p:nvSpPr>
          <p:cNvPr id="84"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a:bodyPr>
          <a:p>
            <a:pPr indent="0" algn="just" defTabSz="914400">
              <a:lnSpc>
                <a:spcPct val="150000"/>
              </a:lnSpc>
              <a:buNone/>
              <a:tabLst>
                <a:tab algn="l" pos="0"/>
              </a:tabLst>
            </a:pPr>
            <a:r>
              <a:rPr b="1" lang="en-US" sz="1500" spc="-1" strike="noStrike">
                <a:solidFill>
                  <a:schemeClr val="dk1"/>
                </a:solidFill>
                <a:latin typeface="Calibri"/>
                <a:ea typeface="Times New Roman"/>
              </a:rPr>
              <a:t>Salarizarea personalului suport cu studii superioare tehnice sau studii superioare în alte domenii fundmentale</a:t>
            </a:r>
            <a:r>
              <a:rPr b="0" lang="en-US" sz="1500" spc="-1" strike="noStrike">
                <a:solidFill>
                  <a:schemeClr val="dk1"/>
                </a:solidFill>
                <a:latin typeface="Calibri"/>
                <a:ea typeface="Times New Roman"/>
              </a:rPr>
              <a:t> – </a:t>
            </a:r>
            <a:r>
              <a:rPr b="1" lang="en-US" sz="1500" spc="-1" strike="noStrike" u="sng">
                <a:solidFill>
                  <a:schemeClr val="dk1"/>
                </a:solidFill>
                <a:uFillTx/>
                <a:latin typeface="Calibri"/>
                <a:ea typeface="Times New Roman"/>
              </a:rPr>
              <a:t>INGINERII DE CERCETARE</a:t>
            </a:r>
            <a:r>
              <a:rPr b="0" lang="en-US" sz="1500" spc="-1" strike="noStrike">
                <a:solidFill>
                  <a:schemeClr val="dk1"/>
                </a:solidFill>
                <a:latin typeface="Calibri"/>
                <a:ea typeface="Times New Roman"/>
              </a:rPr>
              <a:t> -  se corelează cu salarizarea personalului ce ocupă posturile aferente gradelor profesionale de </a:t>
            </a:r>
            <a:r>
              <a:rPr b="1" i="1" lang="en-US" sz="1500" spc="-1" strike="noStrike">
                <a:solidFill>
                  <a:schemeClr val="dk1"/>
                </a:solidFill>
                <a:latin typeface="Calibri"/>
                <a:ea typeface="Times New Roman"/>
              </a:rPr>
              <a:t>IDT, IDT III, IDT II, IDT I</a:t>
            </a:r>
            <a:r>
              <a:rPr b="0" lang="en-US" sz="1500" spc="-1" strike="noStrike">
                <a:solidFill>
                  <a:schemeClr val="dk1"/>
                </a:solidFill>
                <a:latin typeface="Calibri"/>
                <a:ea typeface="Times New Roman"/>
              </a:rPr>
              <a:t>, astfel </a:t>
            </a:r>
            <a:r>
              <a:rPr b="0" lang="en-US" sz="1500" spc="-1" strike="noStrike">
                <a:solidFill>
                  <a:schemeClr val="dk1"/>
                </a:solidFill>
                <a:highlight>
                  <a:srgbClr val="d3d3d3"/>
                </a:highlight>
                <a:latin typeface="Calibri"/>
                <a:ea typeface="Calibri"/>
              </a:rPr>
              <a:t>(art.24alin.3)</a:t>
            </a:r>
            <a:r>
              <a:rPr b="0" lang="en-US" sz="1500" spc="-1" strike="noStrike">
                <a:solidFill>
                  <a:schemeClr val="dk1"/>
                </a:solidFill>
                <a:latin typeface="Calibri"/>
                <a:ea typeface="Calibri"/>
              </a:rPr>
              <a:t>:</a:t>
            </a:r>
            <a:endParaRPr b="0" lang="en-US" sz="1500" spc="-1" strike="noStrike">
              <a:solidFill>
                <a:schemeClr val="dk1"/>
              </a:solidFill>
              <a:latin typeface="Calibri"/>
            </a:endParaRPr>
          </a:p>
          <a:p>
            <a:pPr indent="0" algn="just" defTabSz="914400">
              <a:lnSpc>
                <a:spcPct val="115000"/>
              </a:lnSpc>
              <a:buNone/>
              <a:tabLst>
                <a:tab algn="l" pos="0"/>
              </a:tabLst>
            </a:pPr>
            <a:r>
              <a:rPr b="1" lang="en-US" sz="1500" spc="-1" strike="noStrike">
                <a:solidFill>
                  <a:srgbClr val="8f0000"/>
                </a:solidFill>
                <a:latin typeface="Calibri"/>
                <a:ea typeface="Times New Roman"/>
              </a:rPr>
              <a:t>a)</a:t>
            </a:r>
            <a:r>
              <a:rPr b="0" lang="en-US" sz="1500" spc="-1" strike="noStrike">
                <a:solidFill>
                  <a:schemeClr val="dk1"/>
                </a:solidFill>
                <a:latin typeface="Calibri"/>
                <a:ea typeface="Times New Roman"/>
              </a:rPr>
              <a:t> nivelul maxim de salarizare ICS = nivelul maxim de salarizare IDT I </a:t>
            </a:r>
            <a:endParaRPr b="0" lang="en-US" sz="1500" spc="-1" strike="noStrike">
              <a:solidFill>
                <a:schemeClr val="dk1"/>
              </a:solidFill>
              <a:latin typeface="Calibri"/>
            </a:endParaRPr>
          </a:p>
          <a:p>
            <a:pPr indent="0" algn="just" defTabSz="914400">
              <a:lnSpc>
                <a:spcPct val="115000"/>
              </a:lnSpc>
              <a:buNone/>
              <a:tabLst>
                <a:tab algn="l" pos="0"/>
              </a:tabLst>
            </a:pPr>
            <a:r>
              <a:rPr b="1" lang="en-US" sz="1500" spc="-1" strike="noStrike">
                <a:solidFill>
                  <a:srgbClr val="8f0000"/>
                </a:solidFill>
                <a:latin typeface="Calibri"/>
                <a:ea typeface="Times New Roman"/>
              </a:rPr>
              <a:t>b) </a:t>
            </a:r>
            <a:r>
              <a:rPr b="0" lang="en-US" sz="1500" spc="-1" strike="noStrike">
                <a:solidFill>
                  <a:schemeClr val="dk1"/>
                </a:solidFill>
                <a:latin typeface="Calibri"/>
                <a:ea typeface="Times New Roman"/>
              </a:rPr>
              <a:t>nivelul maxim de salarizare ICR = nivelul maxim de salarizare IDT III </a:t>
            </a:r>
            <a:endParaRPr b="0" lang="en-US" sz="1500" spc="-1" strike="noStrike">
              <a:solidFill>
                <a:schemeClr val="dk1"/>
              </a:solidFill>
              <a:latin typeface="Calibri"/>
            </a:endParaRPr>
          </a:p>
          <a:p>
            <a:pPr indent="0" algn="just" defTabSz="914400">
              <a:lnSpc>
                <a:spcPct val="115000"/>
              </a:lnSpc>
              <a:buNone/>
              <a:tabLst>
                <a:tab algn="l" pos="0"/>
              </a:tabLst>
            </a:pPr>
            <a:r>
              <a:rPr b="1" lang="en-US" sz="1500" spc="-1" strike="noStrike">
                <a:solidFill>
                  <a:srgbClr val="8f0000"/>
                </a:solidFill>
                <a:latin typeface="Calibri"/>
                <a:ea typeface="Times New Roman"/>
              </a:rPr>
              <a:t>c) </a:t>
            </a:r>
            <a:r>
              <a:rPr b="0" lang="en-US" sz="1500" spc="-1" strike="noStrike">
                <a:solidFill>
                  <a:schemeClr val="dk1"/>
                </a:solidFill>
                <a:latin typeface="Calibri"/>
                <a:ea typeface="Times New Roman"/>
              </a:rPr>
              <a:t>nivelul maxim de salarizare ICD = nivelul maxim de salarizare IDT </a:t>
            </a:r>
            <a:endParaRPr b="0" lang="en-US" sz="1500" spc="-1" strike="noStrike">
              <a:solidFill>
                <a:schemeClr val="dk1"/>
              </a:solidFill>
              <a:latin typeface="Calibri"/>
            </a:endParaRPr>
          </a:p>
          <a:p>
            <a:pPr indent="0" algn="just" defTabSz="914400">
              <a:lnSpc>
                <a:spcPct val="150000"/>
              </a:lnSpc>
              <a:buNone/>
              <a:tabLst>
                <a:tab algn="l" pos="0"/>
              </a:tabLst>
            </a:pPr>
            <a:endParaRPr b="0" lang="en-US" sz="1500" spc="-1" strike="noStrike">
              <a:solidFill>
                <a:schemeClr val="dk1"/>
              </a:solidFill>
              <a:latin typeface="Calibri"/>
            </a:endParaRPr>
          </a:p>
          <a:p>
            <a:pPr indent="0" algn="just" defTabSz="914400">
              <a:lnSpc>
                <a:spcPct val="150000"/>
              </a:lnSpc>
              <a:buNone/>
              <a:tabLst>
                <a:tab algn="l" pos="0"/>
              </a:tabLst>
            </a:pP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u="sng">
                <a:solidFill>
                  <a:schemeClr val="dk1"/>
                </a:solidFill>
                <a:highlight>
                  <a:srgbClr val="ffff00"/>
                </a:highlight>
                <a:uFillTx/>
                <a:latin typeface="Calibri"/>
                <a:ea typeface="Times New Roman"/>
              </a:rPr>
              <a:t>STUDII MEDII</a:t>
            </a:r>
            <a:endParaRPr b="0" lang="en-US" sz="1500" spc="-1" strike="noStrike">
              <a:solidFill>
                <a:schemeClr val="dk1"/>
              </a:solidFill>
              <a:latin typeface="Calibri"/>
            </a:endParaRPr>
          </a:p>
          <a:p>
            <a:pPr indent="0" algn="just" defTabSz="914400">
              <a:lnSpc>
                <a:spcPct val="150000"/>
              </a:lnSpc>
              <a:buNone/>
              <a:tabLst>
                <a:tab algn="l" pos="0"/>
              </a:tabLst>
            </a:pPr>
            <a:r>
              <a:rPr b="0" lang="en-US" sz="1500" spc="-1" strike="noStrike">
                <a:solidFill>
                  <a:schemeClr val="dk1"/>
                </a:solidFill>
                <a:latin typeface="Calibri"/>
                <a:ea typeface="Times New Roman"/>
              </a:rPr>
              <a:t>La data intrării în vigoare a legii, se obţine </a:t>
            </a:r>
            <a:r>
              <a:rPr b="1" lang="en-US" sz="1500" spc="-1" strike="noStrike" u="sng">
                <a:solidFill>
                  <a:srgbClr val="c00000"/>
                </a:solidFill>
                <a:uFillTx/>
                <a:latin typeface="Calibri"/>
                <a:ea typeface="Times New Roman"/>
              </a:rPr>
              <a:t>DE DREPT</a:t>
            </a:r>
            <a:r>
              <a:rPr b="0" lang="en-US" sz="1500" spc="-1" strike="noStrike">
                <a:solidFill>
                  <a:srgbClr val="c00000"/>
                </a:solidFill>
                <a:latin typeface="Calibri"/>
                <a:ea typeface="Times New Roman"/>
              </a:rPr>
              <a:t> </a:t>
            </a:r>
            <a:r>
              <a:rPr b="1" lang="en-US" sz="1500" spc="-1" strike="noStrike">
                <a:solidFill>
                  <a:schemeClr val="dk1"/>
                </a:solidFill>
                <a:latin typeface="Calibri"/>
                <a:ea typeface="Times New Roman"/>
              </a:rPr>
              <a:t>echivalarea gradului profesional</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marL="343080" indent="-343080" algn="just" defTabSz="914400">
              <a:lnSpc>
                <a:spcPct val="150000"/>
              </a:lnSpc>
              <a:buClr>
                <a:srgbClr val="000000"/>
              </a:buClr>
              <a:buFont typeface="Calibri"/>
              <a:buAutoNum type="alphaLcParenR"/>
              <a:tabLst>
                <a:tab algn="l" pos="0"/>
              </a:tabLst>
            </a:pPr>
            <a:r>
              <a:rPr b="0" lang="en-US" sz="1500" spc="-1" strike="noStrike">
                <a:solidFill>
                  <a:schemeClr val="dk1"/>
                </a:solidFill>
                <a:latin typeface="Calibri"/>
                <a:ea typeface="Times New Roman"/>
              </a:rPr>
              <a:t>tehnician treapta I sau tehnician treapta II </a:t>
            </a:r>
            <a:r>
              <a:rPr b="0" lang="en-US" sz="1500" spc="-1" strike="noStrike">
                <a:solidFill>
                  <a:srgbClr val="ff0000"/>
                </a:solidFill>
                <a:latin typeface="Wingdings"/>
                <a:ea typeface="Times New Roman"/>
              </a:rPr>
              <a:t></a:t>
            </a:r>
            <a:r>
              <a:rPr b="0" lang="en-US" sz="1500" spc="-1" strike="noStrike">
                <a:solidFill>
                  <a:srgbClr val="ff0000"/>
                </a:solidFill>
                <a:latin typeface="Calibri"/>
                <a:ea typeface="Times New Roman"/>
              </a:rPr>
              <a:t> </a:t>
            </a:r>
            <a:r>
              <a:rPr b="0" lang="en-US" sz="1500" spc="-1" strike="noStrike">
                <a:solidFill>
                  <a:schemeClr val="dk1"/>
                </a:solidFill>
                <a:latin typeface="Calibri"/>
                <a:ea typeface="Times New Roman"/>
              </a:rPr>
              <a:t>tehnician senior - TS </a:t>
            </a:r>
            <a:endParaRPr b="0" lang="en-US" sz="1500" spc="-1" strike="noStrike">
              <a:solidFill>
                <a:schemeClr val="dk1"/>
              </a:solidFill>
              <a:latin typeface="Calibri"/>
            </a:endParaRPr>
          </a:p>
          <a:p>
            <a:pPr marL="343080" indent="-343080" algn="just" defTabSz="914400">
              <a:lnSpc>
                <a:spcPct val="150000"/>
              </a:lnSpc>
              <a:buClr>
                <a:srgbClr val="000000"/>
              </a:buClr>
              <a:buFont typeface="Calibri"/>
              <a:buAutoNum type="alphaLcParenR"/>
              <a:tabLst>
                <a:tab algn="l" pos="0"/>
              </a:tabLst>
            </a:pPr>
            <a:r>
              <a:rPr b="0" lang="en-US" sz="1500" spc="-1" strike="noStrike">
                <a:solidFill>
                  <a:schemeClr val="dk1"/>
                </a:solidFill>
                <a:latin typeface="Calibri"/>
                <a:ea typeface="Times New Roman"/>
              </a:rPr>
              <a:t>tehnician treapta III </a:t>
            </a:r>
            <a:r>
              <a:rPr b="0" lang="en-US" sz="1500" spc="-1" strike="noStrike">
                <a:solidFill>
                  <a:srgbClr val="ff0000"/>
                </a:solidFill>
                <a:latin typeface="Wingdings"/>
                <a:ea typeface="Times New Roman"/>
              </a:rPr>
              <a:t></a:t>
            </a:r>
            <a:r>
              <a:rPr b="0" lang="en-US" sz="1500" spc="-1" strike="noStrike">
                <a:solidFill>
                  <a:schemeClr val="dk1"/>
                </a:solidFill>
                <a:latin typeface="Calibri"/>
                <a:ea typeface="Times New Roman"/>
              </a:rPr>
              <a:t>tehnician recunoscut – TR</a:t>
            </a:r>
            <a:endParaRPr b="0" lang="en-US" sz="1500" spc="-1" strike="noStrike">
              <a:solidFill>
                <a:schemeClr val="dk1"/>
              </a:solidFill>
              <a:latin typeface="Calibri"/>
            </a:endParaRPr>
          </a:p>
          <a:p>
            <a:pPr marL="343080" indent="-343080" algn="just" defTabSz="914400">
              <a:lnSpc>
                <a:spcPct val="150000"/>
              </a:lnSpc>
              <a:buClr>
                <a:srgbClr val="000000"/>
              </a:buClr>
              <a:buFont typeface="Calibri"/>
              <a:buAutoNum type="alphaLcParenR"/>
              <a:tabLst>
                <a:tab algn="l" pos="0"/>
              </a:tabLst>
            </a:pPr>
            <a:r>
              <a:rPr b="0" lang="en-US" sz="1500" spc="-1" strike="noStrike">
                <a:solidFill>
                  <a:schemeClr val="dk1"/>
                </a:solidFill>
                <a:latin typeface="Calibri"/>
                <a:ea typeface="Times New Roman"/>
              </a:rPr>
              <a:t>tehnician stagiar </a:t>
            </a:r>
            <a:r>
              <a:rPr b="0" lang="en-US" sz="1500" spc="-1" strike="noStrike">
                <a:solidFill>
                  <a:srgbClr val="ff0000"/>
                </a:solidFill>
                <a:latin typeface="Wingdings"/>
                <a:ea typeface="Times New Roman"/>
              </a:rPr>
              <a:t></a:t>
            </a:r>
            <a:r>
              <a:rPr b="0" lang="en-US" sz="1500" spc="-1" strike="noStrike">
                <a:solidFill>
                  <a:srgbClr val="ff0000"/>
                </a:solidFill>
                <a:latin typeface="Calibri"/>
                <a:ea typeface="Times New Roman"/>
              </a:rPr>
              <a:t> </a:t>
            </a:r>
            <a:r>
              <a:rPr b="0" lang="en-US" sz="1500" spc="-1" strike="noStrike">
                <a:solidFill>
                  <a:schemeClr val="dk1"/>
                </a:solidFill>
                <a:latin typeface="Calibri"/>
                <a:ea typeface="Times New Roman"/>
              </a:rPr>
              <a:t>tehnician debutant </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i="1" lang="en-US" sz="1800" spc="-1" strike="noStrike">
                <a:solidFill>
                  <a:schemeClr val="dk1"/>
                </a:solidFill>
                <a:latin typeface="Verdana"/>
                <a:ea typeface="Calibri"/>
              </a:rPr>
              <a:t>II. ACORDAREA GRADELOR PROFESIONALE; </a:t>
            </a:r>
            <a:br>
              <a:rPr sz="1800"/>
            </a:br>
            <a:r>
              <a:rPr b="1" i="1" lang="en-US" sz="1800" spc="-1" strike="noStrike">
                <a:solidFill>
                  <a:schemeClr val="dk1"/>
                </a:solidFill>
                <a:latin typeface="Verdana"/>
                <a:ea typeface="Calibri"/>
              </a:rPr>
              <a:t>ÎNCADRAREA PE FUNCȚII; PROMOVAREA </a:t>
            </a:r>
            <a:endParaRPr b="0" lang="en-US" sz="1800" spc="-1" strike="noStrike">
              <a:solidFill>
                <a:schemeClr val="dk1"/>
              </a:solidFill>
              <a:latin typeface="Calibri"/>
            </a:endParaRPr>
          </a:p>
        </p:txBody>
      </p:sp>
      <p:sp>
        <p:nvSpPr>
          <p:cNvPr id="86" name="PlaceHolder 2"/>
          <p:cNvSpPr>
            <a:spLocks noGrp="1"/>
          </p:cNvSpPr>
          <p:nvPr>
            <p:ph/>
          </p:nvPr>
        </p:nvSpPr>
        <p:spPr>
          <a:xfrm>
            <a:off x="380880" y="1201320"/>
            <a:ext cx="8305560" cy="5409720"/>
          </a:xfrm>
          <a:prstGeom prst="rect">
            <a:avLst/>
          </a:prstGeom>
          <a:noFill/>
          <a:ln w="0">
            <a:noFill/>
          </a:ln>
        </p:spPr>
        <p:txBody>
          <a:bodyPr lIns="91440" rIns="91440" tIns="45720" bIns="45720" anchor="t">
            <a:normAutofit fontScale="14061"/>
          </a:bodyPr>
          <a:p>
            <a:pPr indent="0" defTabSz="914400">
              <a:lnSpc>
                <a:spcPct val="100000"/>
              </a:lnSpc>
              <a:spcBef>
                <a:spcPts val="1199"/>
              </a:spcBef>
              <a:buNone/>
              <a:tabLst>
                <a:tab algn="l" pos="0"/>
              </a:tabLst>
            </a:pPr>
            <a:r>
              <a:rPr b="0" lang="en-US" sz="6000" spc="-1" strike="noStrike">
                <a:solidFill>
                  <a:schemeClr val="dk1"/>
                </a:solidFill>
                <a:latin typeface="Calibri"/>
                <a:ea typeface="Verdana"/>
              </a:rPr>
              <a:t>Încadrarea pe posturi și promovarea în carieră – </a:t>
            </a:r>
            <a:r>
              <a:rPr b="1" lang="en-US" sz="6000" spc="-1" strike="noStrike">
                <a:solidFill>
                  <a:schemeClr val="dk1"/>
                </a:solidFill>
                <a:latin typeface="Calibri"/>
                <a:ea typeface="Verdana"/>
              </a:rPr>
              <a:t>STANDARDE MINIMALE SPECIFICE</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          </a:t>
            </a:r>
            <a:r>
              <a:rPr b="0" lang="en-US" sz="6000" spc="-1" strike="noStrike">
                <a:solidFill>
                  <a:schemeClr val="dk1"/>
                </a:solidFill>
                <a:latin typeface="Calibri"/>
                <a:ea typeface="Verdana"/>
              </a:rPr>
              <a:t>- </a:t>
            </a:r>
            <a:r>
              <a:rPr b="1" i="1" lang="en-US" sz="6000" spc="-1" strike="noStrike">
                <a:solidFill>
                  <a:schemeClr val="dk1"/>
                </a:solidFill>
                <a:latin typeface="Calibri"/>
                <a:ea typeface="Verdana"/>
              </a:rPr>
              <a:t>pentru CS I și CS II</a:t>
            </a:r>
            <a:r>
              <a:rPr b="0" lang="en-US" sz="6000" spc="-1" strike="noStrike">
                <a:solidFill>
                  <a:schemeClr val="dk1"/>
                </a:solidFill>
                <a:latin typeface="Calibri"/>
                <a:ea typeface="Verdana"/>
              </a:rPr>
              <a:t> – elaborate de CCCCID și aprobate prin ordin comun MCID + MEN (</a:t>
            </a:r>
            <a:r>
              <a:rPr b="1" lang="en-US" sz="6000" spc="-1" strike="noStrike">
                <a:solidFill>
                  <a:schemeClr val="dk1"/>
                </a:solidFill>
                <a:latin typeface="Calibri"/>
                <a:ea typeface="Verdana"/>
              </a:rPr>
              <a:t>180 zile de la intrarea în vigoare – 12.01.2025</a:t>
            </a:r>
            <a:r>
              <a:rPr b="0" lang="en-US" sz="6000" spc="-1" strike="noStrike">
                <a:solidFill>
                  <a:schemeClr val="dk1"/>
                </a:solidFill>
                <a:latin typeface="Calibri"/>
                <a:ea typeface="Verdana"/>
              </a:rPr>
              <a:t>); </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          </a:t>
            </a:r>
            <a:r>
              <a:rPr b="0" lang="en-US" sz="6000" spc="-1" strike="noStrike">
                <a:solidFill>
                  <a:schemeClr val="dk1"/>
                </a:solidFill>
                <a:latin typeface="Calibri"/>
                <a:ea typeface="Verdana"/>
              </a:rPr>
              <a:t>- </a:t>
            </a:r>
            <a:r>
              <a:rPr b="1" i="1" lang="en-US" sz="6000" spc="-1" strike="noStrike">
                <a:solidFill>
                  <a:schemeClr val="dk1"/>
                </a:solidFill>
                <a:latin typeface="Calibri"/>
                <a:ea typeface="Verdana"/>
              </a:rPr>
              <a:t>pentru CS III, CS, ACS – elaborate și aprobate la nivelul IFIN-HH,</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cu respectarea următoarelor criterii</a:t>
            </a:r>
            <a:r>
              <a:rPr b="0" i="1" lang="en-US" sz="6000" spc="-1" strike="noStrike">
                <a:solidFill>
                  <a:schemeClr val="dk1"/>
                </a:solidFill>
                <a:latin typeface="Calibri"/>
                <a:ea typeface="Verdana"/>
              </a:rPr>
              <a:t> (</a:t>
            </a:r>
            <a:r>
              <a:rPr b="1" i="1" lang="en-US" sz="6000" spc="-1" strike="noStrike">
                <a:solidFill>
                  <a:schemeClr val="dk1"/>
                </a:solidFill>
                <a:latin typeface="Calibri"/>
                <a:ea typeface="Verdana"/>
              </a:rPr>
              <a:t>art. 23 alin.3</a:t>
            </a:r>
            <a:r>
              <a:rPr b="0" i="1"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a) </a:t>
            </a:r>
            <a:r>
              <a:rPr b="0" lang="en-US" sz="6000" spc="-1" strike="noStrike">
                <a:solidFill>
                  <a:schemeClr val="dk1"/>
                </a:solidFill>
                <a:latin typeface="Calibri"/>
                <a:ea typeface="Verdana"/>
              </a:rPr>
              <a:t>rezultatele activităţii de cercetare şi/sau inovare;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b) </a:t>
            </a:r>
            <a:r>
              <a:rPr b="0" lang="en-US" sz="6000" spc="-1" strike="noStrike">
                <a:solidFill>
                  <a:schemeClr val="dk1"/>
                </a:solidFill>
                <a:latin typeface="Calibri"/>
                <a:ea typeface="Verdana"/>
              </a:rPr>
              <a:t>impactul activităţii de cercetare şi/sau inovare;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c) </a:t>
            </a:r>
            <a:r>
              <a:rPr b="0" lang="en-US" sz="6000" spc="-1" strike="noStrike">
                <a:solidFill>
                  <a:schemeClr val="dk1"/>
                </a:solidFill>
                <a:latin typeface="Calibri"/>
                <a:ea typeface="Verdana"/>
              </a:rPr>
              <a:t>capacitatea de a atrage fonduri de cercetare sau de a colabora cu organizaţii publice şi/sau private de cercetare;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d) </a:t>
            </a:r>
            <a:r>
              <a:rPr b="0" lang="en-US" sz="6000" spc="-1" strike="noStrike">
                <a:solidFill>
                  <a:schemeClr val="dk1"/>
                </a:solidFill>
                <a:latin typeface="Calibri"/>
                <a:ea typeface="Verdana"/>
              </a:rPr>
              <a:t>prestigiul profesional;</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e) </a:t>
            </a:r>
            <a:r>
              <a:rPr b="0" lang="en-US" sz="6000" spc="-1" strike="noStrike">
                <a:solidFill>
                  <a:schemeClr val="dk1"/>
                </a:solidFill>
                <a:latin typeface="Calibri"/>
                <a:ea typeface="Verdana"/>
              </a:rPr>
              <a:t>capacitatea organizatorică;</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f)  </a:t>
            </a:r>
            <a:r>
              <a:rPr b="0" lang="en-US" sz="6000" spc="-1" strike="noStrike">
                <a:solidFill>
                  <a:schemeClr val="dk1"/>
                </a:solidFill>
                <a:latin typeface="Calibri"/>
                <a:ea typeface="Verdana"/>
              </a:rPr>
              <a:t>capacitatea de cooperare internaţională. </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La nivel IFIN-HH, </a:t>
            </a:r>
            <a:r>
              <a:rPr b="1" lang="en-US" sz="6000" spc="-1" strike="noStrike" u="sng">
                <a:solidFill>
                  <a:schemeClr val="dk1"/>
                </a:solidFill>
                <a:uFillTx/>
                <a:latin typeface="Calibri"/>
                <a:ea typeface="Verdana"/>
              </a:rPr>
              <a:t>pentru CS I și CS II</a:t>
            </a:r>
            <a:r>
              <a:rPr b="0" lang="en-US" sz="6000" spc="-1" strike="noStrike">
                <a:solidFill>
                  <a:schemeClr val="dk1"/>
                </a:solidFill>
                <a:latin typeface="Calibri"/>
                <a:ea typeface="Verdana"/>
              </a:rPr>
              <a:t> – se pot stabili </a:t>
            </a:r>
            <a:r>
              <a:rPr b="1" lang="en-US" sz="6000" spc="-1" strike="noStrike">
                <a:solidFill>
                  <a:schemeClr val="dk1"/>
                </a:solidFill>
                <a:latin typeface="Calibri"/>
                <a:ea typeface="Verdana"/>
              </a:rPr>
              <a:t>STANDARDE SUPLIMENTARE</a:t>
            </a:r>
            <a:r>
              <a:rPr b="0" lang="en-US" sz="6000" spc="-1" strike="noStrike">
                <a:solidFill>
                  <a:schemeClr val="dk1"/>
                </a:solidFill>
                <a:latin typeface="Calibri"/>
                <a:ea typeface="Verdana"/>
              </a:rPr>
              <a:t> – cu respectarea criteriilor de mai sus.</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Încadrarea și promovarea personalului CDI pe posturi – concurs public sau examen:</a:t>
            </a: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u="sng">
                <a:solidFill>
                  <a:schemeClr val="dk1"/>
                </a:solidFill>
                <a:uFillTx/>
                <a:latin typeface="Calibri"/>
                <a:ea typeface="Verdana"/>
              </a:rPr>
              <a:t>ÎNCADRAREA</a:t>
            </a:r>
            <a:r>
              <a:rPr b="0" lang="en-US" sz="6000" spc="-1" strike="noStrike">
                <a:solidFill>
                  <a:schemeClr val="dk1"/>
                </a:solidFill>
                <a:latin typeface="Calibri"/>
                <a:ea typeface="Verdana"/>
              </a:rPr>
              <a:t> pe posturi a personalului CDI – </a:t>
            </a:r>
            <a:r>
              <a:rPr b="1" i="1" lang="en-US" sz="6000" spc="-1" strike="noStrike" u="sng">
                <a:solidFill>
                  <a:schemeClr val="dk1"/>
                </a:solidFill>
                <a:uFillTx/>
                <a:latin typeface="Calibri"/>
                <a:ea typeface="Verdana"/>
              </a:rPr>
              <a:t>CONCURS PUBLIC </a:t>
            </a:r>
            <a:r>
              <a:rPr b="0" lang="en-US" sz="6000" spc="-1" strike="noStrike">
                <a:solidFill>
                  <a:schemeClr val="dk1"/>
                </a:solidFill>
                <a:latin typeface="Calibri"/>
                <a:ea typeface="Verdana"/>
              </a:rPr>
              <a:t>- transparență, competență, egalitate de gen. </a:t>
            </a:r>
            <a:r>
              <a:rPr b="0" i="1" lang="en-US" sz="6000" spc="-1" strike="noStrike">
                <a:solidFill>
                  <a:schemeClr val="dk1"/>
                </a:solidFill>
                <a:latin typeface="Calibri"/>
                <a:ea typeface="Verdana"/>
              </a:rPr>
              <a:t>Numărul de posturi pe funcţii şi grade profesionale</a:t>
            </a:r>
            <a:r>
              <a:rPr b="0" lang="en-US" sz="6000" spc="-1" strike="noStrike">
                <a:solidFill>
                  <a:schemeClr val="dk1"/>
                </a:solidFill>
                <a:latin typeface="Calibri"/>
                <a:ea typeface="Verdana"/>
              </a:rPr>
              <a:t> </a:t>
            </a:r>
            <a:r>
              <a:rPr b="1" lang="en-US" sz="6000" spc="-1" strike="noStrike" u="sng">
                <a:solidFill>
                  <a:schemeClr val="dk1"/>
                </a:solidFill>
                <a:uFillTx/>
                <a:latin typeface="Calibri"/>
                <a:ea typeface="Verdana"/>
              </a:rPr>
              <a:t>se propune de către consiliul ştiinţific</a:t>
            </a:r>
            <a:r>
              <a:rPr b="0" lang="en-US" sz="6000" spc="-1" strike="noStrike">
                <a:solidFill>
                  <a:schemeClr val="dk1"/>
                </a:solidFill>
                <a:latin typeface="Calibri"/>
                <a:ea typeface="Verdana"/>
              </a:rPr>
              <a:t> şi </a:t>
            </a:r>
            <a:r>
              <a:rPr b="1" lang="en-US" sz="6000" spc="-1" strike="noStrike" u="sng">
                <a:solidFill>
                  <a:schemeClr val="dk1"/>
                </a:solidFill>
                <a:uFillTx/>
                <a:latin typeface="Calibri"/>
                <a:ea typeface="Verdana"/>
              </a:rPr>
              <a:t>se aprobă de către consiliul de administraţie</a:t>
            </a:r>
            <a:r>
              <a:rPr b="0" lang="en-US" sz="6000" spc="-1" strike="noStrike">
                <a:solidFill>
                  <a:schemeClr val="dk1"/>
                </a:solidFill>
                <a:latin typeface="Calibri"/>
                <a:ea typeface="Verdana"/>
              </a:rPr>
              <a:t>; organizarea concursurilor pentru ocuparea posturilor vacante se aprobă de către consiliul de administraţie</a:t>
            </a: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Termen înscriere concurs – </a:t>
            </a:r>
            <a:r>
              <a:rPr b="1" lang="en-US" sz="6000" spc="-1" strike="noStrike">
                <a:solidFill>
                  <a:schemeClr val="dk1"/>
                </a:solidFill>
                <a:latin typeface="Calibri"/>
                <a:ea typeface="Verdana"/>
              </a:rPr>
              <a:t>30 de zile calendaristice</a:t>
            </a:r>
            <a:r>
              <a:rPr b="0" lang="en-US" sz="6000" spc="-1" strike="noStrike">
                <a:solidFill>
                  <a:schemeClr val="dk1"/>
                </a:solidFill>
                <a:latin typeface="Calibri"/>
                <a:ea typeface="Verdana"/>
              </a:rPr>
              <a:t> de la publicare anunț</a:t>
            </a: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Probe concurs – aprobate de Consiliul Științific   </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en-US" sz="1800" spc="-1" strike="noStrike">
                <a:solidFill>
                  <a:srgbClr val="000000"/>
                </a:solidFill>
                <a:latin typeface="Verdana"/>
                <a:ea typeface="Calibri"/>
              </a:rPr>
              <a:t>II. ACORDAREA GRADELOR PROFESIONALE; </a:t>
            </a:r>
            <a:br>
              <a:rPr sz="1800"/>
            </a:br>
            <a:r>
              <a:rPr b="1" i="1" lang="en-US" sz="1800" spc="-1" strike="noStrike">
                <a:solidFill>
                  <a:srgbClr val="000000"/>
                </a:solidFill>
                <a:latin typeface="Verdana"/>
                <a:ea typeface="Calibri"/>
              </a:rPr>
              <a:t>ÎNCADRAREA PE FUNCȚII; PROMOVAREA </a:t>
            </a:r>
            <a:endParaRPr b="0" lang="en-US" sz="1800" spc="-1" strike="noStrike">
              <a:solidFill>
                <a:schemeClr val="dk1"/>
              </a:solidFill>
              <a:latin typeface="Calibri"/>
            </a:endParaRPr>
          </a:p>
        </p:txBody>
      </p:sp>
      <p:sp>
        <p:nvSpPr>
          <p:cNvPr id="88" name="PlaceHolder 2"/>
          <p:cNvSpPr>
            <a:spLocks noGrp="1"/>
          </p:cNvSpPr>
          <p:nvPr>
            <p:ph/>
          </p:nvPr>
        </p:nvSpPr>
        <p:spPr>
          <a:xfrm>
            <a:off x="304920" y="1600200"/>
            <a:ext cx="8381520" cy="4876560"/>
          </a:xfrm>
          <a:prstGeom prst="rect">
            <a:avLst/>
          </a:prstGeom>
          <a:noFill/>
          <a:ln w="0">
            <a:noFill/>
          </a:ln>
        </p:spPr>
        <p:txBody>
          <a:bodyPr lIns="91440" rIns="91440" tIns="45720" bIns="45720" anchor="t">
            <a:normAutofit fontScale="20310"/>
          </a:bodyPr>
          <a:p>
            <a:pPr indent="0" defTabSz="914400">
              <a:lnSpc>
                <a:spcPct val="100000"/>
              </a:lnSpc>
              <a:spcBef>
                <a:spcPts val="1199"/>
              </a:spcBef>
              <a:buNone/>
              <a:tabLst>
                <a:tab algn="l" pos="0"/>
              </a:tabLst>
            </a:pPr>
            <a:r>
              <a:rPr b="0" lang="en-US" sz="6000" spc="-1" strike="noStrike">
                <a:solidFill>
                  <a:schemeClr val="dk1"/>
                </a:solidFill>
                <a:latin typeface="Calibri"/>
                <a:ea typeface="Verdana"/>
              </a:rPr>
              <a:t>Pot participa persoane care sunt sau nu încadrate în sistemul CDI: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i="1" lang="en-US" sz="6000" spc="-1" strike="noStrike">
                <a:solidFill>
                  <a:schemeClr val="dk1"/>
                </a:solidFill>
                <a:latin typeface="Calibri"/>
                <a:ea typeface="Verdana"/>
              </a:rPr>
              <a:t>   </a:t>
            </a:r>
            <a:r>
              <a:rPr b="0" i="1" lang="en-US" sz="6000" spc="-1" strike="noStrike">
                <a:solidFill>
                  <a:schemeClr val="dk1"/>
                </a:solidFill>
                <a:latin typeface="Calibri"/>
                <a:ea typeface="Verdana"/>
              </a:rPr>
              <a:t>- nu dețin gradul</a:t>
            </a:r>
            <a:r>
              <a:rPr b="0" lang="en-US" sz="6000" spc="-1" strike="noStrike">
                <a:solidFill>
                  <a:schemeClr val="dk1"/>
                </a:solidFill>
                <a:latin typeface="Calibri"/>
                <a:ea typeface="Verdana"/>
              </a:rPr>
              <a:t> </a:t>
            </a:r>
            <a:r>
              <a:rPr b="0" i="1" lang="en-US" sz="6000" spc="-1" strike="noStrike">
                <a:solidFill>
                  <a:schemeClr val="dk1"/>
                </a:solidFill>
                <a:latin typeface="Calibri"/>
                <a:ea typeface="Verdana"/>
              </a:rPr>
              <a:t>profesional</a:t>
            </a:r>
            <a:r>
              <a:rPr b="0" lang="en-US" sz="6000" spc="-1" strike="noStrike">
                <a:solidFill>
                  <a:schemeClr val="dk1"/>
                </a:solidFill>
                <a:latin typeface="Calibri"/>
                <a:ea typeface="Verdana"/>
              </a:rPr>
              <a:t> corespunzător postului pentru care candidează și </a:t>
            </a:r>
            <a:r>
              <a:rPr b="0" i="1" lang="en-US" sz="6000" spc="-1" strike="noStrike" u="sng">
                <a:solidFill>
                  <a:schemeClr val="dk1"/>
                </a:solidFill>
                <a:uFillTx/>
                <a:latin typeface="Calibri"/>
                <a:ea typeface="Verdana"/>
              </a:rPr>
              <a:t>îndeplinesc standardele minimale și suplimentare</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sau</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i="1" lang="en-US" sz="6000" spc="-1" strike="noStrike">
                <a:solidFill>
                  <a:schemeClr val="dk1"/>
                </a:solidFill>
                <a:latin typeface="Calibri"/>
                <a:ea typeface="Verdana"/>
              </a:rPr>
              <a:t>   </a:t>
            </a:r>
            <a:r>
              <a:rPr b="0" i="1" lang="en-US" sz="6000" spc="-1" strike="noStrike">
                <a:solidFill>
                  <a:schemeClr val="dk1"/>
                </a:solidFill>
                <a:latin typeface="Calibri"/>
                <a:ea typeface="Verdana"/>
              </a:rPr>
              <a:t>- dețin gradul profesional</a:t>
            </a:r>
            <a:r>
              <a:rPr b="0" lang="en-US" sz="6000" spc="-1" strike="noStrike">
                <a:solidFill>
                  <a:schemeClr val="dk1"/>
                </a:solidFill>
                <a:latin typeface="Calibri"/>
                <a:ea typeface="Verdana"/>
              </a:rPr>
              <a:t>  corespunzător postului pentru care candidează și îndeplinesc </a:t>
            </a:r>
            <a:r>
              <a:rPr b="0" i="1" lang="en-US" sz="6000" spc="-1" strike="noStrike" u="sng">
                <a:solidFill>
                  <a:schemeClr val="dk1"/>
                </a:solidFill>
                <a:uFillTx/>
                <a:latin typeface="Calibri"/>
                <a:ea typeface="Verdana"/>
              </a:rPr>
              <a:t>standardele suplimentare</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fie că sunt sau nu deja încadrate în sistemul national CD.</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u="sng">
                <a:solidFill>
                  <a:schemeClr val="dk1"/>
                </a:solidFill>
                <a:uFillTx/>
                <a:latin typeface="Calibri"/>
                <a:ea typeface="Verdana"/>
              </a:rPr>
              <a:t>CONCURS  </a:t>
            </a:r>
            <a:r>
              <a:rPr b="1" lang="en-US" sz="6000" spc="-1" strike="noStrike">
                <a:solidFill>
                  <a:schemeClr val="dk1"/>
                </a:solidFill>
                <a:latin typeface="Calibri"/>
                <a:ea typeface="Verdana"/>
              </a:rPr>
              <a:t>- </a:t>
            </a:r>
            <a:r>
              <a:rPr b="1" i="1" lang="en-US" sz="6000" spc="-1" strike="noStrike">
                <a:solidFill>
                  <a:schemeClr val="dk1"/>
                </a:solidFill>
                <a:latin typeface="Calibri"/>
                <a:ea typeface="Verdana"/>
              </a:rPr>
              <a:t>post ACS și CS</a:t>
            </a:r>
            <a:r>
              <a:rPr b="1" lang="en-US" sz="6000" spc="-1" strike="noStrike">
                <a:solidFill>
                  <a:schemeClr val="dk1"/>
                </a:solidFill>
                <a:latin typeface="Calibri"/>
                <a:ea typeface="Verdana"/>
              </a:rPr>
              <a:t> – probe scrise, orale și/sau practice și de dosar</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i="1" lang="en-US" sz="6000" spc="-1" strike="noStrike">
                <a:solidFill>
                  <a:schemeClr val="dk1"/>
                </a:solidFill>
                <a:latin typeface="Calibri"/>
                <a:ea typeface="Verdana"/>
              </a:rPr>
              <a:t>                    </a:t>
            </a:r>
            <a:r>
              <a:rPr b="1" i="1" lang="en-US" sz="6000" spc="-1" strike="noStrike">
                <a:solidFill>
                  <a:schemeClr val="dk1"/>
                </a:solidFill>
                <a:latin typeface="Calibri"/>
                <a:ea typeface="Verdana"/>
              </a:rPr>
              <a:t>- post CS III, CS II, CS I</a:t>
            </a:r>
            <a:r>
              <a:rPr b="1" lang="en-US" sz="6000" spc="-1" strike="noStrike">
                <a:solidFill>
                  <a:schemeClr val="dk1"/>
                </a:solidFill>
                <a:latin typeface="Calibri"/>
                <a:ea typeface="Verdana"/>
              </a:rPr>
              <a:t> – analiză dosar și acordare punctaj;prin regulamentul de concurs – probă de interviu</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Dup</a:t>
            </a:r>
            <a:r>
              <a:rPr b="1" lang="ro-RO" sz="6000" spc="-1" strike="noStrike">
                <a:solidFill>
                  <a:schemeClr val="dk1"/>
                </a:solidFill>
                <a:latin typeface="Calibri"/>
                <a:ea typeface="Verdana"/>
              </a:rPr>
              <a:t>ă s</a:t>
            </a:r>
            <a:r>
              <a:rPr b="1" lang="en-US" sz="6000" spc="-1" strike="noStrike">
                <a:solidFill>
                  <a:schemeClr val="dk1"/>
                </a:solidFill>
                <a:latin typeface="Calibri"/>
                <a:ea typeface="Verdana"/>
              </a:rPr>
              <a:t>elecție concurs      </a:t>
            </a:r>
            <a:r>
              <a:rPr b="0" lang="en-US" sz="6000" spc="-1" strike="noStrike">
                <a:solidFill>
                  <a:schemeClr val="dk1"/>
                </a:solidFill>
                <a:latin typeface="Wingdings"/>
                <a:ea typeface="Verdana"/>
              </a:rPr>
              <a:t></a:t>
            </a:r>
            <a:r>
              <a:rPr b="1" lang="en-US" sz="6000" spc="-1" strike="noStrike">
                <a:solidFill>
                  <a:schemeClr val="dk1"/>
                </a:solidFill>
                <a:latin typeface="Calibri"/>
                <a:ea typeface="Verdana"/>
              </a:rPr>
              <a:t>   CIM pe perioadă determinate sau nedeterminată</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u="sng">
                <a:solidFill>
                  <a:srgbClr val="c00000"/>
                </a:solidFill>
                <a:highlight>
                  <a:srgbClr val="ffff00"/>
                </a:highlight>
                <a:uFillTx/>
                <a:latin typeface="Calibri"/>
                <a:ea typeface="Calibri"/>
              </a:rPr>
              <a:t>PROMOVARE</a:t>
            </a:r>
            <a:r>
              <a:rPr b="0" lang="en-US" sz="6000" spc="-1" strike="noStrike">
                <a:solidFill>
                  <a:schemeClr val="dk1"/>
                </a:solidFill>
                <a:latin typeface="Calibri"/>
                <a:ea typeface="Calibri"/>
              </a:rPr>
              <a:t>: </a:t>
            </a:r>
            <a:r>
              <a:rPr b="1" i="1" lang="en-US" sz="6000" spc="-1" strike="noStrike">
                <a:solidFill>
                  <a:schemeClr val="dk1"/>
                </a:solidFill>
                <a:latin typeface="Calibri"/>
                <a:ea typeface="Calibri"/>
              </a:rPr>
              <a:t>CS III, CS II, CS I</a:t>
            </a:r>
            <a:r>
              <a:rPr b="0" lang="en-US" sz="6000" spc="-1" strike="noStrike">
                <a:solidFill>
                  <a:schemeClr val="dk1"/>
                </a:solidFill>
                <a:latin typeface="Calibri"/>
                <a:ea typeface="Calibri"/>
              </a:rPr>
              <a:t>  pentru personal CDI deja încadrat pe posturi în IFIN-HH – </a:t>
            </a:r>
            <a:r>
              <a:rPr b="1" i="1" lang="en-US" sz="6000" spc="-1" strike="noStrike" u="sng">
                <a:solidFill>
                  <a:srgbClr val="c00000"/>
                </a:solidFill>
                <a:uFillTx/>
                <a:latin typeface="Calibri"/>
                <a:ea typeface="Calibri"/>
              </a:rPr>
              <a:t>EXAMEN</a:t>
            </a:r>
            <a:r>
              <a:rPr b="0" lang="en-US" sz="6000" spc="-1" strike="noStrike">
                <a:solidFill>
                  <a:schemeClr val="dk1"/>
                </a:solidFill>
                <a:latin typeface="Calibri"/>
                <a:ea typeface="Calibri"/>
              </a:rPr>
              <a:t> -  pentru grad imediat superior celui deținut; transformarea postului ocupat într-un post corespunzător gardului professional obținut prin examen. </a:t>
            </a:r>
            <a:r>
              <a:rPr b="0" i="1" lang="en-US" sz="6000" spc="-1" strike="noStrike" u="sng">
                <a:solidFill>
                  <a:schemeClr val="dk1"/>
                </a:solidFill>
                <a:uFillTx/>
                <a:latin typeface="Calibri"/>
                <a:ea typeface="Calibri"/>
              </a:rPr>
              <a:t>Consiliul de Administrație IFIN-HH decide</a:t>
            </a:r>
            <a:r>
              <a:rPr b="0" lang="en-US" sz="6000" spc="-1" strike="noStrike">
                <a:solidFill>
                  <a:schemeClr val="dk1"/>
                </a:solidFill>
                <a:latin typeface="Calibri"/>
                <a:ea typeface="Calibri"/>
              </a:rPr>
              <a:t> </a:t>
            </a:r>
            <a:r>
              <a:rPr b="1" lang="en-US" sz="6000" spc="-1" strike="noStrike">
                <a:solidFill>
                  <a:schemeClr val="dk1"/>
                </a:solidFill>
                <a:latin typeface="Calibri"/>
                <a:ea typeface="Calibri"/>
              </a:rPr>
              <a:t>organizarea </a:t>
            </a:r>
            <a:r>
              <a:rPr b="1" lang="en-US" sz="6000" spc="-1" strike="noStrike">
                <a:solidFill>
                  <a:schemeClr val="dk1"/>
                </a:solidFill>
                <a:latin typeface="Calibri"/>
                <a:ea typeface="Times New Roman"/>
              </a:rPr>
              <a:t>examenelor de promovare</a:t>
            </a:r>
            <a:r>
              <a:rPr b="0" lang="en-US" sz="6000" spc="-1" strike="noStrike">
                <a:solidFill>
                  <a:schemeClr val="dk1"/>
                </a:solidFill>
                <a:latin typeface="Calibri"/>
                <a:ea typeface="Times New Roman"/>
              </a:rPr>
              <a:t> în funcţie de resursele financiare disponibile şi de politica de resurse umane, cu încadrarea în bugetele aprobate şi respectarea prevederilor legale. </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en-US" sz="1800" spc="-1" strike="noStrike">
                <a:solidFill>
                  <a:srgbClr val="000000"/>
                </a:solidFill>
                <a:latin typeface="Verdana"/>
                <a:ea typeface="Calibri"/>
              </a:rPr>
              <a:t>II. ACORDAREA GRADELOR PROFESIONALE; </a:t>
            </a:r>
            <a:br>
              <a:rPr sz="1800"/>
            </a:br>
            <a:r>
              <a:rPr b="1" i="1" lang="en-US" sz="1800" spc="-1" strike="noStrike">
                <a:solidFill>
                  <a:srgbClr val="000000"/>
                </a:solidFill>
                <a:latin typeface="Verdana"/>
                <a:ea typeface="Calibri"/>
              </a:rPr>
              <a:t>ÎNCADRAREA PE FUNCȚII; PROMOVAREA </a:t>
            </a:r>
            <a:endParaRPr b="0" lang="en-US" sz="1800" spc="-1" strike="noStrike">
              <a:solidFill>
                <a:schemeClr val="dk1"/>
              </a:solidFill>
              <a:latin typeface="Calibri"/>
            </a:endParaRPr>
          </a:p>
        </p:txBody>
      </p:sp>
      <p:sp>
        <p:nvSpPr>
          <p:cNvPr id="90" name="PlaceHolder 2"/>
          <p:cNvSpPr>
            <a:spLocks noGrp="1"/>
          </p:cNvSpPr>
          <p:nvPr>
            <p:ph/>
          </p:nvPr>
        </p:nvSpPr>
        <p:spPr>
          <a:xfrm>
            <a:off x="380880" y="1417680"/>
            <a:ext cx="8279640" cy="4708080"/>
          </a:xfrm>
          <a:prstGeom prst="rect">
            <a:avLst/>
          </a:prstGeom>
          <a:noFill/>
          <a:ln w="0">
            <a:noFill/>
          </a:ln>
        </p:spPr>
        <p:txBody>
          <a:bodyPr lIns="91440" rIns="91440" tIns="45720" bIns="45720" anchor="t">
            <a:normAutofit fontScale="23435" lnSpcReduction="10000"/>
          </a:bodyPr>
          <a:p>
            <a:pPr indent="0" algn="just" defTabSz="914400">
              <a:lnSpc>
                <a:spcPct val="150000"/>
              </a:lnSpc>
              <a:buNone/>
              <a:tabLst>
                <a:tab algn="l" pos="0"/>
              </a:tabLst>
            </a:pPr>
            <a:r>
              <a:rPr b="0" lang="en-US" sz="6000" spc="-1" strike="noStrike">
                <a:solidFill>
                  <a:schemeClr val="dk1"/>
                </a:solidFill>
                <a:latin typeface="Calibri"/>
                <a:ea typeface="Calibri"/>
              </a:rPr>
              <a:t>Personalul </a:t>
            </a:r>
            <a:r>
              <a:rPr b="1" lang="en-US" sz="6000" spc="-1" strike="noStrike">
                <a:solidFill>
                  <a:schemeClr val="dk1"/>
                </a:solidFill>
                <a:latin typeface="Calibri"/>
                <a:ea typeface="Calibri"/>
              </a:rPr>
              <a:t>CS I, CS II, CS III, CS, ACS</a:t>
            </a:r>
            <a:r>
              <a:rPr b="0" lang="en-US" sz="6000" spc="-1" strike="noStrike">
                <a:solidFill>
                  <a:schemeClr val="dk1"/>
                </a:solidFill>
                <a:latin typeface="Calibri"/>
                <a:ea typeface="Calibri"/>
              </a:rPr>
              <a:t> cu  </a:t>
            </a:r>
            <a:r>
              <a:rPr b="1" i="1" lang="en-US" sz="6000" spc="-1" strike="noStrike">
                <a:solidFill>
                  <a:srgbClr val="0070c0"/>
                </a:solidFill>
                <a:latin typeface="Calibri"/>
                <a:ea typeface="Calibri"/>
              </a:rPr>
              <a:t>CIM pe perioadă nedeterminată în IFIN-HH</a:t>
            </a:r>
            <a:r>
              <a:rPr b="0" lang="en-US" sz="6000" spc="-1" strike="noStrike">
                <a:solidFill>
                  <a:schemeClr val="dk1"/>
                </a:solidFill>
                <a:latin typeface="Calibri"/>
                <a:ea typeface="Calibri"/>
              </a:rPr>
              <a:t>, care </a:t>
            </a:r>
            <a:r>
              <a:rPr b="1" i="1" lang="en-US" sz="6000" spc="-1" strike="noStrike">
                <a:solidFill>
                  <a:srgbClr val="00b050"/>
                </a:solidFill>
                <a:latin typeface="Calibri"/>
                <a:ea typeface="Calibri"/>
              </a:rPr>
              <a:t>depășește cu minim 50 % cel puțin două treimi din pragurile minimale</a:t>
            </a:r>
            <a:r>
              <a:rPr b="0" lang="en-US" sz="6000" spc="-1" strike="noStrike">
                <a:solidFill>
                  <a:schemeClr val="dk1"/>
                </a:solidFill>
                <a:latin typeface="Calibri"/>
                <a:ea typeface="Calibri"/>
              </a:rPr>
              <a:t> cantitative aferente standardelor minimale pentru gradul imediat superior (stabilite de IFIN-HH pentru CS III și CCCDI pentru CS I și CS II) </a:t>
            </a:r>
            <a:r>
              <a:rPr b="1" lang="en-US" sz="6000" spc="-1" strike="noStrike">
                <a:solidFill>
                  <a:srgbClr val="e36c0a"/>
                </a:solidFill>
                <a:latin typeface="Calibri"/>
                <a:ea typeface="Calibri"/>
              </a:rPr>
              <a:t>și</a:t>
            </a:r>
            <a:r>
              <a:rPr b="0" lang="en-US" sz="6000" spc="-1" strike="noStrike">
                <a:solidFill>
                  <a:schemeClr val="dk1"/>
                </a:solidFill>
                <a:latin typeface="Calibri"/>
                <a:ea typeface="Calibri"/>
              </a:rPr>
              <a:t> </a:t>
            </a:r>
            <a:r>
              <a:rPr b="1" i="1" lang="en-US" sz="6000" spc="-1" strike="noStrike">
                <a:solidFill>
                  <a:srgbClr val="e36c0a"/>
                </a:solidFill>
                <a:latin typeface="Calibri"/>
                <a:ea typeface="Calibri"/>
              </a:rPr>
              <a:t>îndeplinește celelalte standard minimale</a:t>
            </a:r>
            <a:r>
              <a:rPr b="0" lang="en-US" sz="6000" spc="-1" strike="noStrike">
                <a:solidFill>
                  <a:srgbClr val="e36c0a"/>
                </a:solidFill>
                <a:latin typeface="Calibri"/>
                <a:ea typeface="Calibri"/>
              </a:rPr>
              <a:t> </a:t>
            </a:r>
            <a:r>
              <a:rPr b="0" lang="en-US" sz="6000" spc="-1" strike="noStrike">
                <a:solidFill>
                  <a:schemeClr val="dk1"/>
                </a:solidFill>
                <a:latin typeface="Calibri"/>
                <a:ea typeface="Calibri"/>
              </a:rPr>
              <a:t>pentru gradul imediat superior  </a:t>
            </a:r>
            <a:r>
              <a:rPr b="0" lang="en-US" sz="6000" spc="-1" strike="noStrike">
                <a:solidFill>
                  <a:srgbClr val="ff0000"/>
                </a:solidFill>
                <a:latin typeface="Wingdings"/>
                <a:ea typeface="Calibri"/>
              </a:rPr>
              <a:t></a:t>
            </a:r>
            <a:r>
              <a:rPr b="0" lang="en-US" sz="6000" spc="-1" strike="noStrike">
                <a:solidFill>
                  <a:srgbClr val="ff0000"/>
                </a:solidFill>
                <a:latin typeface="Calibri"/>
                <a:ea typeface="Calibri"/>
              </a:rPr>
              <a:t>  </a:t>
            </a:r>
            <a:r>
              <a:rPr b="1" lang="en-US" sz="6000" spc="-1" strike="noStrike">
                <a:solidFill>
                  <a:schemeClr val="dk1"/>
                </a:solidFill>
                <a:latin typeface="Calibri"/>
                <a:ea typeface="Calibri"/>
              </a:rPr>
              <a:t>la solicitarea persoanei interesate, cu aprobarea conducerii  </a:t>
            </a:r>
            <a:r>
              <a:rPr b="0" lang="en-US" sz="6000" spc="-1" strike="noStrike">
                <a:solidFill>
                  <a:srgbClr val="ff0000"/>
                </a:solidFill>
                <a:latin typeface="Calibri"/>
                <a:ea typeface="Calibri"/>
              </a:rPr>
              <a:t>- </a:t>
            </a:r>
            <a:r>
              <a:rPr b="1" lang="en-US" sz="6000" spc="-1" strike="noStrike" u="sng">
                <a:solidFill>
                  <a:srgbClr val="c00000"/>
                </a:solidFill>
                <a:uFillTx/>
                <a:latin typeface="Calibri"/>
                <a:ea typeface="Calibri"/>
              </a:rPr>
              <a:t>EXAMEN PROMOVARE</a:t>
            </a:r>
            <a:r>
              <a:rPr b="0" lang="en-US" sz="6000" spc="-1" strike="noStrike">
                <a:solidFill>
                  <a:srgbClr val="c00000"/>
                </a:solidFill>
                <a:latin typeface="Calibri"/>
                <a:ea typeface="Calibri"/>
              </a:rPr>
              <a:t> </a:t>
            </a:r>
            <a:r>
              <a:rPr b="0" lang="en-US" sz="6000" spc="-1" strike="noStrike">
                <a:solidFill>
                  <a:schemeClr val="dk1"/>
                </a:solidFill>
                <a:latin typeface="Calibri"/>
                <a:ea typeface="Calibri"/>
              </a:rPr>
              <a:t>pentru gradul profesional imediat superior în IFIN-HH </a:t>
            </a:r>
            <a:r>
              <a:rPr b="0" lang="en-US" sz="6000" spc="-1" strike="noStrike">
                <a:solidFill>
                  <a:srgbClr val="ff0000"/>
                </a:solidFill>
                <a:latin typeface="Wingdings"/>
                <a:ea typeface="Calibri"/>
              </a:rPr>
              <a:t></a:t>
            </a:r>
            <a:r>
              <a:rPr b="0" lang="en-US" sz="6000" spc="-1" strike="noStrike">
                <a:solidFill>
                  <a:srgbClr val="ff0000"/>
                </a:solidFill>
                <a:latin typeface="Calibri"/>
                <a:ea typeface="Calibri"/>
              </a:rPr>
              <a:t> </a:t>
            </a:r>
            <a:r>
              <a:rPr b="0" lang="en-US" sz="6000" spc="-1" strike="noStrike">
                <a:solidFill>
                  <a:schemeClr val="dk1"/>
                </a:solidFill>
                <a:latin typeface="Calibri"/>
                <a:ea typeface="Calibri"/>
              </a:rPr>
              <a:t>se încadrează pe postul obținut prin examen cu </a:t>
            </a:r>
            <a:r>
              <a:rPr b="1" i="1" lang="en-US" sz="6000" spc="-1" strike="noStrike">
                <a:solidFill>
                  <a:srgbClr val="ff0000"/>
                </a:solidFill>
                <a:latin typeface="Calibri"/>
                <a:ea typeface="Calibri"/>
              </a:rPr>
              <a:t>ACT ADITIONAL LA CIM </a:t>
            </a:r>
            <a:r>
              <a:rPr b="1" i="1" lang="en-US" sz="6000" spc="-1" strike="noStrike">
                <a:solidFill>
                  <a:schemeClr val="dk1"/>
                </a:solidFill>
                <a:latin typeface="Calibri"/>
                <a:ea typeface="Calibri"/>
              </a:rPr>
              <a:t>(</a:t>
            </a:r>
            <a:r>
              <a:rPr b="1" i="1" lang="en-US" sz="6000" spc="-1" strike="noStrike">
                <a:solidFill>
                  <a:schemeClr val="dk1"/>
                </a:solidFill>
                <a:highlight>
                  <a:srgbClr val="d3d3d3"/>
                </a:highlight>
                <a:latin typeface="Calibri"/>
                <a:ea typeface="Calibri"/>
              </a:rPr>
              <a:t>art. 13 alin.10</a:t>
            </a:r>
            <a:r>
              <a:rPr b="1" i="1" lang="en-US" sz="6000" spc="-1" strike="noStrike">
                <a:solidFill>
                  <a:schemeClr val="dk1"/>
                </a:solidFill>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În situația în care există </a:t>
            </a:r>
            <a:r>
              <a:rPr b="0" lang="en-US" sz="6000" spc="-1" strike="noStrike" u="sng">
                <a:solidFill>
                  <a:schemeClr val="dk1"/>
                </a:solidFill>
                <a:uFillTx/>
                <a:latin typeface="Calibri"/>
                <a:ea typeface="Calibri"/>
              </a:rPr>
              <a:t>standard suplimentare</a:t>
            </a:r>
            <a:r>
              <a:rPr b="0" lang="en-US" sz="6000" spc="-1" strike="noStrike">
                <a:solidFill>
                  <a:schemeClr val="dk1"/>
                </a:solidFill>
                <a:latin typeface="Calibri"/>
                <a:ea typeface="Calibri"/>
              </a:rPr>
              <a:t> – </a:t>
            </a:r>
            <a:r>
              <a:rPr b="1" lang="en-US" sz="6000" spc="-1" strike="noStrike">
                <a:solidFill>
                  <a:schemeClr val="dk1"/>
                </a:solidFill>
                <a:latin typeface="Calibri"/>
                <a:ea typeface="Calibri"/>
              </a:rPr>
              <a:t>condiție obligatorie pentru </a:t>
            </a:r>
            <a:r>
              <a:rPr b="1" lang="en-US" sz="6000" spc="-1" strike="noStrike">
                <a:solidFill>
                  <a:srgbClr val="c00000"/>
                </a:solidFill>
                <a:latin typeface="Calibri"/>
                <a:ea typeface="Calibri"/>
              </a:rPr>
              <a:t>EXAMEN </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c00000"/>
                </a:solidFill>
                <a:latin typeface="Calibri"/>
                <a:ea typeface="Calibri"/>
              </a:rPr>
              <a:t>PROMOVARE </a:t>
            </a:r>
            <a:r>
              <a:rPr b="0" lang="en-US" sz="6000" spc="-1" strike="noStrike">
                <a:solidFill>
                  <a:schemeClr val="dk1"/>
                </a:solidFill>
                <a:latin typeface="Calibri"/>
                <a:ea typeface="Calibri"/>
              </a:rPr>
              <a:t>în grad superior la personal CDI cu </a:t>
            </a:r>
            <a:r>
              <a:rPr b="1" i="1" lang="en-US" sz="6000" spc="-1" strike="noStrike">
                <a:solidFill>
                  <a:schemeClr val="dk1"/>
                </a:solidFill>
                <a:latin typeface="Calibri"/>
                <a:ea typeface="Calibri"/>
              </a:rPr>
              <a:t>CIM nedeterminată</a:t>
            </a:r>
            <a:r>
              <a:rPr b="0" lang="en-US" sz="6000" spc="-1" strike="noStrike">
                <a:solidFill>
                  <a:schemeClr val="dk1"/>
                </a:solidFill>
                <a:latin typeface="Calibri"/>
                <a:ea typeface="Calibri"/>
              </a:rPr>
              <a:t> – </a:t>
            </a:r>
            <a:r>
              <a:rPr b="1" lang="en-US" sz="6000" spc="-1" strike="noStrike" u="sng">
                <a:solidFill>
                  <a:schemeClr val="dk1"/>
                </a:solidFill>
                <a:uFillTx/>
                <a:latin typeface="Calibri"/>
                <a:ea typeface="Calibri"/>
              </a:rPr>
              <a:t>îndeplinirea acestor standard</a:t>
            </a:r>
            <a:r>
              <a:rPr b="1" lang="ro-RO" sz="6000" spc="-1" strike="noStrike" u="sng">
                <a:solidFill>
                  <a:schemeClr val="dk1"/>
                </a:solidFill>
                <a:uFillTx/>
                <a:latin typeface="Calibri"/>
                <a:ea typeface="Calibri"/>
              </a:rPr>
              <a:t>e</a:t>
            </a:r>
            <a:r>
              <a:rPr b="1" lang="en-US" sz="6000" spc="-1" strike="noStrike" u="sng">
                <a:solidFill>
                  <a:schemeClr val="dk1"/>
                </a:solidFill>
                <a:uFillTx/>
                <a:latin typeface="Calibri"/>
                <a:ea typeface="Calibri"/>
              </a:rPr>
              <a:t> suplimentare </a:t>
            </a:r>
            <a:r>
              <a:rPr b="1" lang="en-US" sz="6000" spc="-1" strike="noStrike" u="sng">
                <a:solidFill>
                  <a:schemeClr val="dk1"/>
                </a:solidFill>
                <a:highlight>
                  <a:srgbClr val="d3d3d3"/>
                </a:highlight>
                <a:uFillTx/>
                <a:latin typeface="Calibri"/>
                <a:ea typeface="Calibri"/>
              </a:rPr>
              <a:t>(art.13 alin.11)</a:t>
            </a:r>
            <a:r>
              <a:rPr b="1" lang="en-US" sz="6000" spc="-1" strike="noStrike" u="sng">
                <a:solidFill>
                  <a:schemeClr val="dk1"/>
                </a:solidFill>
                <a:uFillTx/>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i="1" lang="en-US" sz="6000" spc="-1" strike="noStrike" u="sng">
                <a:solidFill>
                  <a:schemeClr val="dk1"/>
                </a:solidFill>
                <a:uFillTx/>
                <a:latin typeface="Calibri"/>
                <a:ea typeface="Calibri"/>
              </a:rPr>
              <a:t>COMISIILE DE CONCURS/EXAMEN</a:t>
            </a:r>
            <a:r>
              <a:rPr b="0" lang="en-US" sz="6000" spc="-1" strike="noStrike" u="sng">
                <a:solidFill>
                  <a:schemeClr val="dk1"/>
                </a:solidFill>
                <a:uFillTx/>
                <a:latin typeface="Calibri"/>
                <a:ea typeface="Calibri"/>
              </a:rPr>
              <a:t> – personal CDI sau didactic universitar din IFIN-HH sau din exterior – grad profesional sau titlu didactic cel puțin egal cu cel al postului scos la concurs/gradului pentru care se organizează examen</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ro-RO" sz="1800" spc="-1" strike="noStrike">
                <a:solidFill>
                  <a:srgbClr val="000000"/>
                </a:solidFill>
                <a:latin typeface="Verdana"/>
                <a:ea typeface="Calibri"/>
              </a:rPr>
              <a:t>II. </a:t>
            </a:r>
            <a:r>
              <a:rPr b="1" i="1" lang="en-US" sz="1800" spc="-1" strike="noStrike">
                <a:solidFill>
                  <a:srgbClr val="000000"/>
                </a:solidFill>
                <a:latin typeface="Verdana"/>
                <a:ea typeface="Calibri"/>
              </a:rPr>
              <a:t>ACORDAREA GRADELOR PROFESIONALE; </a:t>
            </a:r>
            <a:br>
              <a:rPr sz="1800"/>
            </a:br>
            <a:r>
              <a:rPr b="1" i="1" lang="en-US" sz="1800" spc="-1" strike="noStrike">
                <a:solidFill>
                  <a:srgbClr val="000000"/>
                </a:solidFill>
                <a:latin typeface="Verdana"/>
                <a:ea typeface="Calibri"/>
              </a:rPr>
              <a:t>ÎNCADRAREA PE FUNCȚII; PROMOVAREA</a:t>
            </a:r>
            <a:endParaRPr b="0" lang="en-US" sz="1800" spc="-1" strike="noStrike">
              <a:solidFill>
                <a:schemeClr val="dk1"/>
              </a:solidFill>
              <a:latin typeface="Calibri"/>
            </a:endParaRPr>
          </a:p>
        </p:txBody>
      </p:sp>
      <p:sp>
        <p:nvSpPr>
          <p:cNvPr id="92" name="PlaceHolder 2"/>
          <p:cNvSpPr>
            <a:spLocks noGrp="1"/>
          </p:cNvSpPr>
          <p:nvPr>
            <p:ph/>
          </p:nvPr>
        </p:nvSpPr>
        <p:spPr>
          <a:xfrm>
            <a:off x="380880" y="1295280"/>
            <a:ext cx="8305560" cy="5409720"/>
          </a:xfrm>
          <a:prstGeom prst="rect">
            <a:avLst/>
          </a:prstGeom>
          <a:noFill/>
          <a:ln w="0">
            <a:noFill/>
          </a:ln>
        </p:spPr>
        <p:txBody>
          <a:bodyPr lIns="91440" rIns="91440" tIns="45720" bIns="45720" anchor="t">
            <a:noAutofit/>
          </a:bodyPr>
          <a:p>
            <a:pPr indent="0" algn="just" defTabSz="914400">
              <a:lnSpc>
                <a:spcPct val="150000"/>
              </a:lnSpc>
              <a:buNone/>
              <a:tabLst>
                <a:tab algn="l" pos="0"/>
              </a:tabLst>
            </a:pPr>
            <a:r>
              <a:rPr b="1" i="1" lang="en-US" sz="1500" spc="-1" strike="noStrike">
                <a:solidFill>
                  <a:schemeClr val="dk1"/>
                </a:solidFill>
                <a:latin typeface="Calibri"/>
                <a:ea typeface="Times New Roman"/>
              </a:rPr>
              <a:t>COMISIA DE CONCURS/EXAMEN  CS II și CS I</a:t>
            </a:r>
            <a:r>
              <a:rPr b="0" i="1" lang="en-US" sz="1500" spc="-1" strike="noStrike">
                <a:solidFill>
                  <a:schemeClr val="dk1"/>
                </a:solidFill>
                <a:latin typeface="Calibri"/>
                <a:ea typeface="Times New Roman"/>
              </a:rPr>
              <a:t> – </a:t>
            </a:r>
            <a:r>
              <a:rPr b="1" i="1" lang="en-US" sz="1500" spc="-1" strike="noStrike">
                <a:solidFill>
                  <a:srgbClr val="c00000"/>
                </a:solidFill>
                <a:latin typeface="Calibri"/>
                <a:ea typeface="Times New Roman"/>
              </a:rPr>
              <a:t>5 membri, cercetători științifici sau cadre universitare</a:t>
            </a:r>
            <a:r>
              <a:rPr b="0" i="1" lang="en-US" sz="1500" spc="-1" strike="noStrike">
                <a:solidFill>
                  <a:schemeClr val="dk1"/>
                </a:solidFill>
                <a:latin typeface="Calibri"/>
                <a:ea typeface="Times New Roman"/>
              </a:rPr>
              <a:t>; </a:t>
            </a:r>
            <a:r>
              <a:rPr b="0" i="1" lang="en-US" sz="1500" spc="-1" strike="noStrike" u="sng">
                <a:solidFill>
                  <a:schemeClr val="dk1"/>
                </a:solidFill>
                <a:uFillTx/>
                <a:latin typeface="Calibri"/>
                <a:ea typeface="Times New Roman"/>
              </a:rPr>
              <a:t>cel puțin 3 membri din afara IFIN-HH, cu grad egal sau mai mare decât cel scos la concurs</a:t>
            </a:r>
            <a:endParaRPr b="0" lang="en-US" sz="1500" spc="-1" strike="noStrike">
              <a:solidFill>
                <a:schemeClr val="dk1"/>
              </a:solidFill>
              <a:latin typeface="Calibri"/>
            </a:endParaRPr>
          </a:p>
          <a:p>
            <a:pPr indent="0" algn="just" defTabSz="914400">
              <a:lnSpc>
                <a:spcPct val="150000"/>
              </a:lnSpc>
              <a:buNone/>
              <a:tabLst>
                <a:tab algn="l" pos="0"/>
              </a:tabLst>
            </a:pPr>
            <a:r>
              <a:rPr b="0" i="1"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50000"/>
              </a:lnSpc>
              <a:buNone/>
              <a:tabLst>
                <a:tab algn="l" pos="0"/>
              </a:tabLst>
            </a:pPr>
            <a:r>
              <a:rPr b="0" i="1" lang="en-US" sz="1500" spc="-1" strike="noStrike">
                <a:solidFill>
                  <a:schemeClr val="dk1"/>
                </a:solidFill>
                <a:latin typeface="Calibri"/>
                <a:ea typeface="Times New Roman"/>
              </a:rPr>
              <a:t>Numărul de posturi</a:t>
            </a:r>
            <a:r>
              <a:rPr b="0" lang="en-US" sz="1500" spc="-1" strike="noStrike">
                <a:solidFill>
                  <a:schemeClr val="dk1"/>
                </a:solidFill>
                <a:latin typeface="Calibri"/>
                <a:ea typeface="Times New Roman"/>
              </a:rPr>
              <a:t> pe funcții și grade profesionale  - propunere Consiliu Științific – aprobare Consiliu de administrație - necesități, resurse financiare, politica de personal  </a:t>
            </a:r>
            <a:endParaRPr b="0" lang="en-US" sz="1500" spc="-1" strike="noStrike">
              <a:solidFill>
                <a:schemeClr val="dk1"/>
              </a:solidFill>
              <a:latin typeface="Calibri"/>
            </a:endParaRPr>
          </a:p>
          <a:p>
            <a:pPr indent="0" algn="just" defTabSz="914400">
              <a:lnSpc>
                <a:spcPct val="150000"/>
              </a:lnSpc>
              <a:buNone/>
              <a:tabLst>
                <a:tab algn="l" pos="0"/>
              </a:tabLst>
            </a:pPr>
            <a:r>
              <a:rPr b="0" i="1" lang="en-US" sz="1500" spc="-1" strike="noStrike">
                <a:solidFill>
                  <a:schemeClr val="dk1"/>
                </a:solidFill>
                <a:latin typeface="Calibri"/>
                <a:ea typeface="Times New Roman"/>
              </a:rPr>
              <a:t>Organizarea examenelor de promovare</a:t>
            </a:r>
            <a:r>
              <a:rPr b="0" lang="en-US" sz="1500" spc="-1" strike="noStrike">
                <a:solidFill>
                  <a:schemeClr val="dk1"/>
                </a:solidFill>
                <a:latin typeface="Calibri"/>
                <a:ea typeface="Times New Roman"/>
              </a:rPr>
              <a:t> - decizia organizației de cercetare (Consiliu de administrație) – necesități, resurse financiare, politica de personal  </a:t>
            </a:r>
            <a:endParaRPr b="0" lang="en-US" sz="1500" spc="-1" strike="noStrike">
              <a:solidFill>
                <a:schemeClr val="dk1"/>
              </a:solidFill>
              <a:latin typeface="Calibri"/>
            </a:endParaRPr>
          </a:p>
          <a:p>
            <a:pPr indent="0" algn="just" defTabSz="914400">
              <a:lnSpc>
                <a:spcPct val="150000"/>
              </a:lnSpc>
              <a:buNone/>
              <a:tabLst>
                <a:tab algn="l" pos="0"/>
              </a:tabLst>
            </a:pP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u="sng">
                <a:solidFill>
                  <a:schemeClr val="dk1"/>
                </a:solidFill>
                <a:uFillTx/>
                <a:latin typeface="Calibri"/>
                <a:ea typeface="Calibri"/>
              </a:rPr>
              <a:t>CONDIȚII </a:t>
            </a:r>
            <a:r>
              <a:rPr b="1" i="1" lang="en-US" sz="1500" spc="-1" strike="noStrike" u="sng">
                <a:solidFill>
                  <a:srgbClr val="ff0000"/>
                </a:solidFill>
                <a:uFillTx/>
                <a:latin typeface="Calibri"/>
                <a:ea typeface="Calibri"/>
              </a:rPr>
              <a:t>MINIME</a:t>
            </a:r>
            <a:r>
              <a:rPr b="1" i="1" lang="en-US" sz="1500" spc="-1" strike="noStrike" u="sng">
                <a:solidFill>
                  <a:schemeClr val="dk1"/>
                </a:solidFill>
                <a:uFillTx/>
                <a:latin typeface="Calibri"/>
                <a:ea typeface="Calibri"/>
              </a:rPr>
              <a:t> DE PREGĂTIRE</a:t>
            </a:r>
            <a:r>
              <a:rPr b="1" lang="en-US" sz="1500" spc="-1" strike="noStrike">
                <a:solidFill>
                  <a:schemeClr val="dk1"/>
                </a:solidFill>
                <a:latin typeface="Calibri"/>
                <a:ea typeface="Calibri"/>
              </a:rPr>
              <a:t>: </a:t>
            </a:r>
            <a:endParaRPr b="0" lang="en-US" sz="1500" spc="-1" strike="noStrike">
              <a:solidFill>
                <a:schemeClr val="dk1"/>
              </a:solidFill>
              <a:latin typeface="Calibri"/>
            </a:endParaRPr>
          </a:p>
          <a:p>
            <a:pPr indent="0" algn="just" defTabSz="914400">
              <a:lnSpc>
                <a:spcPct val="150000"/>
              </a:lnSpc>
              <a:buNone/>
              <a:tabLst>
                <a:tab algn="l" pos="0"/>
              </a:tabLst>
            </a:pPr>
            <a:r>
              <a:rPr b="1" lang="ro-RO" sz="1500" spc="-1" strike="noStrike">
                <a:solidFill>
                  <a:schemeClr val="dk1"/>
                </a:solidFill>
                <a:highlight>
                  <a:srgbClr val="ffff00"/>
                </a:highlight>
                <a:latin typeface="Calibri"/>
                <a:ea typeface="Times New Roman"/>
              </a:rPr>
              <a:t>a)        </a:t>
            </a:r>
            <a:r>
              <a:rPr b="1" lang="en-US" sz="1500" spc="-1" strike="noStrike" u="sng">
                <a:solidFill>
                  <a:schemeClr val="dk1"/>
                </a:solidFill>
                <a:highlight>
                  <a:srgbClr val="ffff00"/>
                </a:highlight>
                <a:uFillTx/>
                <a:latin typeface="Calibri"/>
                <a:ea typeface="Times New Roman"/>
              </a:rPr>
              <a:t>pentru ACS</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a:solidFill>
                  <a:schemeClr val="dk1"/>
                </a:solidFill>
                <a:latin typeface="Calibri"/>
                <a:ea typeface="Times New Roman"/>
              </a:rPr>
              <a:t>absolvent cu examen de licenţă</a:t>
            </a:r>
            <a:r>
              <a:rPr b="0" lang="en-US" sz="1500" spc="-1" strike="noStrike">
                <a:solidFill>
                  <a:schemeClr val="dk1"/>
                </a:solidFill>
                <a:latin typeface="Calibri"/>
                <a:ea typeface="Times New Roman"/>
              </a:rPr>
              <a:t> sau </a:t>
            </a:r>
            <a:r>
              <a:rPr b="1" i="1" lang="en-US" sz="1500" spc="-1" strike="noStrike">
                <a:solidFill>
                  <a:schemeClr val="dk1"/>
                </a:solidFill>
                <a:latin typeface="Calibri"/>
                <a:ea typeface="Times New Roman"/>
              </a:rPr>
              <a:t>de diplomă</a:t>
            </a:r>
            <a:r>
              <a:rPr b="0" lang="en-US" sz="1500" spc="-1" strike="noStrike">
                <a:solidFill>
                  <a:schemeClr val="dk1"/>
                </a:solidFill>
                <a:latin typeface="Calibri"/>
                <a:ea typeface="Times New Roman"/>
              </a:rPr>
              <a:t> al studiilor în învăţământul universitar de lungă durată </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SAU </a:t>
            </a: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a:solidFill>
                  <a:schemeClr val="dk1"/>
                </a:solidFill>
                <a:latin typeface="Calibri"/>
                <a:ea typeface="Times New Roman"/>
              </a:rPr>
              <a:t>absolvent cu diplomă de master </a:t>
            </a:r>
            <a:r>
              <a:rPr b="0" lang="en-US" sz="1500" spc="-1" strike="noStrike">
                <a:solidFill>
                  <a:schemeClr val="dk1"/>
                </a:solidFill>
                <a:latin typeface="Calibri"/>
                <a:ea typeface="Times New Roman"/>
              </a:rPr>
              <a:t>în specialitate sau domenii conexe </a:t>
            </a:r>
            <a:endParaRPr b="0" lang="en-US" sz="1500" spc="-1" strike="noStrike">
              <a:solidFill>
                <a:schemeClr val="dk1"/>
              </a:solidFill>
              <a:latin typeface="Calibri"/>
            </a:endParaRPr>
          </a:p>
          <a:p>
            <a:pPr indent="0" algn="just" defTabSz="914400">
              <a:lnSpc>
                <a:spcPct val="150000"/>
              </a:lnSpc>
              <a:buNone/>
              <a:tabLst>
                <a:tab algn="l" pos="0"/>
              </a:tabLst>
            </a:pPr>
            <a:r>
              <a:rPr b="1" i="1" lang="ro-RO" sz="1500" spc="-1" strike="noStrike">
                <a:solidFill>
                  <a:schemeClr val="dk1"/>
                </a:solidFill>
                <a:latin typeface="Calibri"/>
                <a:ea typeface="Times New Roman"/>
              </a:rPr>
              <a:t>                                       </a:t>
            </a:r>
            <a:r>
              <a:rPr b="1" i="1" lang="en-US" sz="1500" spc="-1" strike="noStrike">
                <a:solidFill>
                  <a:schemeClr val="dk1"/>
                </a:solidFill>
                <a:latin typeface="Calibri"/>
                <a:ea typeface="Times New Roman"/>
              </a:rPr>
              <a:t>ŞI </a:t>
            </a:r>
            <a:endParaRPr b="0" lang="en-US" sz="1500" spc="-1" strike="noStrike">
              <a:solidFill>
                <a:schemeClr val="dk1"/>
              </a:solidFill>
              <a:latin typeface="Calibri"/>
            </a:endParaRPr>
          </a:p>
          <a:p>
            <a:pPr indent="0" algn="just" defTabSz="914400">
              <a:lnSpc>
                <a:spcPct val="150000"/>
              </a:lnSpc>
              <a:buNone/>
              <a:tabLst>
                <a:tab algn="l" pos="0"/>
              </a:tabLst>
            </a:pPr>
            <a:r>
              <a:rPr b="1" i="1" lang="en-US" sz="1300" spc="-1" strike="noStrike">
                <a:solidFill>
                  <a:schemeClr val="dk1"/>
                </a:solidFill>
                <a:latin typeface="Verdana"/>
                <a:ea typeface="Times New Roman"/>
              </a:rPr>
              <a:t>să îndeplinească standardele minimale </a:t>
            </a:r>
            <a:r>
              <a:rPr b="1" i="1" lang="en-US" sz="1300" spc="-1" strike="noStrike">
                <a:solidFill>
                  <a:schemeClr val="dk1"/>
                </a:solidFill>
                <a:highlight>
                  <a:srgbClr val="d3d3d3"/>
                </a:highlight>
                <a:latin typeface="Verdana"/>
                <a:ea typeface="Times New Roman"/>
              </a:rPr>
              <a:t>(art. 13 alin.1)</a:t>
            </a:r>
            <a:endParaRPr b="0" lang="en-US" sz="1300" spc="-1" strike="noStrike">
              <a:solidFill>
                <a:schemeClr val="dk1"/>
              </a:solidFill>
              <a:latin typeface="Calibri"/>
            </a:endParaRPr>
          </a:p>
          <a:p>
            <a:pPr indent="0" algn="just" defTabSz="914400">
              <a:lnSpc>
                <a:spcPct val="150000"/>
              </a:lnSpc>
              <a:buNone/>
              <a:tabLst>
                <a:tab algn="l" pos="0"/>
              </a:tabLst>
            </a:pPr>
            <a:endParaRPr b="0" lang="en-US" sz="1300" spc="-1" strike="noStrike">
              <a:solidFill>
                <a:schemeClr val="dk1"/>
              </a:solidFill>
              <a:latin typeface="Calibri"/>
            </a:endParaRPr>
          </a:p>
          <a:p>
            <a:pPr indent="0" algn="just" defTabSz="914400">
              <a:lnSpc>
                <a:spcPct val="150000"/>
              </a:lnSpc>
              <a:buNone/>
              <a:tabLst>
                <a:tab algn="l" pos="0"/>
              </a:tabLst>
            </a:pPr>
            <a:endParaRPr b="0" lang="en-US" sz="13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ro-RO" sz="1800" spc="-1" strike="noStrike">
                <a:solidFill>
                  <a:srgbClr val="000000"/>
                </a:solidFill>
                <a:latin typeface="Verdana"/>
                <a:ea typeface="Calibri"/>
              </a:rPr>
              <a:t>II. </a:t>
            </a:r>
            <a:r>
              <a:rPr b="1" i="1" lang="en-US" sz="1800" spc="-1" strike="noStrike">
                <a:solidFill>
                  <a:srgbClr val="000000"/>
                </a:solidFill>
                <a:latin typeface="Verdana"/>
                <a:ea typeface="Calibri"/>
              </a:rPr>
              <a:t>ACORDAREA GRADELOR PROFESIONALE; </a:t>
            </a:r>
            <a:br>
              <a:rPr sz="1800"/>
            </a:br>
            <a:r>
              <a:rPr b="1" i="1" lang="en-US" sz="1800" spc="-1" strike="noStrike">
                <a:solidFill>
                  <a:srgbClr val="000000"/>
                </a:solidFill>
                <a:latin typeface="Verdana"/>
                <a:ea typeface="Calibri"/>
              </a:rPr>
              <a:t>ÎNCADRAREA PE FUNCȚII; PROMOVAREA</a:t>
            </a:r>
            <a:endParaRPr b="0" lang="en-US" sz="1800" spc="-1" strike="noStrike">
              <a:solidFill>
                <a:schemeClr val="dk1"/>
              </a:solidFill>
              <a:latin typeface="Calibri"/>
            </a:endParaRPr>
          </a:p>
        </p:txBody>
      </p:sp>
      <p:sp>
        <p:nvSpPr>
          <p:cNvPr id="94" name="PlaceHolder 2"/>
          <p:cNvSpPr>
            <a:spLocks noGrp="1"/>
          </p:cNvSpPr>
          <p:nvPr>
            <p:ph/>
          </p:nvPr>
        </p:nvSpPr>
        <p:spPr>
          <a:xfrm>
            <a:off x="380880" y="1143000"/>
            <a:ext cx="8305560" cy="5333760"/>
          </a:xfrm>
          <a:prstGeom prst="rect">
            <a:avLst/>
          </a:prstGeom>
          <a:noFill/>
          <a:ln w="0">
            <a:noFill/>
          </a:ln>
        </p:spPr>
        <p:txBody>
          <a:bodyPr lIns="91440" rIns="91440" tIns="45720" bIns="45720" anchor="t">
            <a:noAutofit/>
          </a:bodyPr>
          <a:p>
            <a:pPr indent="0" algn="just" defTabSz="914400">
              <a:lnSpc>
                <a:spcPct val="150000"/>
              </a:lnSpc>
              <a:buNone/>
              <a:tabLst>
                <a:tab algn="l" pos="0"/>
              </a:tabLst>
            </a:pPr>
            <a:r>
              <a:rPr b="1" lang="ro-RO" sz="1500" spc="-1" strike="noStrike">
                <a:solidFill>
                  <a:schemeClr val="dk1"/>
                </a:solidFill>
                <a:highlight>
                  <a:srgbClr val="ffff00"/>
                </a:highlight>
                <a:latin typeface="Calibri"/>
                <a:ea typeface="Times New Roman"/>
              </a:rPr>
              <a:t>b)        </a:t>
            </a:r>
            <a:r>
              <a:rPr b="1" lang="en-US" sz="1500" spc="-1" strike="noStrike" u="sng">
                <a:solidFill>
                  <a:schemeClr val="dk1"/>
                </a:solidFill>
                <a:highlight>
                  <a:srgbClr val="ffff00"/>
                </a:highlight>
                <a:uFillTx/>
                <a:latin typeface="Calibri"/>
                <a:ea typeface="Times New Roman"/>
              </a:rPr>
              <a:t>pentru CS</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a:solidFill>
                  <a:schemeClr val="dk1"/>
                </a:solidFill>
                <a:latin typeface="Calibri"/>
                <a:ea typeface="Times New Roman"/>
              </a:rPr>
              <a:t>absolvent cu examen de licenţă</a:t>
            </a:r>
            <a:r>
              <a:rPr b="0" lang="en-US" sz="1500" spc="-1" strike="noStrike">
                <a:solidFill>
                  <a:schemeClr val="dk1"/>
                </a:solidFill>
                <a:latin typeface="Calibri"/>
                <a:ea typeface="Times New Roman"/>
              </a:rPr>
              <a:t> sau </a:t>
            </a:r>
            <a:r>
              <a:rPr b="1" i="1" lang="en-US" sz="1500" spc="-1" strike="noStrike">
                <a:solidFill>
                  <a:schemeClr val="dk1"/>
                </a:solidFill>
                <a:latin typeface="Calibri"/>
                <a:ea typeface="Times New Roman"/>
              </a:rPr>
              <a:t>de diplomă</a:t>
            </a:r>
            <a:r>
              <a:rPr b="0" lang="en-US" sz="1500" spc="-1" strike="noStrike">
                <a:solidFill>
                  <a:schemeClr val="dk1"/>
                </a:solidFill>
                <a:latin typeface="Calibri"/>
                <a:ea typeface="Times New Roman"/>
              </a:rPr>
              <a:t> al studiilor în învăţământul universitar de lungă durată </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SAU</a:t>
            </a: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a:solidFill>
                  <a:schemeClr val="dk1"/>
                </a:solidFill>
                <a:latin typeface="Calibri"/>
                <a:ea typeface="Times New Roman"/>
              </a:rPr>
              <a:t>absolvent cu diplomă de master</a:t>
            </a:r>
            <a:r>
              <a:rPr b="0" lang="en-US" sz="1500" spc="-1" strike="noStrike">
                <a:solidFill>
                  <a:schemeClr val="dk1"/>
                </a:solidFill>
                <a:latin typeface="Calibri"/>
                <a:ea typeface="Times New Roman"/>
              </a:rPr>
              <a:t> în specialitate sau domenii conexe </a:t>
            </a:r>
            <a:endParaRPr b="0" lang="en-US" sz="1500" spc="-1" strike="noStrike">
              <a:solidFill>
                <a:schemeClr val="dk1"/>
              </a:solidFill>
              <a:latin typeface="Calibri"/>
            </a:endParaRPr>
          </a:p>
          <a:p>
            <a:pPr indent="0" algn="just" defTabSz="914400">
              <a:lnSpc>
                <a:spcPct val="150000"/>
              </a:lnSpc>
              <a:buNone/>
              <a:tabLst>
                <a:tab algn="l" pos="0"/>
              </a:tabLst>
            </a:pPr>
            <a:r>
              <a:rPr b="1" lang="ro-RO" sz="1500" spc="-1" strike="noStrike">
                <a:solidFill>
                  <a:schemeClr val="dk1"/>
                </a:solidFill>
                <a:latin typeface="Calibri"/>
                <a:ea typeface="Times New Roman"/>
              </a:rPr>
              <a:t>                                       </a:t>
            </a:r>
            <a:r>
              <a:rPr b="1" lang="en-US" sz="1500" spc="-1" strike="noStrike">
                <a:solidFill>
                  <a:schemeClr val="dk1"/>
                </a:solidFill>
                <a:latin typeface="Calibri"/>
                <a:ea typeface="Times New Roman"/>
              </a:rPr>
              <a:t>ȘI </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a:solidFill>
                  <a:schemeClr val="dk1"/>
                </a:solidFill>
                <a:latin typeface="Calibri"/>
                <a:ea typeface="Times New Roman"/>
              </a:rPr>
              <a:t>să fie </a:t>
            </a:r>
            <a:r>
              <a:rPr b="1" lang="en-US" sz="1500" spc="-1" strike="noStrike" u="sng">
                <a:solidFill>
                  <a:schemeClr val="dk1"/>
                </a:solidFill>
                <a:uFillTx/>
                <a:latin typeface="Calibri"/>
                <a:ea typeface="Times New Roman"/>
              </a:rPr>
              <a:t>înscris la şcoala doctorală</a:t>
            </a:r>
            <a:r>
              <a:rPr b="1" lang="en-US" sz="1500" spc="-1" strike="noStrike">
                <a:solidFill>
                  <a:schemeClr val="dk1"/>
                </a:solidFill>
                <a:latin typeface="Calibri"/>
                <a:ea typeface="Times New Roman"/>
              </a:rPr>
              <a:t> SAU </a:t>
            </a:r>
            <a:r>
              <a:rPr b="1" lang="en-US" sz="1500" spc="-1" strike="noStrike" u="sng">
                <a:solidFill>
                  <a:schemeClr val="dk1"/>
                </a:solidFill>
                <a:uFillTx/>
                <a:latin typeface="Calibri"/>
                <a:ea typeface="Times New Roman"/>
              </a:rPr>
              <a:t>să deţină titlul de doctor</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50000"/>
              </a:lnSpc>
              <a:buNone/>
              <a:tabLst>
                <a:tab algn="l" pos="0"/>
              </a:tabLst>
            </a:pPr>
            <a:r>
              <a:rPr b="1" lang="ro-RO" sz="1500" spc="-1" strike="noStrike">
                <a:solidFill>
                  <a:schemeClr val="dk1"/>
                </a:solidFill>
                <a:latin typeface="Calibri"/>
                <a:ea typeface="Times New Roman"/>
              </a:rPr>
              <a:t>                                       </a:t>
            </a:r>
            <a:r>
              <a:rPr b="1" lang="en-US" sz="1500" spc="-1" strike="noStrike">
                <a:solidFill>
                  <a:schemeClr val="dk1"/>
                </a:solidFill>
                <a:latin typeface="Calibri"/>
                <a:ea typeface="Times New Roman"/>
              </a:rPr>
              <a:t>ȘI</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50000"/>
              </a:lnSpc>
              <a:buNone/>
              <a:tabLst>
                <a:tab algn="l" pos="0"/>
              </a:tabLst>
            </a:pPr>
            <a:r>
              <a:rPr b="1" i="1" lang="en-US" sz="1500" spc="-1" strike="noStrike">
                <a:solidFill>
                  <a:schemeClr val="dk1"/>
                </a:solidFill>
                <a:latin typeface="Calibri"/>
                <a:ea typeface="Times New Roman"/>
              </a:rPr>
              <a:t>să îndeplinească standardele minimale </a:t>
            </a:r>
            <a:r>
              <a:rPr b="1" i="1" lang="en-US" sz="1500" spc="-1" strike="noStrike">
                <a:solidFill>
                  <a:schemeClr val="dk1"/>
                </a:solidFill>
                <a:highlight>
                  <a:srgbClr val="d3d3d3"/>
                </a:highlight>
                <a:latin typeface="Calibri"/>
                <a:ea typeface="Times New Roman"/>
              </a:rPr>
              <a:t>(art.13 alin.1) </a:t>
            </a:r>
            <a:endParaRPr b="0" lang="en-US" sz="1500" spc="-1" strike="noStrike">
              <a:solidFill>
                <a:schemeClr val="dk1"/>
              </a:solidFill>
              <a:latin typeface="Calibri"/>
            </a:endParaRPr>
          </a:p>
          <a:p>
            <a:pPr indent="0" algn="just" defTabSz="914400">
              <a:lnSpc>
                <a:spcPct val="150000"/>
              </a:lnSpc>
              <a:buNone/>
              <a:tabLst>
                <a:tab algn="l" pos="0"/>
              </a:tabLst>
            </a:pPr>
            <a:r>
              <a:rPr b="1" lang="ro-RO" sz="1500" spc="-1" strike="noStrike">
                <a:solidFill>
                  <a:schemeClr val="dk1"/>
                </a:solidFill>
                <a:highlight>
                  <a:srgbClr val="ffff00"/>
                </a:highlight>
                <a:latin typeface="Calibri"/>
                <a:ea typeface="Times New Roman"/>
              </a:rPr>
              <a:t>c)         </a:t>
            </a:r>
            <a:r>
              <a:rPr b="1" lang="en-US" sz="1500" spc="-1" strike="noStrike" u="sng">
                <a:solidFill>
                  <a:schemeClr val="dk1"/>
                </a:solidFill>
                <a:highlight>
                  <a:srgbClr val="ffff00"/>
                </a:highlight>
                <a:uFillTx/>
                <a:latin typeface="Calibri"/>
                <a:ea typeface="Times New Roman"/>
              </a:rPr>
              <a:t>pentru CS III</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14000"/>
              </a:lnSpc>
              <a:buNone/>
              <a:tabLst>
                <a:tab algn="l" pos="0"/>
              </a:tabLst>
            </a:pPr>
            <a:r>
              <a:rPr b="0" lang="en-US" sz="1500" spc="-1" strike="noStrike">
                <a:solidFill>
                  <a:schemeClr val="dk1"/>
                </a:solidFill>
                <a:latin typeface="Calibri"/>
                <a:ea typeface="Times New Roman"/>
              </a:rPr>
              <a:t>să deţină </a:t>
            </a:r>
            <a:r>
              <a:rPr b="1" lang="en-US" sz="1500" spc="-1" strike="noStrike">
                <a:solidFill>
                  <a:schemeClr val="dk1"/>
                </a:solidFill>
                <a:latin typeface="Calibri"/>
                <a:ea typeface="Times New Roman"/>
              </a:rPr>
              <a:t>titlul de doctor </a:t>
            </a:r>
            <a:endParaRPr b="0" lang="en-US" sz="1500" spc="-1" strike="noStrike">
              <a:solidFill>
                <a:schemeClr val="dk1"/>
              </a:solidFill>
              <a:latin typeface="Calibri"/>
            </a:endParaRPr>
          </a:p>
          <a:p>
            <a:pPr indent="0" algn="just" defTabSz="914400">
              <a:lnSpc>
                <a:spcPct val="114000"/>
              </a:lnSpc>
              <a:buNone/>
              <a:tabLst>
                <a:tab algn="l" pos="0"/>
              </a:tabLst>
            </a:pPr>
            <a:r>
              <a:rPr b="1" lang="ro-RO" sz="1500" spc="-1" strike="noStrike">
                <a:solidFill>
                  <a:schemeClr val="dk1"/>
                </a:solidFill>
                <a:latin typeface="Calibri"/>
                <a:ea typeface="Times New Roman"/>
              </a:rPr>
              <a:t>                     </a:t>
            </a:r>
            <a:r>
              <a:rPr b="1" lang="en-US" sz="1500" spc="-1" strike="noStrike">
                <a:solidFill>
                  <a:schemeClr val="dk1"/>
                </a:solidFill>
                <a:latin typeface="Calibri"/>
                <a:ea typeface="Times New Roman"/>
              </a:rPr>
              <a:t>ȘI</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marL="343080" indent="-343080" algn="just" defTabSz="914400">
              <a:lnSpc>
                <a:spcPct val="114000"/>
              </a:lnSpc>
              <a:buClr>
                <a:srgbClr val="000000"/>
              </a:buClr>
              <a:buFont typeface="Wingdings" charset="2"/>
              <a:buChar char=""/>
              <a:tabLst>
                <a:tab algn="l" pos="114480"/>
              </a:tabLst>
            </a:pPr>
            <a:r>
              <a:rPr b="0" lang="en-US" sz="1500" spc="-1" strike="noStrike">
                <a:solidFill>
                  <a:schemeClr val="dk1"/>
                </a:solidFill>
                <a:latin typeface="Calibri"/>
                <a:ea typeface="Times New Roman"/>
              </a:rPr>
              <a:t>pentru</a:t>
            </a:r>
            <a:r>
              <a:rPr b="1" lang="en-US" sz="1500" spc="-1" strike="noStrike">
                <a:solidFill>
                  <a:schemeClr val="dk1"/>
                </a:solidFill>
                <a:latin typeface="Calibri"/>
                <a:ea typeface="Times New Roman"/>
              </a:rPr>
              <a:t> CONCURS:</a:t>
            </a:r>
            <a:endParaRPr b="0" lang="en-US" sz="1500" spc="-1" strike="noStrike">
              <a:solidFill>
                <a:schemeClr val="dk1"/>
              </a:solidFill>
              <a:latin typeface="Calibri"/>
            </a:endParaRPr>
          </a:p>
          <a:p>
            <a:pPr marL="343080" indent="-343080" algn="just" defTabSz="914400">
              <a:lnSpc>
                <a:spcPct val="114000"/>
              </a:lnSpc>
              <a:buClr>
                <a:srgbClr val="000000"/>
              </a:buClr>
              <a:buFont typeface="Verdana"/>
              <a:buChar char="-"/>
              <a:tabLst>
                <a:tab algn="l" pos="114480"/>
              </a:tabLst>
            </a:pPr>
            <a:r>
              <a:rPr b="1" i="1" lang="en-US" sz="1500" spc="-1" strike="noStrike">
                <a:solidFill>
                  <a:schemeClr val="dk1"/>
                </a:solidFill>
                <a:latin typeface="Calibri"/>
                <a:ea typeface="Times New Roman"/>
              </a:rPr>
              <a:t>să îndeplinească standardele minimale </a:t>
            </a:r>
            <a:r>
              <a:rPr b="1" i="1" lang="en-US" sz="1500" spc="-1" strike="noStrike">
                <a:solidFill>
                  <a:schemeClr val="dk1"/>
                </a:solidFill>
                <a:highlight>
                  <a:srgbClr val="d3d3d3"/>
                </a:highlight>
                <a:latin typeface="Calibri"/>
                <a:ea typeface="Times New Roman"/>
              </a:rPr>
              <a:t>(art.13 alin.1)</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a:p>
            <a:pPr indent="0" algn="just" defTabSz="914400">
              <a:lnSpc>
                <a:spcPct val="114000"/>
              </a:lnSpc>
              <a:buNone/>
              <a:tabLst>
                <a:tab algn="l" pos="0"/>
              </a:tabLst>
            </a:pPr>
            <a:r>
              <a:rPr b="0" lang="en-US" sz="1500" spc="-1" strike="noStrike">
                <a:solidFill>
                  <a:schemeClr val="dk1"/>
                </a:solidFill>
                <a:latin typeface="Calibri"/>
                <a:ea typeface="Times New Roman"/>
              </a:rPr>
              <a:t>respectiv,</a:t>
            </a:r>
            <a:r>
              <a:rPr b="0" lang="en-US" sz="1500" spc="-1" strike="noStrike">
                <a:solidFill>
                  <a:schemeClr val="dk1"/>
                </a:solidFill>
                <a:latin typeface="Calibri"/>
                <a:ea typeface="Calibri"/>
              </a:rPr>
              <a:t> </a:t>
            </a:r>
            <a:endParaRPr b="0" lang="en-US" sz="1500" spc="-1" strike="noStrike">
              <a:solidFill>
                <a:schemeClr val="dk1"/>
              </a:solidFill>
              <a:latin typeface="Calibri"/>
            </a:endParaRPr>
          </a:p>
          <a:p>
            <a:pPr marL="343080" indent="-343080" algn="just" defTabSz="914400">
              <a:lnSpc>
                <a:spcPct val="114000"/>
              </a:lnSpc>
              <a:buClr>
                <a:srgbClr val="000000"/>
              </a:buClr>
              <a:buFont typeface="Wingdings" charset="2"/>
              <a:buChar char=""/>
              <a:tabLst>
                <a:tab algn="l" pos="0"/>
              </a:tabLst>
            </a:pPr>
            <a:r>
              <a:rPr b="0" lang="en-US" sz="1500" spc="-1" strike="noStrike">
                <a:solidFill>
                  <a:schemeClr val="dk1"/>
                </a:solidFill>
                <a:latin typeface="Calibri"/>
                <a:ea typeface="Calibri"/>
              </a:rPr>
              <a:t>pentru </a:t>
            </a:r>
            <a:r>
              <a:rPr b="1" lang="en-US" sz="1500" spc="-1" strike="noStrike">
                <a:solidFill>
                  <a:schemeClr val="dk1"/>
                </a:solidFill>
                <a:latin typeface="Calibri"/>
                <a:ea typeface="Calibri"/>
              </a:rPr>
              <a:t>EXAMEN</a:t>
            </a:r>
            <a:r>
              <a:rPr b="0" lang="en-US" sz="1500" spc="-1" strike="noStrike">
                <a:solidFill>
                  <a:schemeClr val="dk1"/>
                </a:solidFill>
                <a:latin typeface="Calibri"/>
                <a:ea typeface="Calibri"/>
              </a:rPr>
              <a:t>:</a:t>
            </a:r>
            <a:endParaRPr b="0" lang="en-US" sz="1500" spc="-1" strike="noStrike">
              <a:solidFill>
                <a:schemeClr val="dk1"/>
              </a:solidFill>
              <a:latin typeface="Calibri"/>
            </a:endParaRPr>
          </a:p>
          <a:p>
            <a:pPr marL="343080" indent="-343080" algn="just" defTabSz="914400">
              <a:lnSpc>
                <a:spcPct val="114000"/>
              </a:lnSpc>
              <a:buClr>
                <a:srgbClr val="000000"/>
              </a:buClr>
              <a:buFont typeface="Verdana"/>
              <a:buChar char="-"/>
              <a:tabLst>
                <a:tab algn="l" pos="0"/>
              </a:tabLst>
            </a:pPr>
            <a:r>
              <a:rPr b="1" i="1" lang="en-US" sz="1500" spc="-1" strike="noStrike">
                <a:solidFill>
                  <a:schemeClr val="dk1"/>
                </a:solidFill>
                <a:latin typeface="Calibri"/>
                <a:ea typeface="Times New Roman"/>
              </a:rPr>
              <a:t>să depășească cu min 50 % cel puțin două treimi din pragurile min cantitative aferente standardelor min stabilite de IFIN-HH </a:t>
            </a:r>
            <a:r>
              <a:rPr b="1" i="1" lang="ro-RO" sz="1500" spc="-1" strike="noStrike">
                <a:solidFill>
                  <a:schemeClr val="dk1"/>
                </a:solidFill>
                <a:latin typeface="Calibri"/>
                <a:ea typeface="Times New Roman"/>
              </a:rPr>
              <a:t>+ </a:t>
            </a:r>
            <a:r>
              <a:rPr b="1" i="1" lang="en-US" sz="1500" spc="-1" strike="noStrike">
                <a:solidFill>
                  <a:schemeClr val="dk1"/>
                </a:solidFill>
                <a:latin typeface="Calibri"/>
                <a:ea typeface="Times New Roman"/>
              </a:rPr>
              <a:t>îndepl</a:t>
            </a:r>
            <a:r>
              <a:rPr b="1" i="1" lang="ro-RO" sz="1500" spc="-1" strike="noStrike">
                <a:solidFill>
                  <a:schemeClr val="dk1"/>
                </a:solidFill>
                <a:latin typeface="Calibri"/>
                <a:ea typeface="Times New Roman"/>
              </a:rPr>
              <a:t>inire</a:t>
            </a:r>
            <a:r>
              <a:rPr b="1" i="1" lang="en-US" sz="1500" spc="-1" strike="noStrike">
                <a:solidFill>
                  <a:schemeClr val="dk1"/>
                </a:solidFill>
                <a:latin typeface="Calibri"/>
                <a:ea typeface="Times New Roman"/>
              </a:rPr>
              <a:t> </a:t>
            </a:r>
            <a:r>
              <a:rPr b="1" i="1" lang="ro-RO" sz="1500" spc="-1" strike="noStrike">
                <a:solidFill>
                  <a:schemeClr val="dk1"/>
                </a:solidFill>
                <a:latin typeface="Calibri"/>
                <a:ea typeface="Times New Roman"/>
              </a:rPr>
              <a:t>rest </a:t>
            </a:r>
            <a:r>
              <a:rPr b="1" i="1" lang="en-US" sz="1500" spc="-1" strike="noStrike">
                <a:solidFill>
                  <a:schemeClr val="dk1"/>
                </a:solidFill>
                <a:latin typeface="Calibri"/>
                <a:ea typeface="Times New Roman"/>
              </a:rPr>
              <a:t>standarde min</a:t>
            </a:r>
            <a:endParaRPr b="0" lang="en-US" sz="15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ro-RO" sz="1800" spc="-1" strike="noStrike">
                <a:solidFill>
                  <a:srgbClr val="000000"/>
                </a:solidFill>
                <a:latin typeface="Verdana"/>
                <a:ea typeface="Calibri"/>
              </a:rPr>
              <a:t>II. </a:t>
            </a:r>
            <a:r>
              <a:rPr b="1" i="1" lang="en-US" sz="1800" spc="-1" strike="noStrike">
                <a:solidFill>
                  <a:srgbClr val="000000"/>
                </a:solidFill>
                <a:latin typeface="Verdana"/>
                <a:ea typeface="Calibri"/>
              </a:rPr>
              <a:t>ACORDAREA GRADELOR PROFESIONALE; </a:t>
            </a:r>
            <a:br>
              <a:rPr sz="1800"/>
            </a:br>
            <a:r>
              <a:rPr b="1" i="1" lang="en-US" sz="1800" spc="-1" strike="noStrike">
                <a:solidFill>
                  <a:srgbClr val="000000"/>
                </a:solidFill>
                <a:latin typeface="Verdana"/>
                <a:ea typeface="Calibri"/>
              </a:rPr>
              <a:t>ÎNCADRAREA PE FUNCȚII; PROMOVAREA</a:t>
            </a:r>
            <a:endParaRPr b="0" lang="en-US" sz="1800" spc="-1" strike="noStrike">
              <a:solidFill>
                <a:schemeClr val="dk1"/>
              </a:solidFill>
              <a:latin typeface="Calibri"/>
            </a:endParaRPr>
          </a:p>
        </p:txBody>
      </p:sp>
      <p:sp>
        <p:nvSpPr>
          <p:cNvPr id="96" name="PlaceHolder 2"/>
          <p:cNvSpPr>
            <a:spLocks noGrp="1"/>
          </p:cNvSpPr>
          <p:nvPr>
            <p:ph/>
          </p:nvPr>
        </p:nvSpPr>
        <p:spPr>
          <a:xfrm>
            <a:off x="457200" y="1600200"/>
            <a:ext cx="8229240" cy="4800240"/>
          </a:xfrm>
          <a:prstGeom prst="rect">
            <a:avLst/>
          </a:prstGeom>
          <a:noFill/>
          <a:ln w="0">
            <a:noFill/>
          </a:ln>
        </p:spPr>
        <p:txBody>
          <a:bodyPr lIns="91440" rIns="91440" tIns="45720" bIns="45720" anchor="t">
            <a:normAutofit fontScale="23435"/>
          </a:bodyPr>
          <a:p>
            <a:pPr indent="0" algn="just" defTabSz="914400">
              <a:lnSpc>
                <a:spcPct val="114000"/>
              </a:lnSpc>
              <a:buNone/>
              <a:tabLst>
                <a:tab algn="l" pos="0"/>
              </a:tabLst>
            </a:pPr>
            <a:r>
              <a:rPr b="1" lang="ro-RO" sz="6000" spc="-1" strike="noStrike">
                <a:solidFill>
                  <a:schemeClr val="dk1"/>
                </a:solidFill>
                <a:highlight>
                  <a:srgbClr val="ffff00"/>
                </a:highlight>
                <a:latin typeface="Calibri"/>
                <a:ea typeface="Times New Roman"/>
              </a:rPr>
              <a:t>d)         </a:t>
            </a:r>
            <a:r>
              <a:rPr b="1" lang="en-US" sz="6000" spc="-1" strike="noStrike" u="sng">
                <a:solidFill>
                  <a:schemeClr val="dk1"/>
                </a:solidFill>
                <a:highlight>
                  <a:srgbClr val="ffff00"/>
                </a:highlight>
                <a:uFillTx/>
                <a:latin typeface="Calibri"/>
                <a:ea typeface="Times New Roman"/>
              </a:rPr>
              <a:t>pentru CS I, CS II</a:t>
            </a:r>
            <a:r>
              <a:rPr b="0" lang="en-US" sz="6000" spc="-1" strike="noStrike">
                <a:solidFill>
                  <a:schemeClr val="dk1"/>
                </a:solidFill>
                <a:latin typeface="Calibri"/>
                <a:ea typeface="Times New Roman"/>
              </a:rPr>
              <a:t>: </a:t>
            </a:r>
            <a:endParaRPr b="0" lang="en-US" sz="6000" spc="-1" strike="noStrike">
              <a:solidFill>
                <a:schemeClr val="dk1"/>
              </a:solidFill>
              <a:latin typeface="Calibri"/>
            </a:endParaRPr>
          </a:p>
          <a:p>
            <a:pPr marL="343080" indent="-343080" algn="just" defTabSz="914400">
              <a:lnSpc>
                <a:spcPct val="114000"/>
              </a:lnSpc>
              <a:buClr>
                <a:srgbClr val="000000"/>
              </a:buClr>
              <a:buFont typeface="Symbol"/>
              <a:buChar char=""/>
              <a:tabLst>
                <a:tab algn="l" pos="0"/>
              </a:tabLst>
            </a:pPr>
            <a:r>
              <a:rPr b="0" lang="en-US" sz="6000" spc="-1" strike="noStrike">
                <a:solidFill>
                  <a:schemeClr val="dk1"/>
                </a:solidFill>
                <a:latin typeface="Calibri"/>
                <a:ea typeface="Times New Roman"/>
              </a:rPr>
              <a:t>să deţină </a:t>
            </a:r>
            <a:r>
              <a:rPr b="1" lang="en-US" sz="6000" spc="-1" strike="noStrike">
                <a:solidFill>
                  <a:schemeClr val="dk1"/>
                </a:solidFill>
                <a:latin typeface="Calibri"/>
                <a:ea typeface="Times New Roman"/>
              </a:rPr>
              <a:t>titlul de doctor</a:t>
            </a:r>
            <a:r>
              <a:rPr b="0" lang="en-US" sz="6000" spc="-1" strike="noStrike">
                <a:solidFill>
                  <a:schemeClr val="dk1"/>
                </a:solidFill>
                <a:latin typeface="Calibri"/>
                <a:ea typeface="Times New Roman"/>
              </a:rPr>
              <a:t> </a:t>
            </a:r>
            <a:endParaRPr b="0" lang="en-US" sz="6000" spc="-1" strike="noStrike">
              <a:solidFill>
                <a:schemeClr val="dk1"/>
              </a:solidFill>
              <a:latin typeface="Calibri"/>
            </a:endParaRPr>
          </a:p>
          <a:p>
            <a:pPr indent="0" algn="just" defTabSz="914400">
              <a:lnSpc>
                <a:spcPct val="114000"/>
              </a:lnSpc>
              <a:buNone/>
              <a:tabLst>
                <a:tab algn="l" pos="0"/>
              </a:tabLst>
            </a:pPr>
            <a:r>
              <a:rPr b="1" lang="en-US" sz="6000" spc="-1" strike="noStrike">
                <a:solidFill>
                  <a:schemeClr val="dk1"/>
                </a:solidFill>
                <a:latin typeface="Calibri"/>
                <a:ea typeface="Times New Roman"/>
              </a:rPr>
              <a:t>ȘI</a:t>
            </a:r>
            <a:endParaRPr b="0" lang="en-US" sz="6000" spc="-1" strike="noStrike">
              <a:solidFill>
                <a:schemeClr val="dk1"/>
              </a:solidFill>
              <a:latin typeface="Calibri"/>
            </a:endParaRPr>
          </a:p>
          <a:p>
            <a:pPr marL="343080" indent="-343080" algn="just" defTabSz="914400">
              <a:lnSpc>
                <a:spcPct val="114000"/>
              </a:lnSpc>
              <a:buClr>
                <a:srgbClr val="000000"/>
              </a:buClr>
              <a:buFont typeface="Wingdings" charset="2"/>
              <a:buChar char=""/>
              <a:tabLst>
                <a:tab algn="l" pos="0"/>
              </a:tabLst>
            </a:pPr>
            <a:r>
              <a:rPr b="0" lang="en-US" sz="6000" spc="-1" strike="noStrike">
                <a:solidFill>
                  <a:schemeClr val="dk1"/>
                </a:solidFill>
                <a:latin typeface="Calibri"/>
                <a:ea typeface="Times New Roman"/>
              </a:rPr>
              <a:t>pentru</a:t>
            </a:r>
            <a:r>
              <a:rPr b="1" lang="en-US" sz="6000" spc="-1" strike="noStrike">
                <a:solidFill>
                  <a:schemeClr val="dk1"/>
                </a:solidFill>
                <a:latin typeface="Calibri"/>
                <a:ea typeface="Times New Roman"/>
              </a:rPr>
              <a:t> </a:t>
            </a:r>
            <a:r>
              <a:rPr b="1" lang="en-US" sz="6000" spc="-1" strike="noStrike" u="sng">
                <a:solidFill>
                  <a:schemeClr val="dk1"/>
                </a:solidFill>
                <a:uFillTx/>
                <a:latin typeface="Calibri"/>
                <a:ea typeface="Times New Roman"/>
              </a:rPr>
              <a:t>CONCURS </a:t>
            </a:r>
            <a:r>
              <a:rPr b="0" lang="en-US" sz="6000" spc="-1" strike="noStrike">
                <a:solidFill>
                  <a:schemeClr val="dk1"/>
                </a:solidFill>
                <a:latin typeface="Calibri"/>
                <a:ea typeface="Times New Roman"/>
              </a:rPr>
              <a:t>(</a:t>
            </a:r>
            <a:r>
              <a:rPr b="0" lang="en-US" sz="6000" spc="-1" strike="noStrike" u="sng">
                <a:solidFill>
                  <a:schemeClr val="dk1"/>
                </a:solidFill>
                <a:uFillTx/>
                <a:latin typeface="Calibri"/>
                <a:ea typeface="Times New Roman"/>
              </a:rPr>
              <a:t>cumulativ</a:t>
            </a:r>
            <a:r>
              <a:rPr b="0" lang="en-US" sz="6000" spc="-1" strike="noStrike">
                <a:solidFill>
                  <a:schemeClr val="dk1"/>
                </a:solidFill>
                <a:latin typeface="Calibri"/>
                <a:ea typeface="Times New Roman"/>
              </a:rPr>
              <a:t>)</a:t>
            </a:r>
            <a:r>
              <a:rPr b="1" lang="en-US" sz="6000" spc="-1" strike="noStrike">
                <a:solidFill>
                  <a:schemeClr val="dk1"/>
                </a:solidFill>
                <a:latin typeface="Calibri"/>
                <a:ea typeface="Times New Roman"/>
              </a:rPr>
              <a:t>: </a:t>
            </a:r>
            <a:endParaRPr b="0" lang="en-US" sz="6000" spc="-1" strike="noStrike">
              <a:solidFill>
                <a:schemeClr val="dk1"/>
              </a:solidFill>
              <a:latin typeface="Calibri"/>
            </a:endParaRPr>
          </a:p>
          <a:p>
            <a:pPr marL="343080" indent="-343080" algn="just" defTabSz="914400">
              <a:lnSpc>
                <a:spcPct val="114000"/>
              </a:lnSpc>
              <a:buClr>
                <a:srgbClr val="000000"/>
              </a:buClr>
              <a:buFont typeface="Verdana"/>
              <a:buChar char="-"/>
              <a:tabLst>
                <a:tab algn="l" pos="0"/>
              </a:tabLst>
            </a:pPr>
            <a:r>
              <a:rPr b="1" i="1" lang="en-US" sz="6000" spc="-1" strike="noStrike">
                <a:solidFill>
                  <a:schemeClr val="dk1"/>
                </a:solidFill>
                <a:latin typeface="Calibri"/>
                <a:ea typeface="Times New Roman"/>
              </a:rPr>
              <a:t>să îndeplinească standardele min aprobate prin ordin MCID (</a:t>
            </a:r>
            <a:r>
              <a:rPr b="1" i="1" lang="en-US" sz="6000" spc="-1" strike="noStrike">
                <a:solidFill>
                  <a:schemeClr val="dk1"/>
                </a:solidFill>
                <a:highlight>
                  <a:srgbClr val="d3d3d3"/>
                </a:highlight>
                <a:latin typeface="Calibri"/>
                <a:ea typeface="Times New Roman"/>
              </a:rPr>
              <a:t>art.13 alin.1</a:t>
            </a:r>
            <a:r>
              <a:rPr b="1" i="1" lang="en-US" sz="6000" spc="-1" strike="noStrike">
                <a:solidFill>
                  <a:schemeClr val="dk1"/>
                </a:solidFill>
                <a:latin typeface="Calibri"/>
                <a:ea typeface="Times New Roman"/>
              </a:rPr>
              <a:t>) și cele suplimentare stabilite de IFIN-HH (</a:t>
            </a:r>
            <a:r>
              <a:rPr b="1" i="1" lang="en-US" sz="6000" spc="-1" strike="noStrike">
                <a:solidFill>
                  <a:schemeClr val="dk1"/>
                </a:solidFill>
                <a:highlight>
                  <a:srgbClr val="d3d3d3"/>
                </a:highlight>
                <a:latin typeface="Calibri"/>
                <a:ea typeface="Times New Roman"/>
              </a:rPr>
              <a:t>art.13 alin.3</a:t>
            </a:r>
            <a:r>
              <a:rPr b="1" i="1" lang="en-US" sz="6000" spc="-1" strike="noStrike">
                <a:solidFill>
                  <a:schemeClr val="dk1"/>
                </a:solidFill>
                <a:latin typeface="Calibri"/>
                <a:ea typeface="Times New Roman"/>
              </a:rPr>
              <a:t>)</a:t>
            </a:r>
            <a:endParaRPr b="0" lang="en-US" sz="6000" spc="-1" strike="noStrike">
              <a:solidFill>
                <a:schemeClr val="dk1"/>
              </a:solidFill>
              <a:latin typeface="Calibri"/>
            </a:endParaRPr>
          </a:p>
          <a:p>
            <a:pPr indent="0" algn="just" defTabSz="914400">
              <a:lnSpc>
                <a:spcPct val="114000"/>
              </a:lnSpc>
              <a:buNone/>
              <a:tabLst>
                <a:tab algn="l" pos="0"/>
              </a:tabLst>
            </a:pPr>
            <a:r>
              <a:rPr b="0" lang="en-US" sz="6000" spc="-1" strike="noStrike">
                <a:solidFill>
                  <a:schemeClr val="dk1"/>
                </a:solidFill>
                <a:latin typeface="Calibri"/>
                <a:ea typeface="Times New Roman"/>
              </a:rPr>
              <a:t>respectiv, </a:t>
            </a:r>
            <a:endParaRPr b="0" lang="en-US" sz="6000" spc="-1" strike="noStrike">
              <a:solidFill>
                <a:schemeClr val="dk1"/>
              </a:solidFill>
              <a:latin typeface="Calibri"/>
            </a:endParaRPr>
          </a:p>
          <a:p>
            <a:pPr marL="343080" indent="-343080" algn="just" defTabSz="914400">
              <a:lnSpc>
                <a:spcPct val="114000"/>
              </a:lnSpc>
              <a:buClr>
                <a:srgbClr val="000000"/>
              </a:buClr>
              <a:buFont typeface="Wingdings" charset="2"/>
              <a:buChar char=""/>
              <a:tabLst>
                <a:tab algn="l" pos="0"/>
              </a:tabLst>
            </a:pPr>
            <a:r>
              <a:rPr b="0" lang="en-US" sz="6000" spc="-1" strike="noStrike">
                <a:solidFill>
                  <a:schemeClr val="dk1"/>
                </a:solidFill>
                <a:latin typeface="Calibri"/>
                <a:ea typeface="Times New Roman"/>
              </a:rPr>
              <a:t>pentru </a:t>
            </a:r>
            <a:r>
              <a:rPr b="1" lang="en-US" sz="6000" spc="-1" strike="noStrike" u="sng">
                <a:solidFill>
                  <a:schemeClr val="dk1"/>
                </a:solidFill>
                <a:uFillTx/>
                <a:latin typeface="Calibri"/>
                <a:ea typeface="Times New Roman"/>
              </a:rPr>
              <a:t>EXAMEN </a:t>
            </a:r>
            <a:r>
              <a:rPr b="0" lang="en-US" sz="6000" spc="-1" strike="noStrike">
                <a:solidFill>
                  <a:schemeClr val="dk1"/>
                </a:solidFill>
                <a:latin typeface="Calibri"/>
                <a:ea typeface="Times New Roman"/>
              </a:rPr>
              <a:t>(</a:t>
            </a:r>
            <a:r>
              <a:rPr b="0" lang="en-US" sz="6000" spc="-1" strike="noStrike" u="sng">
                <a:solidFill>
                  <a:schemeClr val="dk1"/>
                </a:solidFill>
                <a:uFillTx/>
                <a:latin typeface="Calibri"/>
                <a:ea typeface="Times New Roman"/>
              </a:rPr>
              <a:t>cumulativ</a:t>
            </a:r>
            <a:r>
              <a:rPr b="0" lang="en-US" sz="6000" spc="-1" strike="noStrike">
                <a:solidFill>
                  <a:schemeClr val="dk1"/>
                </a:solidFill>
                <a:latin typeface="Calibri"/>
                <a:ea typeface="Times New Roman"/>
              </a:rPr>
              <a:t>):</a:t>
            </a:r>
            <a:endParaRPr b="0" lang="en-US" sz="6000" spc="-1" strike="noStrike">
              <a:solidFill>
                <a:schemeClr val="dk1"/>
              </a:solidFill>
              <a:latin typeface="Calibri"/>
            </a:endParaRPr>
          </a:p>
          <a:p>
            <a:pPr marL="343080" indent="-343080" algn="just" defTabSz="914400">
              <a:lnSpc>
                <a:spcPct val="114000"/>
              </a:lnSpc>
              <a:buClr>
                <a:srgbClr val="000000"/>
              </a:buClr>
              <a:buFont typeface="Verdana"/>
              <a:buChar char="-"/>
              <a:tabLst>
                <a:tab algn="l" pos="0"/>
              </a:tabLst>
            </a:pPr>
            <a:r>
              <a:rPr b="1" i="1" lang="en-US" sz="6000" spc="-1" strike="noStrike">
                <a:solidFill>
                  <a:schemeClr val="dk1"/>
                </a:solidFill>
                <a:latin typeface="Calibri"/>
                <a:ea typeface="Times New Roman"/>
              </a:rPr>
              <a:t>să depășească cu min 50 % cel puțin două treimi din pragurile min cantitative aferente standardelor min aprobate prin ordin MCID</a:t>
            </a:r>
            <a:r>
              <a:rPr b="1" i="1" lang="ro-RO" sz="6000" spc="-1" strike="noStrike">
                <a:solidFill>
                  <a:schemeClr val="dk1"/>
                </a:solidFill>
                <a:latin typeface="Calibri"/>
                <a:ea typeface="Times New Roman"/>
              </a:rPr>
              <a:t> + </a:t>
            </a:r>
            <a:r>
              <a:rPr b="1" i="1" lang="en-US" sz="6000" spc="-1" strike="noStrike">
                <a:solidFill>
                  <a:schemeClr val="dk1"/>
                </a:solidFill>
                <a:latin typeface="Calibri"/>
                <a:ea typeface="Times New Roman"/>
              </a:rPr>
              <a:t>îndeplin</a:t>
            </a:r>
            <a:r>
              <a:rPr b="1" i="1" lang="ro-RO" sz="6000" spc="-1" strike="noStrike">
                <a:solidFill>
                  <a:schemeClr val="dk1"/>
                </a:solidFill>
                <a:latin typeface="Calibri"/>
                <a:ea typeface="Times New Roman"/>
              </a:rPr>
              <a:t>ire rest</a:t>
            </a:r>
            <a:r>
              <a:rPr b="1" i="1" lang="en-US" sz="6000" spc="-1" strike="noStrike">
                <a:solidFill>
                  <a:schemeClr val="dk1"/>
                </a:solidFill>
                <a:latin typeface="Calibri"/>
                <a:ea typeface="Times New Roman"/>
              </a:rPr>
              <a:t> standarde min stabilite prin ordin MCID (</a:t>
            </a:r>
            <a:r>
              <a:rPr b="1" i="1" lang="en-US" sz="6000" spc="-1" strike="noStrike">
                <a:solidFill>
                  <a:schemeClr val="dk1"/>
                </a:solidFill>
                <a:highlight>
                  <a:srgbClr val="d3d3d3"/>
                </a:highlight>
                <a:latin typeface="Calibri"/>
                <a:ea typeface="Times New Roman"/>
              </a:rPr>
              <a:t>art.13 alin.10</a:t>
            </a:r>
            <a:r>
              <a:rPr b="1" i="1" lang="en-US" sz="6000" spc="-1" strike="noStrike">
                <a:solidFill>
                  <a:schemeClr val="dk1"/>
                </a:solidFill>
                <a:latin typeface="Calibri"/>
                <a:ea typeface="Times New Roman"/>
              </a:rPr>
              <a:t>)</a:t>
            </a:r>
            <a:endParaRPr b="0" lang="en-US" sz="6000" spc="-1" strike="noStrike">
              <a:solidFill>
                <a:schemeClr val="dk1"/>
              </a:solidFill>
              <a:latin typeface="Calibri"/>
            </a:endParaRPr>
          </a:p>
          <a:p>
            <a:pPr marL="343080" indent="-343080" algn="just" defTabSz="914400">
              <a:lnSpc>
                <a:spcPct val="114000"/>
              </a:lnSpc>
              <a:buClr>
                <a:srgbClr val="000000"/>
              </a:buClr>
              <a:buFont typeface="Verdana"/>
              <a:buChar char="-"/>
              <a:tabLst>
                <a:tab algn="l" pos="0"/>
              </a:tabLst>
            </a:pPr>
            <a:r>
              <a:rPr b="1" i="1" lang="en-US" sz="6000" spc="-1" strike="noStrike">
                <a:solidFill>
                  <a:schemeClr val="dk1"/>
                </a:solidFill>
                <a:latin typeface="Calibri"/>
                <a:ea typeface="Times New Roman"/>
              </a:rPr>
              <a:t>să îndeplinească standardele suplimentare stabilite de IFIN-HH (</a:t>
            </a:r>
            <a:r>
              <a:rPr b="1" i="1" lang="en-US" sz="6000" spc="-1" strike="noStrike">
                <a:solidFill>
                  <a:schemeClr val="dk1"/>
                </a:solidFill>
                <a:highlight>
                  <a:srgbClr val="d3d3d3"/>
                </a:highlight>
                <a:latin typeface="Calibri"/>
                <a:ea typeface="Times New Roman"/>
              </a:rPr>
              <a:t>art.13 alin.11</a:t>
            </a:r>
            <a:r>
              <a:rPr b="1" i="1" lang="en-US" sz="6000" spc="-1" strike="noStrike">
                <a:solidFill>
                  <a:schemeClr val="dk1"/>
                </a:solidFill>
                <a:latin typeface="Calibri"/>
                <a:ea typeface="Times New Roman"/>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u="sng">
                <a:solidFill>
                  <a:schemeClr val="dk1"/>
                </a:solidFill>
                <a:uFillTx/>
                <a:latin typeface="Calibri"/>
                <a:ea typeface="Calibri"/>
              </a:rPr>
              <a:t>Durata şi finalizarea concursului/examenului:</a:t>
            </a:r>
            <a:r>
              <a:rPr b="0" lang="en-US" sz="6000" spc="-1" strike="noStrike">
                <a:solidFill>
                  <a:schemeClr val="dk1"/>
                </a:solidFill>
                <a:latin typeface="Calibri"/>
                <a:ea typeface="Calibri"/>
              </a:rPr>
              <a:t>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 </a:t>
            </a:r>
            <a:r>
              <a:rPr b="1" lang="en-US" sz="6000" spc="-1" strike="noStrike">
                <a:solidFill>
                  <a:srgbClr val="c00000"/>
                </a:solidFill>
                <a:latin typeface="Calibri"/>
                <a:ea typeface="Calibri"/>
              </a:rPr>
              <a:t>15 zile</a:t>
            </a:r>
            <a:r>
              <a:rPr b="0" lang="en-US" sz="6000" spc="-1" strike="noStrike">
                <a:solidFill>
                  <a:srgbClr val="c00000"/>
                </a:solidFill>
                <a:latin typeface="Calibri"/>
                <a:ea typeface="Calibri"/>
              </a:rPr>
              <a:t> </a:t>
            </a:r>
            <a:r>
              <a:rPr b="0" i="1" lang="en-US" sz="6000" spc="-1" strike="noStrike">
                <a:solidFill>
                  <a:schemeClr val="dk1"/>
                </a:solidFill>
                <a:latin typeface="Calibri"/>
                <a:ea typeface="Calibri"/>
              </a:rPr>
              <a:t>de la data încheierii înscrierii la concurs/examen</a:t>
            </a:r>
            <a:r>
              <a:rPr b="0" lang="en-US" sz="6000" spc="-1" strike="noStrike">
                <a:solidFill>
                  <a:schemeClr val="dk1"/>
                </a:solidFill>
                <a:latin typeface="Calibri"/>
                <a:ea typeface="Calibri"/>
              </a:rPr>
              <a:t>, </a:t>
            </a:r>
            <a:r>
              <a:rPr b="1" i="1" lang="en-US" sz="6000" spc="-1" strike="noStrike">
                <a:solidFill>
                  <a:schemeClr val="dk1"/>
                </a:solidFill>
                <a:latin typeface="Calibri"/>
                <a:ea typeface="Calibri"/>
              </a:rPr>
              <a:t>la nivelul comisiei de concurs/examen</a:t>
            </a:r>
            <a:r>
              <a:rPr b="0" lang="en-US" sz="6000" spc="-1" strike="noStrike">
                <a:solidFill>
                  <a:schemeClr val="dk1"/>
                </a:solidFill>
                <a:latin typeface="Calibri"/>
                <a:ea typeface="Calibri"/>
              </a:rPr>
              <a:t>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 </a:t>
            </a:r>
            <a:r>
              <a:rPr b="1" lang="en-US" sz="6000" spc="-1" strike="noStrike">
                <a:solidFill>
                  <a:srgbClr val="c00000"/>
                </a:solidFill>
                <a:latin typeface="Calibri"/>
                <a:ea typeface="Calibri"/>
              </a:rPr>
              <a:t>45 de zile</a:t>
            </a:r>
            <a:r>
              <a:rPr b="0" lang="en-US" sz="6000" spc="-1" strike="noStrike">
                <a:solidFill>
                  <a:srgbClr val="c00000"/>
                </a:solidFill>
                <a:latin typeface="Calibri"/>
                <a:ea typeface="Calibri"/>
              </a:rPr>
              <a:t> </a:t>
            </a:r>
            <a:r>
              <a:rPr b="0" lang="en-US" sz="6000" spc="-1" strike="noStrike">
                <a:solidFill>
                  <a:schemeClr val="dk1"/>
                </a:solidFill>
                <a:latin typeface="Calibri"/>
                <a:ea typeface="Calibri"/>
              </a:rPr>
              <a:t>de la depunerea raportului comisiei de concurs/examen şi a dosarului către MCID.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chemeClr val="dk1"/>
                </a:solidFill>
                <a:latin typeface="Calibri"/>
                <a:ea typeface="Calibri"/>
              </a:rPr>
              <a:t> </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i="1" lang="ro-RO" sz="1800" spc="-1" strike="noStrike">
                <a:solidFill>
                  <a:srgbClr val="000000"/>
                </a:solidFill>
                <a:latin typeface="Verdana"/>
                <a:ea typeface="Calibri"/>
              </a:rPr>
              <a:t>II. </a:t>
            </a:r>
            <a:r>
              <a:rPr b="1" i="1" lang="en-US" sz="1800" spc="-1" strike="noStrike">
                <a:solidFill>
                  <a:srgbClr val="000000"/>
                </a:solidFill>
                <a:latin typeface="Verdana"/>
                <a:ea typeface="Calibri"/>
              </a:rPr>
              <a:t>ACORDAREA GRADELOR PROFESIONALE; </a:t>
            </a:r>
            <a:br>
              <a:rPr sz="1800"/>
            </a:br>
            <a:r>
              <a:rPr b="1" i="1" lang="en-US" sz="1800" spc="-1" strike="noStrike">
                <a:solidFill>
                  <a:srgbClr val="000000"/>
                </a:solidFill>
                <a:latin typeface="Verdana"/>
                <a:ea typeface="Calibri"/>
              </a:rPr>
              <a:t>ÎNCADRAREA PE FUNCȚII; PROMOVAREA</a:t>
            </a:r>
            <a:endParaRPr b="0" lang="en-US" sz="1800" spc="-1" strike="noStrike">
              <a:solidFill>
                <a:schemeClr val="dk1"/>
              </a:solidFill>
              <a:latin typeface="Calibri"/>
            </a:endParaRPr>
          </a:p>
        </p:txBody>
      </p:sp>
      <p:sp>
        <p:nvSpPr>
          <p:cNvPr id="98" name="PlaceHolder 2"/>
          <p:cNvSpPr>
            <a:spLocks noGrp="1"/>
          </p:cNvSpPr>
          <p:nvPr>
            <p:ph/>
          </p:nvPr>
        </p:nvSpPr>
        <p:spPr>
          <a:xfrm>
            <a:off x="609480" y="1295280"/>
            <a:ext cx="8229240" cy="4708080"/>
          </a:xfrm>
          <a:prstGeom prst="rect">
            <a:avLst/>
          </a:prstGeom>
          <a:noFill/>
          <a:ln w="0">
            <a:noFill/>
          </a:ln>
        </p:spPr>
        <p:txBody>
          <a:bodyPr lIns="91440" rIns="91440" tIns="45720" bIns="45720" anchor="t">
            <a:normAutofit fontScale="24997" lnSpcReduction="10000"/>
          </a:bodyPr>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chemeClr val="dk1"/>
                </a:solidFill>
                <a:latin typeface="Calibri"/>
                <a:ea typeface="Calibri"/>
              </a:rPr>
              <a:t>Angajarea pentru participarea la proiecte</a:t>
            </a:r>
            <a:r>
              <a:rPr b="0" lang="en-US" sz="6000" spc="-1" strike="noStrike">
                <a:solidFill>
                  <a:schemeClr val="dk1"/>
                </a:solidFill>
                <a:latin typeface="Calibri"/>
                <a:ea typeface="Calibri"/>
              </a:rPr>
              <a:t>, indiferent de sursa de finanţare, se poate face pe perioadă </a:t>
            </a:r>
            <a:r>
              <a:rPr b="1" lang="en-US" sz="6000" spc="-1" strike="noStrike">
                <a:solidFill>
                  <a:schemeClr val="dk1"/>
                </a:solidFill>
                <a:latin typeface="Calibri"/>
                <a:ea typeface="Calibri"/>
              </a:rPr>
              <a:t>determinată</a:t>
            </a:r>
            <a:r>
              <a:rPr b="0" lang="en-US" sz="6000" spc="-1" strike="noStrike">
                <a:solidFill>
                  <a:schemeClr val="dk1"/>
                </a:solidFill>
                <a:latin typeface="Calibri"/>
                <a:ea typeface="Calibri"/>
              </a:rPr>
              <a:t>, </a:t>
            </a:r>
            <a:r>
              <a:rPr b="0" i="1" lang="en-US" sz="6000" spc="-1" strike="noStrike">
                <a:solidFill>
                  <a:schemeClr val="dk1"/>
                </a:solidFill>
                <a:latin typeface="Calibri"/>
                <a:ea typeface="Calibri"/>
              </a:rPr>
              <a:t>cel mult egală cu durata derulării proiectului respectiv</a:t>
            </a:r>
            <a:r>
              <a:rPr b="0" lang="en-US" sz="6000" spc="-1" strike="noStrike">
                <a:solidFill>
                  <a:schemeClr val="dk1"/>
                </a:solidFill>
                <a:latin typeface="Calibri"/>
                <a:ea typeface="Calibri"/>
              </a:rPr>
              <a:t>, </a:t>
            </a:r>
            <a:r>
              <a:rPr b="1" lang="en-US" sz="6000" spc="-1" strike="noStrike">
                <a:solidFill>
                  <a:schemeClr val="dk1"/>
                </a:solidFill>
                <a:latin typeface="Calibri"/>
                <a:ea typeface="Calibri"/>
              </a:rPr>
              <a:t>fără alte formalităţi prealabile</a:t>
            </a:r>
            <a:r>
              <a:rPr b="0" lang="en-US" sz="6000" spc="-1" strike="noStrike">
                <a:solidFill>
                  <a:schemeClr val="dk1"/>
                </a:solidFill>
                <a:latin typeface="Calibri"/>
                <a:ea typeface="Calibri"/>
              </a:rPr>
              <a:t> şi/sau </a:t>
            </a:r>
            <a:r>
              <a:rPr b="1" lang="en-US" sz="6000" spc="-1" strike="noStrike">
                <a:solidFill>
                  <a:schemeClr val="dk1"/>
                </a:solidFill>
                <a:latin typeface="Calibri"/>
                <a:ea typeface="Calibri"/>
              </a:rPr>
              <a:t>procese de selecţie</a:t>
            </a:r>
            <a:r>
              <a:rPr b="0" lang="en-US" sz="6000" spc="-1" strike="noStrike">
                <a:solidFill>
                  <a:schemeClr val="dk1"/>
                </a:solidFill>
                <a:latin typeface="Calibri"/>
                <a:ea typeface="Calibri"/>
              </a:rPr>
              <a:t>, </a:t>
            </a:r>
            <a:r>
              <a:rPr b="0" i="1" lang="en-US" sz="6000" spc="-1" strike="noStrike">
                <a:solidFill>
                  <a:schemeClr val="dk1"/>
                </a:solidFill>
                <a:latin typeface="Calibri"/>
                <a:ea typeface="Calibri"/>
              </a:rPr>
              <a:t>pentru personalul nominalizat în listele de personal, ca membri în echipa proiectului, precum şi pentru personalul organizaţiei de cercetare</a:t>
            </a:r>
            <a:r>
              <a:rPr b="0" lang="en-US" sz="6000" spc="-1" strike="noStrike">
                <a:solidFill>
                  <a:schemeClr val="dk1"/>
                </a:solidFill>
                <a:latin typeface="Calibri"/>
                <a:ea typeface="Calibri"/>
              </a:rPr>
              <a:t>; salariul este acordat în limita fondurilor disponibile, conform prevederilor din contractul de finanţare/regulilor finanţatorului </a:t>
            </a:r>
            <a:r>
              <a:rPr b="1" lang="en-US" sz="6000" spc="-1" strike="noStrike">
                <a:solidFill>
                  <a:schemeClr val="dk1"/>
                </a:solidFill>
                <a:highlight>
                  <a:srgbClr val="d3d3d3"/>
                </a:highlight>
                <a:latin typeface="Calibri"/>
                <a:ea typeface="Calibri"/>
              </a:rPr>
              <a:t>(art. 13 alin.12)</a:t>
            </a:r>
            <a:r>
              <a:rPr b="0" lang="en-US" sz="6000" spc="-1" strike="noStrike">
                <a:solidFill>
                  <a:schemeClr val="dk1"/>
                </a:solidFill>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highlight>
                  <a:srgbClr val="d3d3d3"/>
                </a:highlight>
                <a:latin typeface="Calibri"/>
                <a:ea typeface="Calibri"/>
              </a:rPr>
              <a:t>IFIN-HH </a:t>
            </a:r>
            <a:r>
              <a:rPr b="1" lang="en-US" sz="6000" spc="-1" strike="noStrike" u="sng">
                <a:solidFill>
                  <a:srgbClr val="c00000"/>
                </a:solidFill>
                <a:highlight>
                  <a:srgbClr val="d3d3d3"/>
                </a:highlight>
                <a:uFillTx/>
                <a:latin typeface="Calibri"/>
                <a:ea typeface="Calibri"/>
              </a:rPr>
              <a:t>poate refuza încheierea CIM</a:t>
            </a:r>
            <a:r>
              <a:rPr b="0" lang="en-US" sz="6000" spc="-1" strike="noStrike">
                <a:solidFill>
                  <a:srgbClr val="c00000"/>
                </a:solidFill>
                <a:highlight>
                  <a:srgbClr val="d3d3d3"/>
                </a:highlight>
                <a:latin typeface="Calibri"/>
                <a:ea typeface="Calibri"/>
              </a:rPr>
              <a:t> </a:t>
            </a:r>
            <a:r>
              <a:rPr b="0" lang="en-US" sz="6000" spc="-1" strike="noStrike">
                <a:solidFill>
                  <a:schemeClr val="dk1"/>
                </a:solidFill>
                <a:highlight>
                  <a:srgbClr val="d3d3d3"/>
                </a:highlight>
                <a:latin typeface="Calibri"/>
                <a:ea typeface="Calibri"/>
              </a:rPr>
              <a:t>pentru participarea la proiecte în cazul </a:t>
            </a:r>
            <a:r>
              <a:rPr b="1" i="1" lang="en-US" sz="6000" spc="-1" strike="noStrike">
                <a:solidFill>
                  <a:schemeClr val="dk1"/>
                </a:solidFill>
                <a:highlight>
                  <a:srgbClr val="d3d3d3"/>
                </a:highlight>
                <a:latin typeface="Calibri"/>
                <a:ea typeface="Calibri"/>
              </a:rPr>
              <a:t>persoanelor din afara institutului</a:t>
            </a:r>
            <a:r>
              <a:rPr b="0" lang="en-US" sz="6000" spc="-1" strike="noStrike">
                <a:solidFill>
                  <a:schemeClr val="dk1"/>
                </a:solidFill>
                <a:highlight>
                  <a:srgbClr val="d3d3d3"/>
                </a:highlight>
                <a:latin typeface="Calibri"/>
                <a:ea typeface="Calibri"/>
              </a:rPr>
              <a:t> care au fost </a:t>
            </a:r>
            <a:r>
              <a:rPr b="1" lang="en-US" sz="6000" spc="-1" strike="noStrike">
                <a:solidFill>
                  <a:schemeClr val="dk1"/>
                </a:solidFill>
                <a:highlight>
                  <a:srgbClr val="d3d3d3"/>
                </a:highlight>
                <a:latin typeface="Calibri"/>
                <a:ea typeface="Calibri"/>
              </a:rPr>
              <a:t>nominalizate în listele de personal </a:t>
            </a:r>
            <a:r>
              <a:rPr b="1" lang="en-US" sz="6000" spc="-1" strike="noStrike" u="sng">
                <a:solidFill>
                  <a:srgbClr val="c00000"/>
                </a:solidFill>
                <a:highlight>
                  <a:srgbClr val="d3d3d3"/>
                </a:highlight>
                <a:uFillTx/>
                <a:latin typeface="Calibri"/>
                <a:ea typeface="Calibri"/>
              </a:rPr>
              <a:t>FĂRĂ ACORDUL</a:t>
            </a:r>
            <a:r>
              <a:rPr b="1" lang="en-US" sz="6000" spc="-1" strike="noStrike">
                <a:solidFill>
                  <a:srgbClr val="c00000"/>
                </a:solidFill>
                <a:highlight>
                  <a:srgbClr val="d3d3d3"/>
                </a:highlight>
                <a:latin typeface="Calibri"/>
                <a:ea typeface="Calibri"/>
              </a:rPr>
              <a:t> prealabil</a:t>
            </a:r>
            <a:r>
              <a:rPr b="1" lang="en-US" sz="6000" spc="-1" strike="noStrike">
                <a:solidFill>
                  <a:schemeClr val="dk1"/>
                </a:solidFill>
                <a:highlight>
                  <a:srgbClr val="d3d3d3"/>
                </a:highlight>
                <a:latin typeface="Calibri"/>
                <a:ea typeface="Calibri"/>
              </a:rPr>
              <a:t> al IFIN-HH</a:t>
            </a:r>
            <a:r>
              <a:rPr b="1" lang="en-US" sz="6000" spc="-1" strike="noStrike">
                <a:solidFill>
                  <a:schemeClr val="dk1"/>
                </a:solidFill>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Pentru </a:t>
            </a:r>
            <a:r>
              <a:rPr b="1" lang="en-US" sz="6000" spc="-1" strike="noStrike">
                <a:solidFill>
                  <a:schemeClr val="dk1"/>
                </a:solidFill>
                <a:latin typeface="Calibri"/>
                <a:ea typeface="Calibri"/>
              </a:rPr>
              <a:t>ACS, CS, CS III - gradul profesional – </a:t>
            </a:r>
            <a:r>
              <a:rPr b="0" lang="en-US" sz="6000" spc="-1" strike="noStrike">
                <a:solidFill>
                  <a:schemeClr val="dk1"/>
                </a:solidFill>
                <a:latin typeface="Calibri"/>
                <a:ea typeface="Calibri"/>
              </a:rPr>
              <a:t>concurs/examen la nivelul organiza</a:t>
            </a:r>
            <a:r>
              <a:rPr b="0" lang="ro-RO" sz="6000" spc="-1" strike="noStrike">
                <a:solidFill>
                  <a:schemeClr val="dk1"/>
                </a:solidFill>
                <a:latin typeface="Calibri"/>
                <a:ea typeface="Calibri"/>
              </a:rPr>
              <a:t>ț</a:t>
            </a:r>
            <a:r>
              <a:rPr b="0" lang="en-US" sz="6000" spc="-1" strike="noStrike">
                <a:solidFill>
                  <a:schemeClr val="dk1"/>
                </a:solidFill>
                <a:latin typeface="Calibri"/>
                <a:ea typeface="Calibri"/>
              </a:rPr>
              <a:t>iei de cercetare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Calibri"/>
              </a:rPr>
              <a:t>Pentru </a:t>
            </a:r>
            <a:r>
              <a:rPr b="1" lang="en-US" sz="6000" spc="-1" strike="noStrike">
                <a:solidFill>
                  <a:schemeClr val="dk1"/>
                </a:solidFill>
                <a:latin typeface="Calibri"/>
                <a:ea typeface="Calibri"/>
              </a:rPr>
              <a:t>CS II, CS I – grad profesional – concurs/examen în cadrul organizației  de cercetare </a:t>
            </a:r>
            <a:r>
              <a:rPr b="0" lang="en-US" sz="6000" spc="-1" strike="noStrike">
                <a:solidFill>
                  <a:srgbClr val="ff0000"/>
                </a:solidFill>
                <a:latin typeface="Wingdings"/>
                <a:ea typeface="Calibri"/>
              </a:rPr>
              <a:t></a:t>
            </a:r>
            <a:r>
              <a:rPr b="0" lang="en-US" sz="6000" spc="-1" strike="noStrike">
                <a:solidFill>
                  <a:srgbClr val="ff0000"/>
                </a:solidFill>
                <a:latin typeface="Calibri"/>
                <a:ea typeface="Calibri"/>
              </a:rPr>
              <a:t> </a:t>
            </a:r>
            <a:r>
              <a:rPr b="0" lang="en-US" sz="6000" spc="-1" strike="noStrike">
                <a:solidFill>
                  <a:schemeClr val="dk1"/>
                </a:solidFill>
                <a:latin typeface="Calibri"/>
                <a:ea typeface="Calibri"/>
              </a:rPr>
              <a:t>dosarul concurs/examen - analiză administrativă MCID (CCCDI verifică și avizează îndeplinire standarde - </a:t>
            </a:r>
            <a:r>
              <a:rPr b="1" lang="en-US" sz="6000" spc="-1" strike="noStrike">
                <a:solidFill>
                  <a:schemeClr val="dk1"/>
                </a:solidFill>
                <a:latin typeface="Calibri"/>
                <a:ea typeface="Calibri"/>
              </a:rPr>
              <a:t>termen 45 zile</a:t>
            </a:r>
            <a:r>
              <a:rPr b="0" lang="en-US" sz="6000" spc="-1" strike="noStrike">
                <a:solidFill>
                  <a:schemeClr val="dk1"/>
                </a:solidFill>
                <a:latin typeface="Calibri"/>
                <a:ea typeface="Calibri"/>
              </a:rPr>
              <a:t>) </a:t>
            </a:r>
            <a:r>
              <a:rPr b="0" lang="en-US" sz="6000" spc="-1" strike="noStrike">
                <a:solidFill>
                  <a:srgbClr val="c00000"/>
                </a:solidFill>
                <a:latin typeface="Wingdings"/>
                <a:ea typeface="Calibri"/>
              </a:rPr>
              <a:t></a:t>
            </a:r>
            <a:r>
              <a:rPr b="0" lang="en-US" sz="6000" spc="-1" strike="noStrike">
                <a:solidFill>
                  <a:schemeClr val="dk1"/>
                </a:solidFill>
                <a:latin typeface="Calibri"/>
                <a:ea typeface="Calibri"/>
              </a:rPr>
              <a:t> ordin MCID confirmare grad profesional CS II sau CS I</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i="1" lang="ro-RO" sz="1800" spc="-1" strike="noStrike">
                <a:solidFill>
                  <a:srgbClr val="000000"/>
                </a:solidFill>
                <a:latin typeface="Verdana"/>
                <a:ea typeface="Calibri"/>
              </a:rPr>
              <a:t>II. </a:t>
            </a:r>
            <a:r>
              <a:rPr b="1" i="1" lang="en-US" sz="1800" spc="-1" strike="noStrike">
                <a:solidFill>
                  <a:srgbClr val="000000"/>
                </a:solidFill>
                <a:latin typeface="Verdana"/>
                <a:ea typeface="Calibri"/>
              </a:rPr>
              <a:t>ACORDAREA GRADELOR PROFESIONALE; </a:t>
            </a:r>
            <a:br>
              <a:rPr sz="1800"/>
            </a:br>
            <a:r>
              <a:rPr b="1" i="1" lang="en-US" sz="1800" spc="-1" strike="noStrike">
                <a:solidFill>
                  <a:srgbClr val="000000"/>
                </a:solidFill>
                <a:latin typeface="Verdana"/>
                <a:ea typeface="Calibri"/>
              </a:rPr>
              <a:t>ÎNCADRAREA PE FUNCȚII; PROMOVAREA</a:t>
            </a:r>
            <a:endParaRPr b="0" lang="en-US" sz="1800" spc="-1" strike="noStrike">
              <a:solidFill>
                <a:schemeClr val="dk1"/>
              </a:solidFill>
              <a:latin typeface="Calibri"/>
            </a:endParaRPr>
          </a:p>
        </p:txBody>
      </p:sp>
      <p:sp>
        <p:nvSpPr>
          <p:cNvPr id="100"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43745" lnSpcReduction="10000"/>
          </a:bodyPr>
          <a:p>
            <a:pPr indent="0" algn="just" defTabSz="914400">
              <a:lnSpc>
                <a:spcPct val="100000"/>
              </a:lnSpc>
              <a:spcBef>
                <a:spcPts val="641"/>
              </a:spcBef>
              <a:buNone/>
            </a:pPr>
            <a:endParaRPr b="0" lang="en-US" sz="3200" spc="-1" strike="noStrike">
              <a:solidFill>
                <a:schemeClr val="dk1"/>
              </a:solidFill>
              <a:latin typeface="Calibri"/>
            </a:endParaRPr>
          </a:p>
          <a:p>
            <a:pPr marL="343080" indent="-343080" algn="just" defTabSz="914400">
              <a:lnSpc>
                <a:spcPct val="100000"/>
              </a:lnSpc>
              <a:spcBef>
                <a:spcPts val="641"/>
              </a:spcBef>
              <a:buClr>
                <a:srgbClr val="000000"/>
              </a:buClr>
              <a:buFont typeface="Arial"/>
              <a:buChar char="•"/>
            </a:pPr>
            <a:r>
              <a:rPr b="0" lang="en-US" sz="3200" spc="-1" strike="noStrike">
                <a:solidFill>
                  <a:schemeClr val="dk1"/>
                </a:solidFill>
                <a:latin typeface="Calibri"/>
                <a:ea typeface="Verdana"/>
              </a:rPr>
              <a:t>În situația </a:t>
            </a:r>
            <a:r>
              <a:rPr b="1" lang="en-US" sz="3200" spc="-1" strike="noStrike" u="sng">
                <a:solidFill>
                  <a:schemeClr val="dk1"/>
                </a:solidFill>
                <a:uFillTx/>
                <a:latin typeface="Calibri"/>
                <a:ea typeface="Verdana"/>
              </a:rPr>
              <a:t>infirmării de către CCCDI a rezultatelor concursului</a:t>
            </a:r>
            <a:r>
              <a:rPr b="0" lang="en-US" sz="3200" spc="-1" strike="noStrike">
                <a:solidFill>
                  <a:schemeClr val="dk1"/>
                </a:solidFill>
                <a:latin typeface="Calibri"/>
                <a:ea typeface="Verdana"/>
              </a:rPr>
              <a:t> – </a:t>
            </a:r>
            <a:r>
              <a:rPr b="1" i="1" lang="en-US" sz="3200" spc="-1" strike="noStrike">
                <a:solidFill>
                  <a:schemeClr val="dk1"/>
                </a:solidFill>
                <a:latin typeface="Calibri"/>
                <a:ea typeface="Verdana"/>
              </a:rPr>
              <a:t>CONTESTAȚIE la MCID</a:t>
            </a:r>
            <a:r>
              <a:rPr b="0" lang="en-US" sz="3200" spc="-1" strike="noStrike">
                <a:solidFill>
                  <a:schemeClr val="dk1"/>
                </a:solidFill>
                <a:latin typeface="Calibri"/>
                <a:ea typeface="Verdana"/>
              </a:rPr>
              <a:t> (candidat) – </a:t>
            </a:r>
            <a:r>
              <a:rPr b="1" lang="en-US" sz="3200" spc="-1" strike="noStrike">
                <a:solidFill>
                  <a:schemeClr val="dk1"/>
                </a:solidFill>
                <a:latin typeface="Calibri"/>
                <a:ea typeface="Verdana"/>
              </a:rPr>
              <a:t>termen depunere: 15 zile</a:t>
            </a:r>
            <a:r>
              <a:rPr b="0" lang="en-US" sz="3200" spc="-1" strike="noStrike">
                <a:solidFill>
                  <a:schemeClr val="dk1"/>
                </a:solidFill>
                <a:latin typeface="Calibri"/>
                <a:ea typeface="Verdana"/>
              </a:rPr>
              <a:t>; </a:t>
            </a:r>
            <a:r>
              <a:rPr b="1" lang="en-US" sz="3200" spc="-1" strike="noStrike">
                <a:solidFill>
                  <a:schemeClr val="dk1"/>
                </a:solidFill>
                <a:latin typeface="Calibri"/>
                <a:ea typeface="Verdana"/>
              </a:rPr>
              <a:t>termen soluționare</a:t>
            </a:r>
            <a:r>
              <a:rPr b="0" lang="en-US" sz="3200" spc="-1" strike="noStrike">
                <a:solidFill>
                  <a:schemeClr val="dk1"/>
                </a:solidFill>
                <a:latin typeface="Calibri"/>
                <a:ea typeface="Verdana"/>
              </a:rPr>
              <a:t>: </a:t>
            </a:r>
            <a:r>
              <a:rPr b="1" lang="en-US" sz="3200" spc="-1" strike="noStrike">
                <a:solidFill>
                  <a:schemeClr val="dk1"/>
                </a:solidFill>
                <a:latin typeface="Calibri"/>
                <a:ea typeface="Verdana"/>
              </a:rPr>
              <a:t>60 de zile;  împotriva modului de soluționare a contestației – candidatul </a:t>
            </a:r>
            <a:r>
              <a:rPr b="0" lang="en-US" sz="3200" spc="-1" strike="noStrike">
                <a:solidFill>
                  <a:schemeClr val="dk1"/>
                </a:solidFill>
                <a:latin typeface="Wingdings"/>
                <a:ea typeface="Verdana"/>
              </a:rPr>
              <a:t></a:t>
            </a:r>
            <a:r>
              <a:rPr b="1" lang="en-US" sz="3200" spc="-1" strike="noStrike">
                <a:solidFill>
                  <a:schemeClr val="dk1"/>
                </a:solidFill>
                <a:latin typeface="Calibri"/>
                <a:ea typeface="Verdana"/>
              </a:rPr>
              <a:t> </a:t>
            </a:r>
            <a:r>
              <a:rPr b="1" lang="en-US" sz="3200" spc="-1" strike="noStrike" u="sng">
                <a:solidFill>
                  <a:schemeClr val="dk1"/>
                </a:solidFill>
                <a:uFillTx/>
                <a:latin typeface="Calibri"/>
                <a:ea typeface="Verdana"/>
              </a:rPr>
              <a:t>acțiune</a:t>
            </a:r>
            <a:r>
              <a:rPr b="1" lang="en-US" sz="3200" spc="-1" strike="noStrike">
                <a:solidFill>
                  <a:schemeClr val="dk1"/>
                </a:solidFill>
                <a:latin typeface="Calibri"/>
                <a:ea typeface="Verdana"/>
              </a:rPr>
              <a:t> în instanța de </a:t>
            </a:r>
            <a:r>
              <a:rPr b="1" lang="en-US" sz="3200" spc="-1" strike="noStrike" u="sng">
                <a:solidFill>
                  <a:schemeClr val="dk1"/>
                </a:solidFill>
                <a:uFillTx/>
                <a:latin typeface="Calibri"/>
                <a:ea typeface="Verdana"/>
              </a:rPr>
              <a:t>contencios administrativ</a:t>
            </a:r>
            <a:r>
              <a:rPr b="1" lang="en-US" sz="3200" spc="-1" strike="noStrike">
                <a:solidFill>
                  <a:schemeClr val="dk1"/>
                </a:solidFill>
                <a:latin typeface="Calibri"/>
                <a:ea typeface="Verdana"/>
              </a:rPr>
              <a:t> conform Legii nr. 554/2004</a:t>
            </a:r>
            <a:endParaRPr b="0" lang="en-US" sz="3200" spc="-1" strike="noStrike">
              <a:solidFill>
                <a:schemeClr val="dk1"/>
              </a:solidFill>
              <a:latin typeface="Calibri"/>
            </a:endParaRPr>
          </a:p>
          <a:p>
            <a:pPr indent="0" algn="just" defTabSz="914400">
              <a:lnSpc>
                <a:spcPct val="100000"/>
              </a:lnSpc>
              <a:spcBef>
                <a:spcPts val="641"/>
              </a:spcBef>
              <a:buNone/>
            </a:pPr>
            <a:endParaRPr b="0" lang="en-US" sz="3200" spc="-1" strike="noStrike">
              <a:solidFill>
                <a:schemeClr val="dk1"/>
              </a:solidFill>
              <a:latin typeface="Calibri"/>
            </a:endParaRPr>
          </a:p>
          <a:p>
            <a:pPr marL="343080" indent="-343080" algn="just" defTabSz="914400">
              <a:lnSpc>
                <a:spcPct val="100000"/>
              </a:lnSpc>
              <a:spcBef>
                <a:spcPts val="641"/>
              </a:spcBef>
              <a:buClr>
                <a:srgbClr val="000000"/>
              </a:buClr>
              <a:buFont typeface="Arial"/>
              <a:buChar char="•"/>
            </a:pPr>
            <a:r>
              <a:rPr b="0" lang="en-US" sz="3200" spc="-1" strike="noStrike">
                <a:solidFill>
                  <a:schemeClr val="dk1"/>
                </a:solidFill>
                <a:latin typeface="Calibri"/>
                <a:ea typeface="Verdana"/>
              </a:rPr>
              <a:t>Rezultate concurs/examen infirmate definitive – posibilitate reluare în condițiile din regulamentul de concurs/examen (</a:t>
            </a:r>
            <a:r>
              <a:rPr b="1" lang="en-US" sz="3200" spc="-1" strike="noStrike">
                <a:solidFill>
                  <a:schemeClr val="dk1"/>
                </a:solidFill>
                <a:latin typeface="Calibri"/>
                <a:ea typeface="Verdana"/>
              </a:rPr>
              <a:t>art. 23 alin.9</a:t>
            </a:r>
            <a:r>
              <a:rPr b="0" lang="en-US" sz="3200" spc="-1" strike="noStrike">
                <a:solidFill>
                  <a:schemeClr val="dk1"/>
                </a:solidFill>
                <a:latin typeface="Calibri"/>
                <a:ea typeface="Verdana"/>
              </a:rPr>
              <a:t>)</a:t>
            </a:r>
            <a:endParaRPr b="0" lang="en-US" sz="3200" spc="-1" strike="noStrike">
              <a:solidFill>
                <a:schemeClr val="dk1"/>
              </a:solidFill>
              <a:latin typeface="Calibri"/>
            </a:endParaRPr>
          </a:p>
          <a:p>
            <a:pPr indent="0" algn="just" defTabSz="914400">
              <a:lnSpc>
                <a:spcPct val="100000"/>
              </a:lnSpc>
              <a:spcBef>
                <a:spcPts val="641"/>
              </a:spcBef>
              <a:buNone/>
            </a:pPr>
            <a:endParaRPr b="0" lang="en-US" sz="3200" spc="-1" strike="noStrike">
              <a:solidFill>
                <a:schemeClr val="dk1"/>
              </a:solidFill>
              <a:latin typeface="Calibri"/>
            </a:endParaRPr>
          </a:p>
          <a:p>
            <a:pPr marL="343080" indent="-343080" algn="just" defTabSz="914400">
              <a:lnSpc>
                <a:spcPct val="100000"/>
              </a:lnSpc>
              <a:spcBef>
                <a:spcPts val="641"/>
              </a:spcBef>
              <a:buClr>
                <a:srgbClr val="000000"/>
              </a:buClr>
              <a:buFont typeface="Arial"/>
              <a:buChar char="•"/>
            </a:pPr>
            <a:r>
              <a:rPr b="0" lang="en-US" sz="3200" spc="-1" strike="noStrike">
                <a:solidFill>
                  <a:schemeClr val="dk1"/>
                </a:solidFill>
                <a:latin typeface="Calibri"/>
                <a:ea typeface="Verdana"/>
              </a:rPr>
              <a:t>În cazul în care se constată </a:t>
            </a:r>
            <a:r>
              <a:rPr b="1" lang="en-US" sz="3200" spc="-1" strike="noStrike">
                <a:solidFill>
                  <a:schemeClr val="dk1"/>
                </a:solidFill>
                <a:latin typeface="Calibri"/>
                <a:ea typeface="Verdana"/>
              </a:rPr>
              <a:t>nerespectarea prevederilor legale pentru acordarea gradelor profesionale CDI</a:t>
            </a:r>
            <a:r>
              <a:rPr b="0" lang="en-US" sz="3200" spc="-1" strike="noStrike">
                <a:solidFill>
                  <a:schemeClr val="dk1"/>
                </a:solidFill>
                <a:latin typeface="Calibri"/>
                <a:ea typeface="Verdana"/>
              </a:rPr>
              <a:t> - sesizare instanţa de judecată pentru </a:t>
            </a:r>
            <a:r>
              <a:rPr b="1" i="1" lang="en-US" sz="3200" spc="-1" strike="noStrike">
                <a:solidFill>
                  <a:schemeClr val="dk1"/>
                </a:solidFill>
                <a:latin typeface="Calibri"/>
                <a:ea typeface="Verdana"/>
              </a:rPr>
              <a:t>anulare ordin MCID sau decizie</a:t>
            </a:r>
            <a:r>
              <a:rPr b="0" lang="en-US" sz="3200" spc="-1" strike="noStrike">
                <a:solidFill>
                  <a:schemeClr val="dk1"/>
                </a:solidFill>
                <a:latin typeface="Calibri"/>
                <a:ea typeface="Verdana"/>
              </a:rPr>
              <a:t> organizaţie de cercetare de acordare a gradului profesional şi </a:t>
            </a:r>
            <a:r>
              <a:rPr b="1" i="1" lang="en-US" sz="3200" spc="-1" strike="noStrike">
                <a:solidFill>
                  <a:schemeClr val="dk1"/>
                </a:solidFill>
                <a:latin typeface="Calibri"/>
                <a:ea typeface="Verdana"/>
              </a:rPr>
              <a:t>anulare rezultate concurs</a:t>
            </a:r>
            <a:r>
              <a:rPr b="0" lang="en-US" sz="3200" spc="-1" strike="noStrike">
                <a:solidFill>
                  <a:schemeClr val="dk1"/>
                </a:solidFill>
                <a:latin typeface="Calibri"/>
                <a:ea typeface="Verdana"/>
              </a:rPr>
              <a:t> de ocupare a postului sau a examenului de promovare; </a:t>
            </a:r>
            <a:r>
              <a:rPr b="1" lang="en-US" sz="3200" spc="-1" strike="noStrike" u="sng">
                <a:solidFill>
                  <a:schemeClr val="dk1"/>
                </a:solidFill>
                <a:uFillTx/>
                <a:latin typeface="Calibri"/>
                <a:ea typeface="Verdana"/>
              </a:rPr>
              <a:t>calitate procesuală activă – MCID</a:t>
            </a:r>
            <a:r>
              <a:rPr b="0" lang="en-US" sz="3200" spc="-1" strike="noStrike">
                <a:solidFill>
                  <a:schemeClr val="dk1"/>
                </a:solidFill>
                <a:latin typeface="Calibri"/>
                <a:ea typeface="Verdana"/>
              </a:rPr>
              <a:t> (art. 14 alin.8)</a:t>
            </a:r>
            <a:endParaRPr b="0" lang="en-US" sz="3200" spc="-1" strike="noStrike">
              <a:solidFill>
                <a:schemeClr val="dk1"/>
              </a:solidFill>
              <a:latin typeface="Calibri"/>
            </a:endParaRPr>
          </a:p>
          <a:p>
            <a:pPr indent="0" algn="just" defTabSz="914400">
              <a:lnSpc>
                <a:spcPct val="100000"/>
              </a:lnSpc>
              <a:spcBef>
                <a:spcPts val="641"/>
              </a:spcBef>
              <a:buNone/>
            </a:pPr>
            <a:endParaRPr b="0" lang="en-US" sz="3200" spc="-1" strike="noStrike">
              <a:solidFill>
                <a:schemeClr val="dk1"/>
              </a:solidFill>
              <a:latin typeface="Calibri"/>
            </a:endParaRPr>
          </a:p>
          <a:p>
            <a:pPr marL="343080" indent="-343080" algn="just" defTabSz="914400">
              <a:lnSpc>
                <a:spcPct val="100000"/>
              </a:lnSpc>
              <a:spcBef>
                <a:spcPts val="641"/>
              </a:spcBef>
              <a:buClr>
                <a:srgbClr val="000000"/>
              </a:buClr>
              <a:buFont typeface="Arial"/>
              <a:buChar char="•"/>
            </a:pPr>
            <a:r>
              <a:rPr b="0" lang="en-US" sz="3200" spc="-1" strike="noStrike">
                <a:solidFill>
                  <a:schemeClr val="dk1"/>
                </a:solidFill>
                <a:latin typeface="Calibri"/>
                <a:ea typeface="Verdana"/>
              </a:rPr>
              <a:t>Gradul profesional acordat aparţine persoanei titulare pentru domeniul CDI respectiv, pentru tot restul vieţii, şi constituie titlu personal de care aceasta poate face uz în toate cazurile care implică imaginea sau drepturile personale.</a:t>
            </a:r>
            <a:endParaRPr b="0" lang="en-US" sz="3200" spc="-1" strike="noStrike">
              <a:solidFill>
                <a:schemeClr val="dk1"/>
              </a:solidFill>
              <a:latin typeface="Calibri"/>
            </a:endParaRPr>
          </a:p>
          <a:p>
            <a:pPr indent="0" algn="just" defTabSz="914400">
              <a:lnSpc>
                <a:spcPct val="100000"/>
              </a:lnSpc>
              <a:spcBef>
                <a:spcPts val="641"/>
              </a:spcBef>
              <a:buNone/>
            </a:pPr>
            <a:endParaRPr b="0" lang="en-US" sz="3200" spc="-1" strike="noStrike">
              <a:solidFill>
                <a:schemeClr val="dk1"/>
              </a:solidFill>
              <a:latin typeface="Calibri"/>
            </a:endParaRPr>
          </a:p>
          <a:p>
            <a:pPr marL="343080" indent="-343080" algn="just" defTabSz="914400">
              <a:lnSpc>
                <a:spcPct val="100000"/>
              </a:lnSpc>
              <a:spcBef>
                <a:spcPts val="641"/>
              </a:spcBef>
              <a:buClr>
                <a:srgbClr val="000000"/>
              </a:buClr>
              <a:buFont typeface="Arial"/>
              <a:buChar char="•"/>
            </a:pPr>
            <a:r>
              <a:rPr b="0" lang="en-US" sz="3200" spc="-1" strike="noStrike">
                <a:solidFill>
                  <a:schemeClr val="dk1"/>
                </a:solidFill>
                <a:latin typeface="Calibri"/>
                <a:ea typeface="Verdana"/>
              </a:rPr>
              <a:t>Gradele profesionale </a:t>
            </a:r>
            <a:r>
              <a:rPr b="1" lang="en-US" sz="3200" spc="-1" strike="noStrike">
                <a:solidFill>
                  <a:schemeClr val="dk1"/>
                </a:solidFill>
                <a:latin typeface="Calibri"/>
                <a:ea typeface="Verdana"/>
              </a:rPr>
              <a:t>CS I, CS II</a:t>
            </a:r>
            <a:r>
              <a:rPr b="0" lang="en-US" sz="3200" spc="-1" strike="noStrike">
                <a:solidFill>
                  <a:schemeClr val="dk1"/>
                </a:solidFill>
                <a:latin typeface="Calibri"/>
                <a:ea typeface="Verdana"/>
              </a:rPr>
              <a:t> - </a:t>
            </a:r>
            <a:r>
              <a:rPr b="0" i="1" lang="en-US" sz="3200" spc="-1" strike="noStrike" u="sng">
                <a:solidFill>
                  <a:schemeClr val="dk1"/>
                </a:solidFill>
                <a:uFillTx/>
                <a:latin typeface="Calibri"/>
                <a:ea typeface="Verdana"/>
              </a:rPr>
              <a:t>recunoscute în orice organizaţie de cercetare în domeniul în care au fost dobândite</a:t>
            </a:r>
            <a:r>
              <a:rPr b="0" lang="en-US" sz="3200" spc="-1" strike="noStrike">
                <a:solidFill>
                  <a:schemeClr val="dk1"/>
                </a:solidFill>
                <a:latin typeface="Calibri"/>
                <a:ea typeface="Verdana"/>
              </a:rPr>
              <a:t> – </a:t>
            </a:r>
            <a:r>
              <a:rPr b="1" lang="en-US" sz="3200" spc="-1" strike="noStrike">
                <a:solidFill>
                  <a:schemeClr val="dk1"/>
                </a:solidFill>
                <a:latin typeface="Calibri"/>
                <a:ea typeface="Verdana"/>
              </a:rPr>
              <a:t>concurs post fără validare îndeplinire standard minimale.</a:t>
            </a:r>
            <a:endParaRPr b="0" lang="en-US" sz="3200" spc="-1" strike="noStrike">
              <a:solidFill>
                <a:schemeClr val="dk1"/>
              </a:solidFill>
              <a:latin typeface="Calibri"/>
            </a:endParaRPr>
          </a:p>
          <a:p>
            <a:pPr indent="0" defTabSz="914400">
              <a:lnSpc>
                <a:spcPct val="100000"/>
              </a:lnSpc>
              <a:spcBef>
                <a:spcPts val="641"/>
              </a:spcBef>
              <a:buNone/>
            </a:pPr>
            <a:endParaRPr b="0" lang="en-US" sz="3200" spc="-1" strike="noStrike">
              <a:solidFill>
                <a:schemeClr val="dk1"/>
              </a:solidFill>
              <a:latin typeface="Calibri"/>
            </a:endParaRPr>
          </a:p>
          <a:p>
            <a:pPr indent="0" defTabSz="914400">
              <a:lnSpc>
                <a:spcPct val="100000"/>
              </a:lnSpc>
              <a:spcBef>
                <a:spcPts val="641"/>
              </a:spcBef>
              <a:buNone/>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82511"/>
          </a:bodyPr>
          <a:p>
            <a:pPr indent="0" algn="ctr" defTabSz="914400">
              <a:lnSpc>
                <a:spcPct val="100000"/>
              </a:lnSpc>
              <a:buNone/>
            </a:pPr>
            <a:br>
              <a:rPr sz="2000"/>
            </a:br>
            <a:r>
              <a:rPr b="1" lang="en-US" sz="2000" spc="-1" strike="noStrike">
                <a:solidFill>
                  <a:schemeClr val="dk1"/>
                </a:solidFill>
                <a:latin typeface="Verdana"/>
                <a:ea typeface="Verdana"/>
              </a:rPr>
              <a:t>III. EVALUAREA PERIODICĂ A PERFORMANȚEI ȘTIINȚIFICE (art. 25 – 31</a:t>
            </a:r>
            <a:r>
              <a:rPr b="1" lang="ro-RO" sz="2000" spc="-1" strike="noStrike">
                <a:solidFill>
                  <a:schemeClr val="dk1"/>
                </a:solidFill>
                <a:latin typeface="Verdana"/>
                <a:ea typeface="Verdana"/>
              </a:rPr>
              <a:t>)</a:t>
            </a:r>
            <a:br>
              <a:rPr sz="4400"/>
            </a:br>
            <a:endParaRPr b="0" lang="en-US" sz="2000" spc="-1" strike="noStrike">
              <a:solidFill>
                <a:schemeClr val="dk1"/>
              </a:solidFill>
              <a:latin typeface="Calibri"/>
            </a:endParaRPr>
          </a:p>
        </p:txBody>
      </p:sp>
      <p:sp>
        <p:nvSpPr>
          <p:cNvPr id="102" name="PlaceHolder 2"/>
          <p:cNvSpPr>
            <a:spLocks noGrp="1"/>
          </p:cNvSpPr>
          <p:nvPr>
            <p:ph/>
          </p:nvPr>
        </p:nvSpPr>
        <p:spPr>
          <a:xfrm>
            <a:off x="380880" y="1295280"/>
            <a:ext cx="8305560" cy="4830480"/>
          </a:xfrm>
          <a:prstGeom prst="rect">
            <a:avLst/>
          </a:prstGeom>
          <a:noFill/>
          <a:ln w="0">
            <a:noFill/>
          </a:ln>
        </p:spPr>
        <p:txBody>
          <a:bodyPr lIns="91440" rIns="91440" tIns="45720" bIns="45720" anchor="t">
            <a:normAutofit/>
          </a:bodyPr>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IFIN-HH stabilește intervalele de timp pentru evaluarea periodică a performanţei ştiinţifice a cercetătorilor, care nu pot fi mai mici de 3 ani şi mai mari de 5 ani.</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Evaluarea periodică a performanţei ştiinţifice - </a:t>
            </a:r>
            <a:r>
              <a:rPr b="1" lang="en-US" sz="1500" spc="-1" strike="noStrike" u="sng">
                <a:solidFill>
                  <a:schemeClr val="dk1"/>
                </a:solidFill>
                <a:uFillTx/>
                <a:latin typeface="Calibri"/>
                <a:ea typeface="Verdana"/>
              </a:rPr>
              <a:t>criterii de evaluare necum</a:t>
            </a:r>
            <a:r>
              <a:rPr b="0" lang="en-US" sz="1500" spc="-1" strike="noStrike">
                <a:solidFill>
                  <a:schemeClr val="dk1"/>
                </a:solidFill>
                <a:latin typeface="Calibri"/>
                <a:ea typeface="Verdana"/>
              </a:rPr>
              <a:t>ulative, adaptate specificului activităţii cu prioritate pentru evaluarea calitativă, susţinută de utilizarea responsabilă a </a:t>
            </a:r>
            <a:r>
              <a:rPr b="1" lang="en-US" sz="1500" spc="-1" strike="noStrike" u="sng">
                <a:solidFill>
                  <a:schemeClr val="dk1"/>
                </a:solidFill>
                <a:uFillTx/>
                <a:latin typeface="Calibri"/>
                <a:ea typeface="Verdana"/>
              </a:rPr>
              <a:t>indicatorilor cantitativi</a:t>
            </a:r>
            <a:r>
              <a:rPr b="0" lang="en-US" sz="1500" spc="-1" strike="noStrike">
                <a:solidFill>
                  <a:schemeClr val="dk1"/>
                </a:solidFill>
                <a:latin typeface="Calibri"/>
                <a:ea typeface="Verdana"/>
              </a:rPr>
              <a:t>; criteriile de evaluare și indicatorii cantitativi se regăsesc în detaliu la </a:t>
            </a:r>
            <a:r>
              <a:rPr b="1" lang="en-US" sz="1500" spc="-1" strike="noStrike" u="sng">
                <a:solidFill>
                  <a:schemeClr val="dk1"/>
                </a:solidFill>
                <a:uFillTx/>
                <a:latin typeface="Calibri"/>
                <a:ea typeface="Verdana"/>
              </a:rPr>
              <a:t>art. 27  lit. a) – g).</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u="sng">
                <a:solidFill>
                  <a:schemeClr val="dk1"/>
                </a:solidFill>
                <a:uFillTx/>
                <a:latin typeface="Calibri"/>
                <a:ea typeface="Verdana"/>
              </a:rPr>
              <a:t>CALIFICATIVE (art.28 alin.1):</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ro-RO" sz="1500" spc="-1" strike="noStrike">
                <a:solidFill>
                  <a:schemeClr val="dk1"/>
                </a:solidFill>
                <a:latin typeface="Calibri"/>
                <a:ea typeface="Verdana"/>
              </a:rPr>
              <a:t>	</a:t>
            </a:r>
            <a:r>
              <a:rPr b="1" lang="en-US" sz="1500" spc="-1" strike="noStrike">
                <a:solidFill>
                  <a:schemeClr val="dk1"/>
                </a:solidFill>
                <a:latin typeface="Calibri"/>
                <a:ea typeface="Verdana"/>
              </a:rPr>
              <a:t>a) </a:t>
            </a:r>
            <a:r>
              <a:rPr b="0" lang="en-US" sz="1500" spc="-1" strike="noStrike">
                <a:solidFill>
                  <a:schemeClr val="dk1"/>
                </a:solidFill>
                <a:latin typeface="Calibri"/>
                <a:ea typeface="Verdana"/>
              </a:rPr>
              <a:t>foarte bine;</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ro-RO" sz="1500" spc="-1" strike="noStrike">
                <a:solidFill>
                  <a:schemeClr val="dk1"/>
                </a:solidFill>
                <a:latin typeface="Calibri"/>
                <a:ea typeface="Verdana"/>
              </a:rPr>
              <a:t>	</a:t>
            </a:r>
            <a:r>
              <a:rPr b="1" lang="en-US" sz="1500" spc="-1" strike="noStrike">
                <a:solidFill>
                  <a:schemeClr val="dk1"/>
                </a:solidFill>
                <a:latin typeface="Calibri"/>
                <a:ea typeface="Verdana"/>
              </a:rPr>
              <a:t>b) </a:t>
            </a:r>
            <a:r>
              <a:rPr b="0" lang="en-US" sz="1500" spc="-1" strike="noStrike">
                <a:solidFill>
                  <a:schemeClr val="dk1"/>
                </a:solidFill>
                <a:latin typeface="Calibri"/>
                <a:ea typeface="Verdana"/>
              </a:rPr>
              <a:t>bine;</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ro-RO" sz="1500" spc="-1" strike="noStrike">
                <a:solidFill>
                  <a:schemeClr val="dk1"/>
                </a:solidFill>
                <a:latin typeface="Calibri"/>
                <a:ea typeface="Verdana"/>
              </a:rPr>
              <a:t>	</a:t>
            </a:r>
            <a:r>
              <a:rPr b="1" lang="en-US" sz="1500" spc="-1" strike="noStrike">
                <a:solidFill>
                  <a:schemeClr val="dk1"/>
                </a:solidFill>
                <a:latin typeface="Calibri"/>
                <a:ea typeface="Verdana"/>
              </a:rPr>
              <a:t>c) </a:t>
            </a:r>
            <a:r>
              <a:rPr b="0" lang="en-US" sz="1500" spc="-1" strike="noStrike">
                <a:solidFill>
                  <a:schemeClr val="dk1"/>
                </a:solidFill>
                <a:latin typeface="Calibri"/>
                <a:ea typeface="Verdana"/>
              </a:rPr>
              <a:t>satisfăcător;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ro-RO" sz="1500" spc="-1" strike="noStrike">
                <a:solidFill>
                  <a:schemeClr val="dk1"/>
                </a:solidFill>
                <a:latin typeface="Calibri"/>
                <a:ea typeface="Verdana"/>
              </a:rPr>
              <a:t>	</a:t>
            </a:r>
            <a:r>
              <a:rPr b="1" lang="en-US" sz="1500" spc="-1" strike="noStrike">
                <a:solidFill>
                  <a:schemeClr val="dk1"/>
                </a:solidFill>
                <a:latin typeface="Calibri"/>
                <a:ea typeface="Verdana"/>
              </a:rPr>
              <a:t>d) </a:t>
            </a:r>
            <a:r>
              <a:rPr b="1" i="1" lang="en-US" sz="1500" spc="-1" strike="noStrike">
                <a:solidFill>
                  <a:schemeClr val="dk1"/>
                </a:solidFill>
                <a:latin typeface="Calibri"/>
                <a:ea typeface="Verdana"/>
              </a:rPr>
              <a:t>nesatisfăcător</a:t>
            </a:r>
            <a:r>
              <a:rPr b="0" lang="en-US" sz="1500" spc="-1" strike="noStrike">
                <a:solidFill>
                  <a:schemeClr val="dk1"/>
                </a:solidFill>
                <a:latin typeface="Calibri"/>
                <a:ea typeface="Verdana"/>
              </a:rPr>
              <a:t> </a:t>
            </a:r>
            <a:r>
              <a:rPr b="0" lang="en-US" sz="1500" spc="-1" strike="noStrike">
                <a:solidFill>
                  <a:schemeClr val="dk1"/>
                </a:solidFill>
                <a:latin typeface="Wingdings"/>
                <a:ea typeface="Verdana"/>
              </a:rPr>
              <a:t></a:t>
            </a:r>
            <a:r>
              <a:rPr b="0" lang="en-US" sz="1500" spc="-1" strike="noStrike">
                <a:solidFill>
                  <a:schemeClr val="dk1"/>
                </a:solidFill>
                <a:latin typeface="Calibri"/>
                <a:ea typeface="Verdana"/>
              </a:rPr>
              <a:t> </a:t>
            </a:r>
            <a:r>
              <a:rPr b="1" lang="en-US" sz="1500" spc="-1" strike="noStrike">
                <a:solidFill>
                  <a:schemeClr val="dk1"/>
                </a:solidFill>
                <a:latin typeface="Calibri"/>
                <a:ea typeface="Verdana"/>
              </a:rPr>
              <a:t>reevaluare după 24 de luni; </a:t>
            </a:r>
            <a:r>
              <a:rPr b="0" lang="en-US" sz="1500" spc="-1" strike="noStrike">
                <a:solidFill>
                  <a:schemeClr val="dk1"/>
                </a:solidFill>
                <a:latin typeface="Calibri"/>
                <a:ea typeface="Verdana"/>
              </a:rPr>
              <a:t>NESATISFĂCĂTOR la </a:t>
            </a:r>
            <a:r>
              <a:rPr b="1" lang="en-US" sz="1500" spc="-1" strike="noStrike">
                <a:solidFill>
                  <a:schemeClr val="dk1"/>
                </a:solidFill>
                <a:latin typeface="Calibri"/>
                <a:ea typeface="Verdana"/>
              </a:rPr>
              <a:t>două evaluări </a:t>
            </a:r>
            <a:r>
              <a:rPr b="1" lang="en-US" sz="1500" spc="-1" strike="noStrike" u="sng">
                <a:solidFill>
                  <a:schemeClr val="dk1"/>
                </a:solidFill>
                <a:uFillTx/>
                <a:latin typeface="Calibri"/>
                <a:ea typeface="Verdana"/>
              </a:rPr>
              <a:t>consecutive</a:t>
            </a:r>
            <a:r>
              <a:rPr b="0" lang="en-US" sz="1500" spc="-1" strike="noStrike">
                <a:solidFill>
                  <a:schemeClr val="dk1"/>
                </a:solidFill>
                <a:latin typeface="Calibri"/>
                <a:ea typeface="Verdana"/>
              </a:rPr>
              <a:t>, se poate  dispune (</a:t>
            </a:r>
            <a:r>
              <a:rPr b="1" lang="en-US" sz="1500" spc="-1" strike="noStrike">
                <a:solidFill>
                  <a:schemeClr val="dk1"/>
                </a:solidFill>
                <a:latin typeface="Calibri"/>
                <a:ea typeface="Verdana"/>
              </a:rPr>
              <a:t>art. 28 alin.3</a:t>
            </a:r>
            <a:r>
              <a:rPr b="0" lang="en-US" sz="1500" spc="-1" strike="noStrike">
                <a:solidFill>
                  <a:schemeClr val="dk1"/>
                </a:solidFill>
                <a:latin typeface="Calibri"/>
                <a:ea typeface="Verdana"/>
              </a:rPr>
              <a:t>): </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  diminuarea salariului de bază cu maximum 20% până la următoarea evaluare a performanţei ştiinţifice;</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   reducerea cu 50% a tuturor sporurilor salariale şi indemnizaţiilor acordate până la următoarea evaluare a performanţei ştiinţifice;</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   încetarea contractului individual de muncă.</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ro-RO" sz="1800" spc="-1" strike="noStrike">
                <a:solidFill>
                  <a:schemeClr val="dk1"/>
                </a:solidFill>
                <a:latin typeface="Verdana"/>
                <a:ea typeface="Verdana"/>
              </a:rPr>
              <a:t>INTRODUCERE</a:t>
            </a:r>
            <a:endParaRPr b="0" lang="en-US" sz="1800" spc="-1" strike="noStrike">
              <a:solidFill>
                <a:schemeClr val="dk1"/>
              </a:solidFill>
              <a:latin typeface="Calibri"/>
            </a:endParaRPr>
          </a:p>
        </p:txBody>
      </p:sp>
      <p:sp>
        <p:nvSpPr>
          <p:cNvPr id="68"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62493"/>
          </a:bodyPr>
          <a:p>
            <a:pPr indent="0" algn="just" defTabSz="914400">
              <a:lnSpc>
                <a:spcPct val="150000"/>
              </a:lnSpc>
              <a:buNone/>
              <a:tabLst>
                <a:tab algn="l" pos="0"/>
              </a:tabLst>
            </a:pPr>
            <a:r>
              <a:rPr b="0" lang="ro-RO" sz="2100" spc="-1" strike="noStrike">
                <a:solidFill>
                  <a:schemeClr val="dk1"/>
                </a:solidFill>
                <a:latin typeface="Calibri"/>
                <a:ea typeface="Calibri"/>
              </a:rPr>
              <a:t>Publicată în Monitorul Oficial al României, Partea I nr. 546/12.06.2024</a:t>
            </a:r>
            <a:endParaRPr b="0" lang="en-US" sz="2100" spc="-1" strike="noStrike">
              <a:solidFill>
                <a:schemeClr val="dk1"/>
              </a:solidFill>
              <a:latin typeface="Calibri"/>
            </a:endParaRPr>
          </a:p>
          <a:p>
            <a:pPr indent="0" algn="just" defTabSz="914400">
              <a:lnSpc>
                <a:spcPct val="150000"/>
              </a:lnSpc>
              <a:buNone/>
              <a:tabLst>
                <a:tab algn="l" pos="0"/>
              </a:tabLst>
            </a:pPr>
            <a:endParaRPr b="0" lang="en-US" sz="2100" spc="-1" strike="noStrike">
              <a:solidFill>
                <a:schemeClr val="dk1"/>
              </a:solidFill>
              <a:latin typeface="Calibri"/>
            </a:endParaRPr>
          </a:p>
          <a:p>
            <a:pPr indent="0" algn="just" defTabSz="914400">
              <a:lnSpc>
                <a:spcPct val="150000"/>
              </a:lnSpc>
              <a:buNone/>
              <a:tabLst>
                <a:tab algn="l" pos="0"/>
              </a:tabLst>
            </a:pPr>
            <a:r>
              <a:rPr b="1" lang="ro-RO" sz="2100" spc="-1" strike="noStrike">
                <a:solidFill>
                  <a:srgbClr val="ff0000"/>
                </a:solidFill>
                <a:latin typeface="Calibri"/>
                <a:ea typeface="Calibri"/>
              </a:rPr>
              <a:t>Intră în vigoare la 12.07.2024</a:t>
            </a:r>
            <a:r>
              <a:rPr b="0" lang="ro-RO" sz="2100" spc="-1" strike="noStrike">
                <a:solidFill>
                  <a:srgbClr val="ff0000"/>
                </a:solidFill>
                <a:latin typeface="Calibri"/>
                <a:ea typeface="Calibri"/>
              </a:rPr>
              <a:t> </a:t>
            </a:r>
            <a:r>
              <a:rPr b="0" lang="ro-RO" sz="2100" spc="-1" strike="noStrike">
                <a:solidFill>
                  <a:schemeClr val="dk1"/>
                </a:solidFill>
                <a:latin typeface="Calibri"/>
                <a:ea typeface="Calibri"/>
              </a:rPr>
              <a:t>(30 de zile de la publicare – </a:t>
            </a:r>
            <a:r>
              <a:rPr b="0" lang="ro-RO" sz="2100" spc="-1" strike="noStrike">
                <a:solidFill>
                  <a:schemeClr val="dk1"/>
                </a:solidFill>
                <a:highlight>
                  <a:srgbClr val="d3d3d3"/>
                </a:highlight>
                <a:latin typeface="Calibri"/>
                <a:ea typeface="Calibri"/>
              </a:rPr>
              <a:t>art. 67 alin.1</a:t>
            </a:r>
            <a:r>
              <a:rPr b="0" lang="ro-RO" sz="2100" spc="-1" strike="noStrike">
                <a:solidFill>
                  <a:schemeClr val="dk1"/>
                </a:solidFill>
                <a:latin typeface="Calibri"/>
                <a:ea typeface="Calibri"/>
              </a:rPr>
              <a:t>)</a:t>
            </a:r>
            <a:endParaRPr b="0" lang="en-US" sz="2100" spc="-1" strike="noStrike">
              <a:solidFill>
                <a:schemeClr val="dk1"/>
              </a:solidFill>
              <a:latin typeface="Calibri"/>
            </a:endParaRPr>
          </a:p>
          <a:p>
            <a:pPr indent="0" algn="just" defTabSz="914400">
              <a:lnSpc>
                <a:spcPct val="150000"/>
              </a:lnSpc>
              <a:buNone/>
              <a:tabLst>
                <a:tab algn="l" pos="0"/>
              </a:tabLst>
            </a:pPr>
            <a:endParaRPr b="0" lang="en-US" sz="2100" spc="-1" strike="noStrike">
              <a:solidFill>
                <a:schemeClr val="dk1"/>
              </a:solidFill>
              <a:latin typeface="Calibri"/>
            </a:endParaRPr>
          </a:p>
          <a:p>
            <a:pPr indent="0" algn="just" defTabSz="914400">
              <a:lnSpc>
                <a:spcPct val="150000"/>
              </a:lnSpc>
              <a:buNone/>
              <a:tabLst>
                <a:tab algn="l" pos="0"/>
              </a:tabLst>
            </a:pPr>
            <a:r>
              <a:rPr b="1" i="1" lang="ro-RO" sz="2100" spc="-1" strike="noStrike" u="sng">
                <a:solidFill>
                  <a:schemeClr val="dk1"/>
                </a:solidFill>
                <a:uFillTx/>
                <a:latin typeface="Calibri"/>
                <a:ea typeface="Calibri"/>
              </a:rPr>
              <a:t>Domenii: </a:t>
            </a:r>
            <a:endParaRPr b="0" lang="en-US" sz="21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ro-RO" sz="2100" spc="-1" strike="noStrike">
                <a:solidFill>
                  <a:schemeClr val="dk1"/>
                </a:solidFill>
                <a:latin typeface="Calibri"/>
                <a:ea typeface="Calibri"/>
              </a:rPr>
              <a:t>Statutul personalului CDI </a:t>
            </a:r>
            <a:endParaRPr b="0" lang="en-US" sz="21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en-US" sz="2100" spc="-1" strike="noStrike">
                <a:solidFill>
                  <a:schemeClr val="dk1"/>
                </a:solidFill>
                <a:latin typeface="Calibri"/>
                <a:ea typeface="Calibri"/>
              </a:rPr>
              <a:t>Organisme consultative ale Ministerului Cercetării, Inovării şi Digitalizării</a:t>
            </a:r>
            <a:endParaRPr b="0" lang="en-US" sz="21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ro-RO" sz="2100" spc="-1" strike="noStrike">
                <a:solidFill>
                  <a:schemeClr val="dk1"/>
                </a:solidFill>
                <a:latin typeface="Calibri"/>
                <a:ea typeface="Calibri"/>
              </a:rPr>
              <a:t>Etica în cercetare științifică</a:t>
            </a:r>
            <a:endParaRPr b="0" lang="en-US" sz="2100" spc="-1" strike="noStrike">
              <a:solidFill>
                <a:schemeClr val="dk1"/>
              </a:solidFill>
              <a:latin typeface="Calibri"/>
            </a:endParaRPr>
          </a:p>
          <a:p>
            <a:pPr indent="0" algn="just" defTabSz="914400">
              <a:lnSpc>
                <a:spcPct val="150000"/>
              </a:lnSpc>
              <a:buNone/>
              <a:tabLst>
                <a:tab algn="l" pos="0"/>
              </a:tabLst>
            </a:pPr>
            <a:endParaRPr b="0" lang="en-US" sz="2100" spc="-1" strike="noStrike">
              <a:solidFill>
                <a:schemeClr val="dk1"/>
              </a:solidFill>
              <a:latin typeface="Calibri"/>
            </a:endParaRPr>
          </a:p>
          <a:p>
            <a:pPr indent="0" algn="just" defTabSz="914400">
              <a:lnSpc>
                <a:spcPct val="150000"/>
              </a:lnSpc>
              <a:buNone/>
              <a:tabLst>
                <a:tab algn="l" pos="0"/>
              </a:tabLst>
            </a:pPr>
            <a:r>
              <a:rPr b="1" i="1" lang="ro-RO" sz="2100" spc="-1" strike="noStrike" u="sng">
                <a:solidFill>
                  <a:schemeClr val="dk1"/>
                </a:solidFill>
                <a:uFillTx/>
                <a:latin typeface="Calibri"/>
                <a:ea typeface="Calibri"/>
              </a:rPr>
              <a:t>Abrogă:</a:t>
            </a:r>
            <a:endParaRPr b="0" lang="en-US" sz="2100" spc="-1" strike="noStrike">
              <a:solidFill>
                <a:schemeClr val="dk1"/>
              </a:solidFill>
              <a:latin typeface="Calibri"/>
            </a:endParaRPr>
          </a:p>
          <a:p>
            <a:pPr indent="0" algn="just" defTabSz="914400">
              <a:lnSpc>
                <a:spcPct val="115000"/>
              </a:lnSpc>
              <a:spcAft>
                <a:spcPts val="1001"/>
              </a:spcAft>
              <a:buNone/>
              <a:tabLst>
                <a:tab algn="l" pos="0"/>
              </a:tabLst>
            </a:pPr>
            <a:r>
              <a:rPr b="0" lang="en-US" sz="2100" spc="-1" strike="noStrike">
                <a:solidFill>
                  <a:schemeClr val="dk1"/>
                </a:solidFill>
                <a:latin typeface="Calibri"/>
                <a:ea typeface="Calibri"/>
              </a:rPr>
              <a:t>- Legea nr. </a:t>
            </a:r>
            <a:r>
              <a:rPr b="1" lang="en-US" sz="2100" spc="-1" strike="noStrike" u="sng">
                <a:solidFill>
                  <a:srgbClr val="0000ff"/>
                </a:solidFill>
                <a:uFillTx/>
                <a:latin typeface="Calibri"/>
                <a:ea typeface="Calibri"/>
                <a:hlinkClick r:id="rId1"/>
              </a:rPr>
              <a:t>319/2003</a:t>
            </a:r>
            <a:r>
              <a:rPr b="0" lang="en-US" sz="2100" spc="-1" strike="noStrike">
                <a:solidFill>
                  <a:schemeClr val="dk1"/>
                </a:solidFill>
                <a:latin typeface="Calibri"/>
                <a:ea typeface="Calibri"/>
              </a:rPr>
              <a:t> privind Statutul personalului de cercetare-dezvoltare, cu completările ulterioare;</a:t>
            </a:r>
            <a:endParaRPr b="0" lang="en-US" sz="2100" spc="-1" strike="noStrike">
              <a:solidFill>
                <a:schemeClr val="dk1"/>
              </a:solidFill>
              <a:latin typeface="Calibri"/>
            </a:endParaRPr>
          </a:p>
          <a:p>
            <a:pPr indent="0" algn="just" defTabSz="914400">
              <a:lnSpc>
                <a:spcPct val="115000"/>
              </a:lnSpc>
              <a:spcAft>
                <a:spcPts val="1001"/>
              </a:spcAft>
              <a:buNone/>
              <a:tabLst>
                <a:tab algn="l" pos="0"/>
              </a:tabLst>
            </a:pPr>
            <a:r>
              <a:rPr b="1" lang="en-US" sz="2100" spc="-1" strike="noStrike">
                <a:solidFill>
                  <a:srgbClr val="8f0000"/>
                </a:solidFill>
                <a:latin typeface="Calibri"/>
                <a:ea typeface="Calibri"/>
              </a:rPr>
              <a:t>- </a:t>
            </a:r>
            <a:r>
              <a:rPr b="0" lang="en-US" sz="2100" spc="-1" strike="noStrike">
                <a:solidFill>
                  <a:schemeClr val="dk1"/>
                </a:solidFill>
                <a:latin typeface="Calibri"/>
                <a:ea typeface="Calibri"/>
              </a:rPr>
              <a:t>Legea nr. </a:t>
            </a:r>
            <a:r>
              <a:rPr b="1" lang="en-US" sz="2100" spc="-1" strike="noStrike" u="sng">
                <a:solidFill>
                  <a:srgbClr val="0000ff"/>
                </a:solidFill>
                <a:uFillTx/>
                <a:latin typeface="Calibri"/>
                <a:ea typeface="Calibri"/>
                <a:hlinkClick r:id="rId2"/>
              </a:rPr>
              <a:t>206/2004</a:t>
            </a:r>
            <a:r>
              <a:rPr b="0" lang="en-US" sz="2100" spc="-1" strike="noStrike">
                <a:solidFill>
                  <a:schemeClr val="dk1"/>
                </a:solidFill>
                <a:latin typeface="Calibri"/>
                <a:ea typeface="Calibri"/>
              </a:rPr>
              <a:t> privind buna conduită în cercetarea ştiinţifică, dezvoltarea tehnologică şi inovare, cu modificările şi completările ulterioare.</a:t>
            </a:r>
            <a:endParaRPr b="0" lang="en-US" sz="2100" spc="-1" strike="noStrike">
              <a:solidFill>
                <a:schemeClr val="dk1"/>
              </a:solidFill>
              <a:latin typeface="Calibri"/>
            </a:endParaRPr>
          </a:p>
          <a:p>
            <a:pPr indent="0" algn="just" defTabSz="914400">
              <a:lnSpc>
                <a:spcPct val="150000"/>
              </a:lnSpc>
              <a:buNone/>
              <a:tabLst>
                <a:tab algn="l" pos="0"/>
              </a:tabLst>
            </a:pPr>
            <a:r>
              <a:rPr b="0" lang="ro-RO" sz="2100" spc="-1" strike="noStrike">
                <a:solidFill>
                  <a:schemeClr val="dk1"/>
                </a:solidFill>
                <a:latin typeface="Calibri"/>
                <a:ea typeface="Calibri"/>
              </a:rPr>
              <a:t> </a:t>
            </a:r>
            <a:endParaRPr b="0" lang="en-US" sz="21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en-US" sz="1800" spc="-1" strike="noStrike">
                <a:solidFill>
                  <a:schemeClr val="dk1"/>
                </a:solidFill>
                <a:latin typeface="Verdana"/>
                <a:ea typeface="Calibri"/>
              </a:rPr>
              <a:t>III. EVALUAREA PERIODICĂ A PERFORMANȚEI ȘTIINȚIFICE </a:t>
            </a:r>
            <a:r>
              <a:rPr b="1" lang="en-US" sz="1800" spc="-1" strike="noStrike">
                <a:solidFill>
                  <a:schemeClr val="dk1"/>
                </a:solidFill>
                <a:highlight>
                  <a:srgbClr val="d3d3d3"/>
                </a:highlight>
                <a:latin typeface="Verdana"/>
                <a:ea typeface="Calibri"/>
              </a:rPr>
              <a:t>(art. 25 – 31)</a:t>
            </a:r>
            <a:endParaRPr b="0" lang="en-US" sz="1800" spc="-1" strike="noStrike">
              <a:solidFill>
                <a:schemeClr val="dk1"/>
              </a:solidFill>
              <a:latin typeface="Calibri"/>
            </a:endParaRPr>
          </a:p>
        </p:txBody>
      </p:sp>
      <p:sp>
        <p:nvSpPr>
          <p:cNvPr id="104"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56244" lnSpcReduction="10000"/>
          </a:bodyPr>
          <a:p>
            <a:pPr indent="0" algn="just" defTabSz="914400">
              <a:lnSpc>
                <a:spcPct val="150000"/>
              </a:lnSpc>
              <a:buNone/>
              <a:tabLst>
                <a:tab algn="l" pos="0"/>
              </a:tabLst>
            </a:pPr>
            <a:endParaRPr b="0" lang="en-US" sz="2700" spc="-1" strike="noStrike">
              <a:solidFill>
                <a:schemeClr val="dk1"/>
              </a:solidFill>
              <a:latin typeface="Calibri"/>
            </a:endParaRPr>
          </a:p>
          <a:p>
            <a:pPr indent="0" algn="just" defTabSz="914400">
              <a:lnSpc>
                <a:spcPct val="150000"/>
              </a:lnSpc>
              <a:buNone/>
              <a:tabLst>
                <a:tab algn="l" pos="0"/>
              </a:tabLst>
            </a:pPr>
            <a:r>
              <a:rPr b="0" lang="en-US" sz="2700" spc="-1" strike="noStrike">
                <a:solidFill>
                  <a:schemeClr val="dk1"/>
                </a:solidFill>
                <a:latin typeface="Calibri"/>
                <a:ea typeface="Verdana"/>
              </a:rPr>
              <a:t>REZULTATE EVALUARE </a:t>
            </a:r>
            <a:r>
              <a:rPr b="0" lang="en-US" sz="2700" spc="-1" strike="noStrike">
                <a:solidFill>
                  <a:schemeClr val="dk1"/>
                </a:solidFill>
                <a:latin typeface="Wingdings"/>
                <a:ea typeface="Verdana"/>
              </a:rPr>
              <a:t></a:t>
            </a:r>
            <a:r>
              <a:rPr b="0" lang="en-US" sz="2700" spc="-1" strike="noStrike">
                <a:solidFill>
                  <a:schemeClr val="dk1"/>
                </a:solidFill>
                <a:latin typeface="Calibri"/>
                <a:ea typeface="Verdana"/>
              </a:rPr>
              <a:t> validate în Consiliul Științific </a:t>
            </a:r>
            <a:r>
              <a:rPr b="0" lang="en-US" sz="2700" spc="-1" strike="noStrike">
                <a:solidFill>
                  <a:schemeClr val="dk1"/>
                </a:solidFill>
                <a:latin typeface="Wingdings"/>
                <a:ea typeface="Verdana"/>
              </a:rPr>
              <a:t></a:t>
            </a:r>
            <a:r>
              <a:rPr b="0" lang="en-US" sz="2700" spc="-1" strike="noStrike">
                <a:solidFill>
                  <a:schemeClr val="dk1"/>
                </a:solidFill>
                <a:latin typeface="Calibri"/>
                <a:ea typeface="Verdana"/>
              </a:rPr>
              <a:t> aprobate Director General</a:t>
            </a:r>
            <a:endParaRPr b="0" lang="en-US" sz="2700" spc="-1" strike="noStrike">
              <a:solidFill>
                <a:schemeClr val="dk1"/>
              </a:solidFill>
              <a:latin typeface="Calibri"/>
            </a:endParaRPr>
          </a:p>
          <a:p>
            <a:pPr indent="0" algn="just" defTabSz="914400">
              <a:lnSpc>
                <a:spcPct val="115000"/>
              </a:lnSpc>
              <a:buNone/>
              <a:tabLst>
                <a:tab algn="l" pos="0"/>
              </a:tabLst>
            </a:pPr>
            <a:r>
              <a:rPr b="1" lang="en-US" sz="2700" spc="-1" strike="noStrike">
                <a:solidFill>
                  <a:schemeClr val="dk1"/>
                </a:solidFill>
                <a:latin typeface="Calibri"/>
                <a:ea typeface="Verdana"/>
              </a:rPr>
              <a:t>Rezultatul evaluării – CONTESTAȚ</a:t>
            </a:r>
            <a:r>
              <a:rPr b="0" lang="en-US" sz="2700" spc="-1" strike="noStrike">
                <a:solidFill>
                  <a:schemeClr val="dk1"/>
                </a:solidFill>
                <a:latin typeface="Calibri"/>
                <a:ea typeface="Verdana"/>
              </a:rPr>
              <a:t>IE; termen: </a:t>
            </a:r>
            <a:r>
              <a:rPr b="1" lang="en-US" sz="2700" spc="-1" strike="noStrike">
                <a:solidFill>
                  <a:srgbClr val="c00000"/>
                </a:solidFill>
                <a:latin typeface="Calibri"/>
                <a:ea typeface="Verdana"/>
              </a:rPr>
              <a:t>10 zile calendaristice </a:t>
            </a:r>
            <a:r>
              <a:rPr b="0" lang="en-US" sz="2700" spc="-1" strike="noStrike">
                <a:solidFill>
                  <a:schemeClr val="dk1"/>
                </a:solidFill>
                <a:latin typeface="Calibri"/>
                <a:ea typeface="Verdana"/>
              </a:rPr>
              <a:t>de la data comunicării rezultatului evaluării.</a:t>
            </a:r>
            <a:endParaRPr b="0" lang="en-US" sz="2700" spc="-1" strike="noStrike">
              <a:solidFill>
                <a:schemeClr val="dk1"/>
              </a:solidFill>
              <a:latin typeface="Calibri"/>
            </a:endParaRPr>
          </a:p>
          <a:p>
            <a:pPr indent="0" algn="just" defTabSz="914400">
              <a:lnSpc>
                <a:spcPct val="150000"/>
              </a:lnSpc>
              <a:buNone/>
              <a:tabLst>
                <a:tab algn="l" pos="0"/>
              </a:tabLst>
            </a:pPr>
            <a:r>
              <a:rPr b="0" lang="en-US" sz="2700" spc="-1" strike="noStrike">
                <a:solidFill>
                  <a:schemeClr val="dk1"/>
                </a:solidFill>
                <a:latin typeface="Calibri"/>
                <a:ea typeface="Verdana"/>
              </a:rPr>
              <a:t> </a:t>
            </a:r>
            <a:endParaRPr b="0" lang="en-US" sz="2700" spc="-1" strike="noStrike">
              <a:solidFill>
                <a:schemeClr val="dk1"/>
              </a:solidFill>
              <a:latin typeface="Calibri"/>
            </a:endParaRPr>
          </a:p>
          <a:p>
            <a:pPr indent="0" algn="just" defTabSz="914400">
              <a:lnSpc>
                <a:spcPct val="150000"/>
              </a:lnSpc>
              <a:buNone/>
              <a:tabLst>
                <a:tab algn="l" pos="0"/>
              </a:tabLst>
            </a:pPr>
            <a:r>
              <a:rPr b="1" lang="en-US" sz="2700" spc="-1" strike="noStrike">
                <a:solidFill>
                  <a:schemeClr val="dk1"/>
                </a:solidFill>
                <a:latin typeface="Calibri"/>
                <a:ea typeface="Verdana"/>
              </a:rPr>
              <a:t>Cercetătorii ştiinţifici</a:t>
            </a:r>
            <a:r>
              <a:rPr b="0" lang="en-US" sz="2700" spc="-1" strike="noStrike">
                <a:solidFill>
                  <a:schemeClr val="dk1"/>
                </a:solidFill>
                <a:latin typeface="Calibri"/>
                <a:ea typeface="Verdana"/>
              </a:rPr>
              <a:t> care îndeplinesc condiţiile de înscriere la pensie potrivit legislaţiei privind sistemul public de pensii </a:t>
            </a:r>
            <a:r>
              <a:rPr b="1" lang="en-US" sz="2700" spc="-1" strike="noStrike" u="sng">
                <a:solidFill>
                  <a:schemeClr val="dk1"/>
                </a:solidFill>
                <a:uFillTx/>
                <a:latin typeface="Calibri"/>
                <a:ea typeface="Verdana"/>
              </a:rPr>
              <a:t>pot opta</a:t>
            </a:r>
            <a:r>
              <a:rPr b="0" lang="en-US" sz="2700" spc="-1" strike="noStrike">
                <a:solidFill>
                  <a:schemeClr val="dk1"/>
                </a:solidFill>
                <a:latin typeface="Calibri"/>
                <a:ea typeface="Verdana"/>
              </a:rPr>
              <a:t> între </a:t>
            </a:r>
            <a:r>
              <a:rPr b="0" i="1" lang="en-US" sz="2700" spc="-1" strike="noStrike">
                <a:solidFill>
                  <a:schemeClr val="dk1"/>
                </a:solidFill>
                <a:latin typeface="Calibri"/>
                <a:ea typeface="Verdana"/>
              </a:rPr>
              <a:t>acordarea pensiei pentru limită de vârstă</a:t>
            </a:r>
            <a:r>
              <a:rPr b="0" lang="en-US" sz="2700" spc="-1" strike="noStrike">
                <a:solidFill>
                  <a:schemeClr val="dk1"/>
                </a:solidFill>
                <a:latin typeface="Calibri"/>
                <a:ea typeface="Verdana"/>
              </a:rPr>
              <a:t> şi </a:t>
            </a:r>
            <a:r>
              <a:rPr b="1" i="1" lang="en-US" sz="2700" spc="-1" strike="noStrike">
                <a:solidFill>
                  <a:schemeClr val="dk1"/>
                </a:solidFill>
                <a:latin typeface="Calibri"/>
                <a:ea typeface="Verdana"/>
              </a:rPr>
              <a:t>continuarea activităţii pe aceeaşi funcţie de CD - </a:t>
            </a:r>
            <a:r>
              <a:rPr b="1" lang="en-US" sz="2700" spc="-1" strike="noStrike">
                <a:solidFill>
                  <a:schemeClr val="dk1"/>
                </a:solidFill>
                <a:latin typeface="Calibri"/>
                <a:ea typeface="Verdana"/>
              </a:rPr>
              <a:t>"FOARTE BINE” la ultima evaluare periodică</a:t>
            </a:r>
            <a:r>
              <a:rPr b="0" lang="en-US" sz="2700" spc="-1" strike="noStrike">
                <a:solidFill>
                  <a:schemeClr val="dk1"/>
                </a:solidFill>
                <a:latin typeface="Calibri"/>
                <a:ea typeface="Verdana"/>
              </a:rPr>
              <a:t>.</a:t>
            </a:r>
            <a:endParaRPr b="0" lang="en-US" sz="2700" spc="-1" strike="noStrike">
              <a:solidFill>
                <a:schemeClr val="dk1"/>
              </a:solidFill>
              <a:latin typeface="Calibri"/>
            </a:endParaRPr>
          </a:p>
          <a:p>
            <a:pPr indent="0" algn="just" defTabSz="914400">
              <a:lnSpc>
                <a:spcPct val="150000"/>
              </a:lnSpc>
              <a:buNone/>
              <a:tabLst>
                <a:tab algn="l" pos="0"/>
              </a:tabLst>
            </a:pPr>
            <a:r>
              <a:rPr b="1" lang="en-US" sz="2700" spc="-1" strike="noStrike">
                <a:solidFill>
                  <a:schemeClr val="dk1"/>
                </a:solidFill>
                <a:latin typeface="Calibri"/>
                <a:ea typeface="Verdana"/>
              </a:rPr>
              <a:t>Pentru cercetătorii menţinuţi în funcţii de cercetare-dezvoltare</a:t>
            </a:r>
            <a:r>
              <a:rPr b="0" lang="en-US" sz="2700" spc="-1" strike="noStrike">
                <a:solidFill>
                  <a:schemeClr val="dk1"/>
                </a:solidFill>
                <a:latin typeface="Calibri"/>
                <a:ea typeface="Verdana"/>
              </a:rPr>
              <a:t> după împlinirea vârstei de pensionare - </a:t>
            </a:r>
            <a:r>
              <a:rPr b="1" i="1" lang="en-US" sz="2700" spc="-1" strike="noStrike" u="sng">
                <a:solidFill>
                  <a:schemeClr val="dk1"/>
                </a:solidFill>
                <a:uFillTx/>
                <a:latin typeface="Calibri"/>
                <a:ea typeface="Verdana"/>
              </a:rPr>
              <a:t>evaluarea periodică ANUAL</a:t>
            </a:r>
            <a:r>
              <a:rPr b="0" lang="en-US" sz="2700" spc="-1" strike="noStrike">
                <a:solidFill>
                  <a:schemeClr val="dk1"/>
                </a:solidFill>
                <a:latin typeface="Calibri"/>
                <a:ea typeface="Verdana"/>
              </a:rPr>
              <a:t>.</a:t>
            </a:r>
            <a:endParaRPr b="0" lang="en-US" sz="2700" spc="-1" strike="noStrike">
              <a:solidFill>
                <a:schemeClr val="dk1"/>
              </a:solidFill>
              <a:latin typeface="Calibri"/>
            </a:endParaRPr>
          </a:p>
          <a:p>
            <a:pPr indent="0" algn="just" defTabSz="914400">
              <a:lnSpc>
                <a:spcPct val="150000"/>
              </a:lnSpc>
              <a:buNone/>
              <a:tabLst>
                <a:tab algn="l" pos="0"/>
              </a:tabLst>
            </a:pPr>
            <a:r>
              <a:rPr b="1" lang="en-US" sz="2700" spc="-1" strike="noStrike">
                <a:solidFill>
                  <a:schemeClr val="dk1"/>
                </a:solidFill>
                <a:latin typeface="Calibri"/>
                <a:ea typeface="Verdana"/>
              </a:rPr>
              <a:t> </a:t>
            </a:r>
            <a:endParaRPr b="0" lang="en-US" sz="2700" spc="-1" strike="noStrike">
              <a:solidFill>
                <a:schemeClr val="dk1"/>
              </a:solidFill>
              <a:latin typeface="Calibri"/>
            </a:endParaRPr>
          </a:p>
          <a:p>
            <a:pPr indent="0" algn="just" defTabSz="914400">
              <a:lnSpc>
                <a:spcPct val="150000"/>
              </a:lnSpc>
              <a:buNone/>
              <a:tabLst>
                <a:tab algn="l" pos="0"/>
              </a:tabLst>
            </a:pPr>
            <a:r>
              <a:rPr b="0" lang="en-US" sz="2700" spc="-1" strike="noStrike">
                <a:solidFill>
                  <a:schemeClr val="dk1"/>
                </a:solidFill>
                <a:latin typeface="Calibri"/>
                <a:ea typeface="Verdana"/>
              </a:rPr>
              <a:t>Contractele individuale de muncă ale cercetătorilor trebuie să conţină </a:t>
            </a:r>
            <a:r>
              <a:rPr b="1" lang="en-US" sz="2700" spc="-1" strike="noStrike" u="sng">
                <a:solidFill>
                  <a:schemeClr val="dk1"/>
                </a:solidFill>
                <a:uFillTx/>
                <a:latin typeface="Calibri"/>
                <a:ea typeface="Verdana"/>
              </a:rPr>
              <a:t>clauze</a:t>
            </a:r>
            <a:r>
              <a:rPr b="0" lang="en-US" sz="2700" spc="-1" strike="noStrike">
                <a:solidFill>
                  <a:schemeClr val="dk1"/>
                </a:solidFill>
                <a:latin typeface="Calibri"/>
                <a:ea typeface="Verdana"/>
              </a:rPr>
              <a:t> privind </a:t>
            </a:r>
            <a:r>
              <a:rPr b="1" lang="en-US" sz="2700" spc="-1" strike="noStrike" u="sng">
                <a:solidFill>
                  <a:schemeClr val="dk1"/>
                </a:solidFill>
                <a:uFillTx/>
                <a:latin typeface="Calibri"/>
                <a:ea typeface="Verdana"/>
              </a:rPr>
              <a:t>atingerea obiectivelor specifice activităţii CDI</a:t>
            </a:r>
            <a:r>
              <a:rPr b="0" lang="en-US" sz="2700" spc="-1" strike="noStrike">
                <a:solidFill>
                  <a:schemeClr val="dk1"/>
                </a:solidFill>
                <a:latin typeface="Calibri"/>
                <a:ea typeface="Verdana"/>
              </a:rPr>
              <a:t> şi </a:t>
            </a:r>
            <a:r>
              <a:rPr b="1" lang="en-US" sz="2700" spc="-1" strike="noStrike" u="sng">
                <a:solidFill>
                  <a:schemeClr val="dk1"/>
                </a:solidFill>
                <a:uFillTx/>
                <a:latin typeface="Calibri"/>
                <a:ea typeface="Verdana"/>
              </a:rPr>
              <a:t>clauze privind sancţionarea angajatului</a:t>
            </a:r>
            <a:r>
              <a:rPr b="0" lang="en-US" sz="2700" spc="-1" strike="noStrike">
                <a:solidFill>
                  <a:schemeClr val="dk1"/>
                </a:solidFill>
                <a:latin typeface="Calibri"/>
                <a:ea typeface="Verdana"/>
              </a:rPr>
              <a:t>, </a:t>
            </a:r>
            <a:r>
              <a:rPr b="0" i="1" lang="en-US" sz="2700" spc="-1" strike="noStrike">
                <a:solidFill>
                  <a:schemeClr val="dk1"/>
                </a:solidFill>
                <a:latin typeface="Calibri"/>
                <a:ea typeface="Verdana"/>
              </a:rPr>
              <a:t>în cazul neîndeplinirii obiectivelor individuale.</a:t>
            </a:r>
            <a:endParaRPr b="0" lang="en-US" sz="27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96604"/>
          </a:bodyPr>
          <a:p>
            <a:pPr marL="343080" indent="-343080" algn="ctr" defTabSz="914400">
              <a:lnSpc>
                <a:spcPct val="150000"/>
              </a:lnSpc>
              <a:buNone/>
              <a:tabLst>
                <a:tab algn="l" pos="0"/>
              </a:tabLst>
            </a:pPr>
            <a:br>
              <a:rPr sz="2000"/>
            </a:br>
            <a:r>
              <a:rPr b="1" lang="ro-RO" sz="2000" spc="-1" strike="noStrike">
                <a:solidFill>
                  <a:srgbClr val="000000"/>
                </a:solidFill>
                <a:latin typeface="Verdana"/>
                <a:ea typeface="Calibri"/>
              </a:rPr>
              <a:t>IV. </a:t>
            </a:r>
            <a:r>
              <a:rPr b="1" lang="en-US" sz="2000" spc="-1" strike="noStrike">
                <a:solidFill>
                  <a:srgbClr val="000000"/>
                </a:solidFill>
                <a:latin typeface="Verdana"/>
                <a:ea typeface="Calibri"/>
              </a:rPr>
              <a:t>DREPTURI ȘI OBLIGAȚII </a:t>
            </a:r>
            <a:br>
              <a:rPr sz="1300"/>
            </a:br>
            <a:endParaRPr b="0" lang="en-US" sz="2000" spc="-1" strike="noStrike">
              <a:solidFill>
                <a:schemeClr val="dk1"/>
              </a:solidFill>
              <a:latin typeface="Calibri"/>
            </a:endParaRPr>
          </a:p>
        </p:txBody>
      </p:sp>
      <p:sp>
        <p:nvSpPr>
          <p:cNvPr id="106"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46870" lnSpcReduction="10000"/>
          </a:bodyPr>
          <a:p>
            <a:pPr indent="0" algn="just" defTabSz="914400">
              <a:lnSpc>
                <a:spcPct val="150000"/>
              </a:lnSpc>
              <a:buNone/>
              <a:tabLst>
                <a:tab algn="l" pos="0"/>
              </a:tabLst>
            </a:pP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Calibri"/>
              </a:rPr>
              <a:t>Pe lângă drepturile și obligațiile prevăzute de legislația generală, </a:t>
            </a:r>
            <a:r>
              <a:rPr b="1" lang="en-US" sz="3200" spc="-1" strike="noStrike">
                <a:solidFill>
                  <a:schemeClr val="dk1"/>
                </a:solidFill>
                <a:latin typeface="Calibri"/>
                <a:ea typeface="Calibri"/>
              </a:rPr>
              <a:t>personalul CDI are drepturile și obligațiile prevăzute de legea specială – Legea nr.183/2024: la </a:t>
            </a:r>
            <a:r>
              <a:rPr b="1" lang="en-US" sz="3200" spc="-1" strike="noStrike" u="sng">
                <a:solidFill>
                  <a:schemeClr val="dk1"/>
                </a:solidFill>
                <a:highlight>
                  <a:srgbClr val="d3d3d3"/>
                </a:highlight>
                <a:uFillTx/>
                <a:latin typeface="Calibri"/>
                <a:ea typeface="Calibri"/>
              </a:rPr>
              <a:t>art. 32</a:t>
            </a:r>
            <a:r>
              <a:rPr b="1" lang="en-US" sz="3200" spc="-1" strike="noStrike">
                <a:solidFill>
                  <a:schemeClr val="dk1"/>
                </a:solidFill>
                <a:latin typeface="Calibri"/>
                <a:ea typeface="Calibri"/>
              </a:rPr>
              <a:t> (DREPTURI) și </a:t>
            </a:r>
            <a:r>
              <a:rPr b="1" lang="en-US" sz="3200" spc="-1" strike="noStrike" u="sng">
                <a:solidFill>
                  <a:schemeClr val="dk1"/>
                </a:solidFill>
                <a:highlight>
                  <a:srgbClr val="d3d3d3"/>
                </a:highlight>
                <a:uFillTx/>
                <a:latin typeface="Calibri"/>
                <a:ea typeface="Calibri"/>
              </a:rPr>
              <a:t>art. 33</a:t>
            </a:r>
            <a:r>
              <a:rPr b="1" lang="en-US" sz="3200" spc="-1" strike="noStrike">
                <a:solidFill>
                  <a:schemeClr val="dk1"/>
                </a:solidFill>
                <a:latin typeface="Calibri"/>
                <a:ea typeface="Calibri"/>
              </a:rPr>
              <a:t> (OBLIGAȚII).</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chemeClr val="dk1"/>
                </a:solidFill>
                <a:latin typeface="Calibri"/>
                <a:ea typeface="Calibri"/>
              </a:rPr>
              <a:t> </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chemeClr val="dk1"/>
                </a:solidFill>
                <a:latin typeface="Calibri"/>
                <a:ea typeface="Calibri"/>
              </a:rPr>
              <a:t>Perfecționarea profesională se realizează în formele prevăzute la </a:t>
            </a:r>
            <a:r>
              <a:rPr b="1" lang="en-US" sz="3200" spc="-1" strike="noStrike" u="sng">
                <a:solidFill>
                  <a:schemeClr val="dk1"/>
                </a:solidFill>
                <a:highlight>
                  <a:srgbClr val="d3d3d3"/>
                </a:highlight>
                <a:uFillTx/>
                <a:latin typeface="Calibri"/>
                <a:ea typeface="Calibri"/>
              </a:rPr>
              <a:t>art. 35</a:t>
            </a:r>
            <a:r>
              <a:rPr b="1" lang="en-US" sz="3200" spc="-1" strike="noStrike" u="sng">
                <a:solidFill>
                  <a:schemeClr val="dk1"/>
                </a:solidFill>
                <a:uFillTx/>
                <a:latin typeface="Calibri"/>
                <a:ea typeface="Calibri"/>
              </a:rPr>
              <a:t>.</a:t>
            </a:r>
            <a:r>
              <a:rPr b="1" lang="en-US" sz="3200" spc="-1" strike="noStrike">
                <a:solidFill>
                  <a:schemeClr val="dk1"/>
                </a:solidFill>
                <a:latin typeface="Calibri"/>
                <a:ea typeface="Calibri"/>
              </a:rPr>
              <a:t> </a:t>
            </a: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Times New Roman"/>
              </a:rPr>
              <a:t>Personalul CDI care urmează </a:t>
            </a:r>
            <a:r>
              <a:rPr b="0" lang="en-US" sz="3200" spc="-1" strike="noStrike" u="sng">
                <a:solidFill>
                  <a:schemeClr val="dk1"/>
                </a:solidFill>
                <a:uFillTx/>
                <a:latin typeface="Calibri"/>
                <a:ea typeface="Times New Roman"/>
              </a:rPr>
              <a:t>o formă de specializare</a:t>
            </a:r>
            <a:r>
              <a:rPr b="0" lang="en-US" sz="3200" spc="-1" strike="noStrike">
                <a:solidFill>
                  <a:schemeClr val="dk1"/>
                </a:solidFill>
                <a:latin typeface="Calibri"/>
                <a:ea typeface="Times New Roman"/>
              </a:rPr>
              <a:t> în ţară sau în străinătate, </a:t>
            </a:r>
            <a:r>
              <a:rPr b="0" lang="en-US" sz="3200" spc="-1" strike="noStrike" u="sng">
                <a:solidFill>
                  <a:schemeClr val="dk1"/>
                </a:solidFill>
                <a:uFillTx/>
                <a:latin typeface="Calibri"/>
                <a:ea typeface="Times New Roman"/>
              </a:rPr>
              <a:t>susţinută financiar de angajator</a:t>
            </a:r>
            <a:r>
              <a:rPr b="0" lang="en-US" sz="3200" spc="-1" strike="noStrike">
                <a:solidFill>
                  <a:schemeClr val="dk1"/>
                </a:solidFill>
                <a:latin typeface="Calibri"/>
                <a:ea typeface="Times New Roman"/>
              </a:rPr>
              <a:t>, </a:t>
            </a:r>
            <a:r>
              <a:rPr b="1" lang="en-US" sz="3200" spc="-1" strike="noStrike">
                <a:solidFill>
                  <a:schemeClr val="dk1"/>
                </a:solidFill>
                <a:latin typeface="Calibri"/>
                <a:ea typeface="Times New Roman"/>
              </a:rPr>
              <a:t>este obligat să se angajeze</a:t>
            </a:r>
            <a:r>
              <a:rPr b="0" lang="en-US" sz="3200" spc="-1" strike="noStrike">
                <a:solidFill>
                  <a:schemeClr val="dk1"/>
                </a:solidFill>
                <a:latin typeface="Calibri"/>
                <a:ea typeface="Times New Roman"/>
              </a:rPr>
              <a:t>, în scris, că </a:t>
            </a:r>
            <a:r>
              <a:rPr b="1" lang="en-US" sz="3200" spc="-1" strike="noStrike" u="sng">
                <a:solidFill>
                  <a:schemeClr val="dk1"/>
                </a:solidFill>
                <a:uFillTx/>
                <a:latin typeface="Calibri"/>
                <a:ea typeface="Times New Roman"/>
              </a:rPr>
              <a:t>va continua activitatea</a:t>
            </a:r>
            <a:r>
              <a:rPr b="0" lang="en-US" sz="3200" spc="-1" strike="noStrike">
                <a:solidFill>
                  <a:schemeClr val="dk1"/>
                </a:solidFill>
                <a:latin typeface="Calibri"/>
                <a:ea typeface="Times New Roman"/>
              </a:rPr>
              <a:t> în cadrul acestuia - pentru perioada specificată de către organizaţia de cercetare într-o </a:t>
            </a:r>
            <a:r>
              <a:rPr b="1" i="1" lang="en-US" sz="3200" spc="-1" strike="noStrike">
                <a:solidFill>
                  <a:schemeClr val="dk1"/>
                </a:solidFill>
                <a:latin typeface="Calibri"/>
                <a:ea typeface="Times New Roman"/>
              </a:rPr>
              <a:t>convenţie de sprijin financiar</a:t>
            </a:r>
            <a:r>
              <a:rPr b="0" lang="en-US" sz="3200" spc="-1" strike="noStrike">
                <a:solidFill>
                  <a:schemeClr val="dk1"/>
                </a:solidFill>
                <a:latin typeface="Calibri"/>
                <a:ea typeface="Times New Roman"/>
              </a:rPr>
              <a:t>; în cazul nerespectării angajamentului asumat, personalul CDI returnează contravaloarea sprijinului financiar acordat (similar Codul muncii).</a:t>
            </a:r>
            <a:endParaRPr b="0" lang="en-US" sz="3200" spc="-1" strike="noStrike">
              <a:solidFill>
                <a:schemeClr val="dk1"/>
              </a:solidFill>
              <a:latin typeface="Calibri"/>
            </a:endParaRPr>
          </a:p>
          <a:p>
            <a:pPr indent="0" algn="just" defTabSz="914400">
              <a:lnSpc>
                <a:spcPct val="150000"/>
              </a:lnSpc>
              <a:buNone/>
              <a:tabLst>
                <a:tab algn="l" pos="0"/>
              </a:tabLst>
            </a:pP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Calibri"/>
              </a:rPr>
              <a:t>Cetăţenilor români care au lucrat în străinătate în CDI – </a:t>
            </a:r>
            <a:r>
              <a:rPr b="1" lang="en-US" sz="3200" spc="-1" strike="noStrike">
                <a:solidFill>
                  <a:schemeClr val="dk1"/>
                </a:solidFill>
                <a:latin typeface="Calibri"/>
                <a:ea typeface="Calibri"/>
              </a:rPr>
              <a:t>echivalare vechime în specialitate </a:t>
            </a:r>
            <a:r>
              <a:rPr b="0" lang="en-US" sz="3200" spc="-1" strike="noStrike">
                <a:solidFill>
                  <a:schemeClr val="dk1"/>
                </a:solidFill>
                <a:latin typeface="Calibri"/>
                <a:ea typeface="Calibri"/>
              </a:rPr>
              <a:t>– </a:t>
            </a:r>
            <a:r>
              <a:rPr b="0" lang="en-US" sz="3200" spc="-1" strike="noStrike" u="sng">
                <a:solidFill>
                  <a:schemeClr val="dk1"/>
                </a:solidFill>
                <a:uFillTx/>
                <a:latin typeface="Calibri"/>
                <a:ea typeface="Calibri"/>
              </a:rPr>
              <a:t>LA CERERE</a:t>
            </a:r>
            <a:r>
              <a:rPr b="0" lang="en-US" sz="3200" spc="-1" strike="noStrike">
                <a:solidFill>
                  <a:schemeClr val="dk1"/>
                </a:solidFill>
                <a:latin typeface="Calibri"/>
                <a:ea typeface="Calibri"/>
              </a:rPr>
              <a:t> – documente justificative </a:t>
            </a:r>
            <a:r>
              <a:rPr b="0" lang="en-US" sz="3200" spc="-1" strike="noStrike">
                <a:solidFill>
                  <a:schemeClr val="dk1"/>
                </a:solidFill>
                <a:latin typeface="Wingdings"/>
                <a:ea typeface="Calibri"/>
              </a:rPr>
              <a:t></a:t>
            </a:r>
            <a:r>
              <a:rPr b="0" lang="en-US" sz="3200" spc="-1" strike="noStrike">
                <a:solidFill>
                  <a:schemeClr val="dk1"/>
                </a:solidFill>
                <a:latin typeface="Calibri"/>
                <a:ea typeface="Calibri"/>
              </a:rPr>
              <a:t> metodologie proprie, publicată pe site</a:t>
            </a:r>
            <a:r>
              <a:rPr b="0" lang="ro-RO" sz="3200" spc="-1" strike="noStrike">
                <a:solidFill>
                  <a:schemeClr val="dk1"/>
                </a:solidFill>
                <a:latin typeface="Calibri"/>
                <a:ea typeface="Calibri"/>
              </a:rPr>
              <a:t> IFIN-HH</a:t>
            </a:r>
            <a:endParaRPr b="0" lang="en-US" sz="32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67055"/>
          </a:bodyPr>
          <a:p>
            <a:pPr indent="0" defTabSz="914400">
              <a:lnSpc>
                <a:spcPct val="150000"/>
              </a:lnSpc>
              <a:buNone/>
            </a:pPr>
            <a:br>
              <a:rPr sz="2000"/>
            </a:br>
            <a:r>
              <a:rPr b="1" lang="ro-RO" sz="2000" spc="-1" strike="noStrike">
                <a:solidFill>
                  <a:schemeClr val="dk1"/>
                </a:solidFill>
                <a:latin typeface="Verdana"/>
                <a:ea typeface="Calibri"/>
              </a:rPr>
              <a:t>                     </a:t>
            </a:r>
            <a:r>
              <a:rPr b="1" lang="ro-RO" sz="2000" spc="-1" strike="noStrike">
                <a:solidFill>
                  <a:schemeClr val="dk1"/>
                </a:solidFill>
                <a:latin typeface="Verdana"/>
                <a:ea typeface="Calibri"/>
              </a:rPr>
              <a:t>V. </a:t>
            </a:r>
            <a:r>
              <a:rPr b="1" lang="en-US" sz="2000" spc="-1" strike="noStrike">
                <a:solidFill>
                  <a:schemeClr val="dk1"/>
                </a:solidFill>
                <a:latin typeface="Verdana"/>
                <a:ea typeface="Calibri"/>
              </a:rPr>
              <a:t>MOBILITATEA personalului CDI</a:t>
            </a:r>
            <a:br>
              <a:rPr sz="4400"/>
            </a:br>
            <a:endParaRPr b="0" lang="en-US" sz="2000" spc="-1" strike="noStrike">
              <a:solidFill>
                <a:schemeClr val="dk1"/>
              </a:solidFill>
              <a:latin typeface="Calibri"/>
            </a:endParaRPr>
          </a:p>
        </p:txBody>
      </p:sp>
      <p:sp>
        <p:nvSpPr>
          <p:cNvPr id="108" name="PlaceHolder 2"/>
          <p:cNvSpPr>
            <a:spLocks noGrp="1"/>
          </p:cNvSpPr>
          <p:nvPr>
            <p:ph/>
          </p:nvPr>
        </p:nvSpPr>
        <p:spPr>
          <a:xfrm>
            <a:off x="533520" y="1143000"/>
            <a:ext cx="8229240" cy="5105160"/>
          </a:xfrm>
          <a:prstGeom prst="rect">
            <a:avLst/>
          </a:prstGeom>
          <a:noFill/>
          <a:ln w="0">
            <a:noFill/>
          </a:ln>
        </p:spPr>
        <p:txBody>
          <a:bodyPr lIns="91440" rIns="91440" tIns="45720" bIns="45720" anchor="t">
            <a:normAutofit/>
          </a:bodyPr>
          <a:p>
            <a:pPr indent="0" defTabSz="914400">
              <a:lnSpc>
                <a:spcPct val="100000"/>
              </a:lnSpc>
              <a:spcBef>
                <a:spcPts val="261"/>
              </a:spcBef>
              <a:buNone/>
              <a:tabLst>
                <a:tab algn="l" pos="0"/>
              </a:tabLst>
            </a:pPr>
            <a:endParaRPr b="0" lang="en-US" sz="1300" spc="-1" strike="noStrike">
              <a:solidFill>
                <a:schemeClr val="dk1"/>
              </a:solidFill>
              <a:latin typeface="Calibri"/>
            </a:endParaRPr>
          </a:p>
          <a:p>
            <a:pPr indent="0" defTabSz="914400">
              <a:lnSpc>
                <a:spcPct val="100000"/>
              </a:lnSpc>
              <a:spcBef>
                <a:spcPts val="261"/>
              </a:spcBef>
              <a:buNone/>
              <a:tabLst>
                <a:tab algn="l" pos="0"/>
              </a:tabLst>
            </a:pPr>
            <a:endParaRPr b="0" lang="en-US" sz="13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Centre sau colective mixte de specialişti pentru realizarea unor strategii de ramură sau sectoriale – constituire pe perioade determinate - propuse de Academia Română şi institutele acesteia, academiile de ramură, instituţiile de învăţământ superior şi institutele naţionale de cercetare-dezvoltare - utilizează în comun mijloacele financiare şi materiale de care dispun, în scopul gestionării raţionale a potenţialului uman de cercetare</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Modalitatea de constituire şi funcţionare - ORDIN MCID - </a:t>
            </a:r>
            <a:r>
              <a:rPr b="1" lang="en-US" sz="1500" spc="-1" strike="noStrike">
                <a:solidFill>
                  <a:schemeClr val="dk1"/>
                </a:solidFill>
                <a:latin typeface="Calibri"/>
                <a:ea typeface="Verdana"/>
              </a:rPr>
              <a:t>în termen de 90 de zile</a:t>
            </a:r>
            <a:r>
              <a:rPr b="0" lang="en-US" sz="1500" spc="-1" strike="noStrike">
                <a:solidFill>
                  <a:schemeClr val="dk1"/>
                </a:solidFill>
                <a:latin typeface="Calibri"/>
                <a:ea typeface="Verdana"/>
              </a:rPr>
              <a:t> de la data intrării în vigoare a Legii nr. 183/2024.</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 </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0" lang="en-US" sz="1500" spc="-1" strike="noStrike">
                <a:solidFill>
                  <a:schemeClr val="dk1"/>
                </a:solidFill>
                <a:latin typeface="Calibri"/>
                <a:ea typeface="Verdana"/>
              </a:rPr>
              <a:t>Categoriile de personal – </a:t>
            </a:r>
            <a:r>
              <a:rPr b="1" lang="en-US" sz="1500" spc="-1" strike="noStrike" u="sng">
                <a:solidFill>
                  <a:schemeClr val="dk1"/>
                </a:solidFill>
                <a:uFillTx/>
                <a:latin typeface="Calibri"/>
                <a:ea typeface="Verdana"/>
              </a:rPr>
              <a:t>art. 44 alin.3 și alin.4</a:t>
            </a:r>
            <a:r>
              <a:rPr b="0" lang="en-US" sz="1500" spc="-1" strike="noStrike">
                <a:solidFill>
                  <a:schemeClr val="dk1"/>
                </a:solidFill>
                <a:latin typeface="Calibri"/>
                <a:ea typeface="Verdana"/>
              </a:rPr>
              <a:t> - au drept de rezervare a postului şi pot exercita cumulat activităţi CDI la gradul profesional dobândit, pe perioada în care îndeplinesc aceste funcţii, cu respectarea prevederilor legale în vigoare.</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93422"/>
          </a:bodyPr>
          <a:p>
            <a:pPr indent="0" defTabSz="914400">
              <a:lnSpc>
                <a:spcPct val="150000"/>
              </a:lnSpc>
              <a:buNone/>
            </a:pPr>
            <a:r>
              <a:rPr b="1" lang="ro-RO" sz="1800" spc="-1" strike="noStrike">
                <a:solidFill>
                  <a:schemeClr val="dk1"/>
                </a:solidFill>
                <a:latin typeface="Verdana"/>
                <a:ea typeface="Calibri"/>
              </a:rPr>
              <a:t>                  </a:t>
            </a:r>
            <a:br>
              <a:rPr sz="1800"/>
            </a:br>
            <a:r>
              <a:rPr b="1" lang="ro-RO" sz="1800" spc="-1" strike="noStrike">
                <a:solidFill>
                  <a:schemeClr val="dk1"/>
                </a:solidFill>
                <a:latin typeface="Verdana"/>
                <a:ea typeface="Calibri"/>
              </a:rPr>
              <a:t>                                </a:t>
            </a:r>
            <a:r>
              <a:rPr b="1" lang="ro-RO" sz="1800" spc="-1" strike="noStrike">
                <a:solidFill>
                  <a:schemeClr val="dk1"/>
                </a:solidFill>
                <a:latin typeface="Verdana"/>
                <a:ea typeface="Calibri"/>
              </a:rPr>
              <a:t>VI. </a:t>
            </a:r>
            <a:r>
              <a:rPr b="1" lang="en-US" sz="1800" spc="-1" strike="noStrike">
                <a:solidFill>
                  <a:schemeClr val="dk1"/>
                </a:solidFill>
                <a:latin typeface="Verdana"/>
                <a:ea typeface="Calibri"/>
              </a:rPr>
              <a:t>FUNCȚIILE DE CONDUCERE</a:t>
            </a:r>
            <a:br>
              <a:rPr sz="1800"/>
            </a:br>
            <a:endParaRPr b="0" lang="en-US" sz="1800" spc="-1" strike="noStrike">
              <a:solidFill>
                <a:schemeClr val="dk1"/>
              </a:solidFill>
              <a:latin typeface="Calibri"/>
            </a:endParaRPr>
          </a:p>
        </p:txBody>
      </p:sp>
      <p:sp>
        <p:nvSpPr>
          <p:cNvPr id="110" name="PlaceHolder 2"/>
          <p:cNvSpPr>
            <a:spLocks noGrp="1"/>
          </p:cNvSpPr>
          <p:nvPr>
            <p:ph/>
          </p:nvPr>
        </p:nvSpPr>
        <p:spPr>
          <a:xfrm>
            <a:off x="457200" y="1066680"/>
            <a:ext cx="8229240" cy="5562360"/>
          </a:xfrm>
          <a:prstGeom prst="rect">
            <a:avLst/>
          </a:prstGeom>
          <a:noFill/>
          <a:ln w="0">
            <a:noFill/>
          </a:ln>
        </p:spPr>
        <p:txBody>
          <a:bodyPr lIns="91440" rIns="91440" tIns="45720" bIns="45720" anchor="t">
            <a:normAutofit fontScale="87491"/>
          </a:bodyPr>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director general sau director</a:t>
            </a:r>
            <a:r>
              <a:rPr b="0" lang="en-US" sz="1600" spc="-1" strike="noStrike">
                <a:solidFill>
                  <a:schemeClr val="dk1"/>
                </a:solidFill>
                <a:latin typeface="Calibri"/>
                <a:ea typeface="Verdana"/>
              </a:rPr>
              <a:t> - grad profesional </a:t>
            </a:r>
            <a:r>
              <a:rPr b="1" lang="en-US" sz="1600" spc="-1" strike="noStrike">
                <a:solidFill>
                  <a:schemeClr val="dk1"/>
                </a:solidFill>
                <a:latin typeface="Calibri"/>
                <a:ea typeface="Verdana"/>
              </a:rPr>
              <a:t>CS II</a:t>
            </a:r>
            <a:endParaRPr b="0" lang="en-US" sz="1600" spc="-1" strike="noStrike">
              <a:solidFill>
                <a:schemeClr val="dk1"/>
              </a:solidFill>
              <a:latin typeface="Calibri"/>
            </a:endParaRPr>
          </a:p>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director adjunct</a:t>
            </a:r>
            <a:r>
              <a:rPr b="0" lang="en-US" sz="1600" spc="-1" strike="noStrike">
                <a:solidFill>
                  <a:schemeClr val="dk1"/>
                </a:solidFill>
                <a:latin typeface="Calibri"/>
                <a:ea typeface="Verdana"/>
              </a:rPr>
              <a:t> - grad profesional </a:t>
            </a:r>
            <a:r>
              <a:rPr b="1" lang="en-US" sz="1600" spc="-1" strike="noStrike">
                <a:solidFill>
                  <a:schemeClr val="dk1"/>
                </a:solidFill>
                <a:latin typeface="Calibri"/>
                <a:ea typeface="Verdana"/>
              </a:rPr>
              <a:t>CS II</a:t>
            </a:r>
            <a:endParaRPr b="0" lang="en-US" sz="1600" spc="-1" strike="noStrike">
              <a:solidFill>
                <a:schemeClr val="dk1"/>
              </a:solidFill>
              <a:latin typeface="Calibri"/>
            </a:endParaRPr>
          </a:p>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director ştiinţific </a:t>
            </a:r>
            <a:r>
              <a:rPr b="0" lang="en-US" sz="1600" spc="-1" strike="noStrike">
                <a:solidFill>
                  <a:schemeClr val="dk1"/>
                </a:solidFill>
                <a:latin typeface="Calibri"/>
                <a:ea typeface="Verdana"/>
              </a:rPr>
              <a:t>- grad profesional </a:t>
            </a:r>
            <a:r>
              <a:rPr b="1" lang="en-US" sz="1600" spc="-1" strike="noStrike">
                <a:solidFill>
                  <a:schemeClr val="dk1"/>
                </a:solidFill>
                <a:latin typeface="Calibri"/>
                <a:ea typeface="Verdana"/>
              </a:rPr>
              <a:t>CS II</a:t>
            </a:r>
            <a:endParaRPr b="0" lang="en-US" sz="1600" spc="-1" strike="noStrike">
              <a:solidFill>
                <a:schemeClr val="dk1"/>
              </a:solidFill>
              <a:latin typeface="Calibri"/>
            </a:endParaRPr>
          </a:p>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director tehnic</a:t>
            </a:r>
            <a:r>
              <a:rPr b="0" lang="en-US" sz="1600" spc="-1" strike="noStrike">
                <a:solidFill>
                  <a:schemeClr val="dk1"/>
                </a:solidFill>
                <a:latin typeface="Calibri"/>
                <a:ea typeface="Verdana"/>
              </a:rPr>
              <a:t> - grad profesional </a:t>
            </a:r>
            <a:r>
              <a:rPr b="1" lang="en-US" sz="1600" spc="-1" strike="noStrike">
                <a:solidFill>
                  <a:schemeClr val="dk1"/>
                </a:solidFill>
                <a:latin typeface="Calibri"/>
                <a:ea typeface="Verdana"/>
              </a:rPr>
              <a:t>CS II/IDT II</a:t>
            </a:r>
            <a:r>
              <a:rPr b="0" lang="en-US" sz="1600" spc="-1" strike="noStrike">
                <a:solidFill>
                  <a:schemeClr val="dk1"/>
                </a:solidFill>
                <a:latin typeface="Calibri"/>
                <a:ea typeface="Verdana"/>
              </a:rPr>
              <a:t>/</a:t>
            </a:r>
            <a:r>
              <a:rPr b="1" lang="en-US" sz="1600" spc="-1" strike="noStrike">
                <a:solidFill>
                  <a:schemeClr val="dk1"/>
                </a:solidFill>
                <a:latin typeface="Calibri"/>
                <a:ea typeface="Verdana"/>
              </a:rPr>
              <a:t>ICS </a:t>
            </a:r>
            <a:endParaRPr b="0" lang="en-US" sz="1600" spc="-1" strike="noStrike">
              <a:solidFill>
                <a:schemeClr val="dk1"/>
              </a:solidFill>
              <a:latin typeface="Calibri"/>
            </a:endParaRPr>
          </a:p>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secretar ştiinţific</a:t>
            </a:r>
            <a:r>
              <a:rPr b="0" lang="en-US" sz="1600" spc="-1" strike="noStrike">
                <a:solidFill>
                  <a:schemeClr val="dk1"/>
                </a:solidFill>
                <a:latin typeface="Calibri"/>
                <a:ea typeface="Verdana"/>
              </a:rPr>
              <a:t> - grad profesional </a:t>
            </a:r>
            <a:r>
              <a:rPr b="1" lang="en-US" sz="1600" spc="-1" strike="noStrike">
                <a:solidFill>
                  <a:schemeClr val="dk1"/>
                </a:solidFill>
                <a:latin typeface="Calibri"/>
                <a:ea typeface="Verdana"/>
              </a:rPr>
              <a:t>CS II</a:t>
            </a:r>
            <a:r>
              <a:rPr b="0" lang="en-US" sz="1600" spc="-1" strike="noStrike">
                <a:solidFill>
                  <a:schemeClr val="dk1"/>
                </a:solidFill>
                <a:latin typeface="Calibri"/>
                <a:ea typeface="Verdana"/>
              </a:rPr>
              <a:t> – </a:t>
            </a:r>
            <a:r>
              <a:rPr b="1" i="1" lang="en-US" sz="1600" spc="-1" strike="noStrike">
                <a:solidFill>
                  <a:schemeClr val="dk1"/>
                </a:solidFill>
                <a:latin typeface="Calibri"/>
                <a:ea typeface="Verdana"/>
              </a:rPr>
              <a:t>INCD </a:t>
            </a:r>
            <a:endParaRPr b="0" lang="en-US" sz="1600" spc="-1" strike="noStrike">
              <a:solidFill>
                <a:schemeClr val="dk1"/>
              </a:solidFill>
              <a:latin typeface="Calibri"/>
            </a:endParaRPr>
          </a:p>
          <a:p>
            <a:pPr marL="343080" indent="-343080" algn="just" defTabSz="914400">
              <a:lnSpc>
                <a:spcPct val="150000"/>
              </a:lnSpc>
              <a:buClr>
                <a:srgbClr val="000000"/>
              </a:buClr>
              <a:buFont typeface="Wingdings" charset="2"/>
              <a:buChar char=""/>
            </a:pPr>
            <a:r>
              <a:rPr b="1" lang="en-US" sz="1600" spc="-1" strike="noStrike">
                <a:solidFill>
                  <a:schemeClr val="dk1"/>
                </a:solidFill>
                <a:latin typeface="Calibri"/>
                <a:ea typeface="Verdana"/>
              </a:rPr>
              <a:t>şef compartiment CDI</a:t>
            </a:r>
            <a:r>
              <a:rPr b="0" lang="en-US" sz="1600" spc="-1" strike="noStrike">
                <a:solidFill>
                  <a:schemeClr val="dk1"/>
                </a:solidFill>
                <a:latin typeface="Calibri"/>
                <a:ea typeface="Verdana"/>
              </a:rPr>
              <a:t>: laborator de cercetare, departament, centru de cercetare etc. – cu condiția de </a:t>
            </a:r>
            <a:r>
              <a:rPr b="0" i="1" lang="en-US" sz="1600" spc="-1" strike="noStrike">
                <a:solidFill>
                  <a:schemeClr val="dk1"/>
                </a:solidFill>
                <a:latin typeface="Calibri"/>
                <a:ea typeface="Verdana"/>
              </a:rPr>
              <a:t>minimum 4 posturi de execuţie</a:t>
            </a:r>
            <a:r>
              <a:rPr b="0" lang="en-US" sz="1600" spc="-1" strike="noStrike">
                <a:solidFill>
                  <a:schemeClr val="dk1"/>
                </a:solidFill>
                <a:latin typeface="Calibri"/>
                <a:ea typeface="Verdana"/>
              </a:rPr>
              <a:t> aprobate în respectivul compartiment - grad profesional </a:t>
            </a:r>
            <a:r>
              <a:rPr b="1" lang="en-US" sz="1600" spc="-1" strike="noStrike">
                <a:solidFill>
                  <a:schemeClr val="dk1"/>
                </a:solidFill>
                <a:latin typeface="Calibri"/>
                <a:ea typeface="Verdana"/>
              </a:rPr>
              <a:t>CS III/IDT II</a:t>
            </a:r>
            <a:r>
              <a:rPr b="0" lang="en-US" sz="1600" spc="-1" strike="noStrike">
                <a:solidFill>
                  <a:schemeClr val="dk1"/>
                </a:solidFill>
                <a:latin typeface="Calibri"/>
                <a:ea typeface="Verdana"/>
              </a:rPr>
              <a:t>/</a:t>
            </a:r>
            <a:r>
              <a:rPr b="1" lang="en-US" sz="1600" spc="-1" strike="noStrike">
                <a:solidFill>
                  <a:schemeClr val="dk1"/>
                </a:solidFill>
                <a:latin typeface="Calibri"/>
                <a:ea typeface="Verdana"/>
              </a:rPr>
              <a:t>ICS</a:t>
            </a:r>
            <a:r>
              <a:rPr b="0" lang="en-US" sz="1600" spc="-1" strike="noStrike">
                <a:solidFill>
                  <a:schemeClr val="dk1"/>
                </a:solidFill>
                <a:latin typeface="Calibri"/>
                <a:ea typeface="Verdana"/>
              </a:rPr>
              <a:t> </a:t>
            </a:r>
            <a:endParaRPr b="0" lang="en-US" sz="1600" spc="-1" strike="noStrike">
              <a:solidFill>
                <a:schemeClr val="dk1"/>
              </a:solidFill>
              <a:latin typeface="Calibri"/>
            </a:endParaRPr>
          </a:p>
          <a:p>
            <a:pPr indent="0" algn="just" defTabSz="914400">
              <a:lnSpc>
                <a:spcPct val="150000"/>
              </a:lnSpc>
              <a:buNone/>
              <a:tabLst>
                <a:tab algn="l" pos="0"/>
              </a:tabLst>
            </a:pPr>
            <a:endParaRPr b="0" lang="en-US" sz="1600" spc="-1" strike="noStrike">
              <a:solidFill>
                <a:schemeClr val="dk1"/>
              </a:solidFill>
              <a:latin typeface="Calibri"/>
            </a:endParaRPr>
          </a:p>
          <a:p>
            <a:pPr indent="0" algn="just" defTabSz="914400">
              <a:lnSpc>
                <a:spcPct val="150000"/>
              </a:lnSpc>
              <a:buNone/>
              <a:tabLst>
                <a:tab algn="l" pos="0"/>
              </a:tabLst>
            </a:pPr>
            <a:r>
              <a:rPr b="0" lang="en-US" sz="1600" spc="-1" strike="noStrike">
                <a:solidFill>
                  <a:schemeClr val="dk1"/>
                </a:solidFill>
                <a:latin typeface="Calibri"/>
                <a:ea typeface="Verdana"/>
              </a:rPr>
              <a:t>INCD - </a:t>
            </a:r>
            <a:r>
              <a:rPr b="0" i="1" lang="en-US" sz="1600" spc="-1" strike="noStrike">
                <a:solidFill>
                  <a:schemeClr val="dk1"/>
                </a:solidFill>
                <a:latin typeface="Calibri"/>
                <a:ea typeface="Verdana"/>
              </a:rPr>
              <a:t>Funcţia de conducere</a:t>
            </a:r>
            <a:r>
              <a:rPr b="0" lang="en-US" sz="1600" spc="-1" strike="noStrike">
                <a:solidFill>
                  <a:schemeClr val="dk1"/>
                </a:solidFill>
                <a:latin typeface="Calibri"/>
                <a:ea typeface="Verdana"/>
              </a:rPr>
              <a:t> de </a:t>
            </a:r>
            <a:r>
              <a:rPr b="1" lang="en-US" sz="1600" spc="-1" strike="noStrike">
                <a:solidFill>
                  <a:schemeClr val="dk1"/>
                </a:solidFill>
                <a:latin typeface="Calibri"/>
                <a:ea typeface="Verdana"/>
              </a:rPr>
              <a:t>Director General</a:t>
            </a:r>
            <a:r>
              <a:rPr b="0" lang="en-US" sz="1600" spc="-1" strike="noStrike">
                <a:solidFill>
                  <a:schemeClr val="dk1"/>
                </a:solidFill>
                <a:latin typeface="Calibri"/>
                <a:ea typeface="Verdana"/>
              </a:rPr>
              <a:t> sau </a:t>
            </a:r>
            <a:r>
              <a:rPr b="1" lang="en-US" sz="1600" spc="-1" strike="noStrike">
                <a:solidFill>
                  <a:schemeClr val="dk1"/>
                </a:solidFill>
                <a:latin typeface="Calibri"/>
                <a:ea typeface="Verdana"/>
              </a:rPr>
              <a:t>Director</a:t>
            </a:r>
            <a:r>
              <a:rPr b="0" lang="en-US" sz="1600" spc="-1" strike="noStrike">
                <a:solidFill>
                  <a:schemeClr val="dk1"/>
                </a:solidFill>
                <a:latin typeface="Calibri"/>
                <a:ea typeface="Verdana"/>
              </a:rPr>
              <a:t> - prin </a:t>
            </a:r>
            <a:r>
              <a:rPr b="1" lang="en-US" sz="1600" spc="-1" strike="noStrike" u="sng">
                <a:solidFill>
                  <a:schemeClr val="dk1"/>
                </a:solidFill>
                <a:uFillTx/>
                <a:latin typeface="Calibri"/>
                <a:ea typeface="Verdana"/>
              </a:rPr>
              <a:t>concurs public</a:t>
            </a:r>
            <a:endParaRPr b="0" lang="en-US" sz="1600" spc="-1" strike="noStrike">
              <a:solidFill>
                <a:schemeClr val="dk1"/>
              </a:solidFill>
              <a:latin typeface="Calibri"/>
            </a:endParaRPr>
          </a:p>
          <a:p>
            <a:pPr indent="0" algn="just" defTabSz="914400">
              <a:lnSpc>
                <a:spcPct val="150000"/>
              </a:lnSpc>
              <a:buNone/>
              <a:tabLst>
                <a:tab algn="l" pos="0"/>
              </a:tabLst>
            </a:pPr>
            <a:endParaRPr b="0" lang="en-US" sz="1600" spc="-1" strike="noStrike">
              <a:solidFill>
                <a:schemeClr val="dk1"/>
              </a:solidFill>
              <a:latin typeface="Calibri"/>
            </a:endParaRPr>
          </a:p>
          <a:p>
            <a:pPr indent="0" algn="just" defTabSz="914400">
              <a:lnSpc>
                <a:spcPct val="150000"/>
              </a:lnSpc>
              <a:buNone/>
              <a:tabLst>
                <a:tab algn="l" pos="0"/>
              </a:tabLst>
            </a:pPr>
            <a:r>
              <a:rPr b="0" lang="en-US" sz="1600" spc="-1" strike="noStrike">
                <a:solidFill>
                  <a:schemeClr val="dk1"/>
                </a:solidFill>
                <a:latin typeface="Calibri"/>
                <a:ea typeface="Verdana"/>
              </a:rPr>
              <a:t>INCD - </a:t>
            </a:r>
            <a:r>
              <a:rPr b="0" i="1" lang="en-US" sz="1600" spc="-1" strike="noStrike">
                <a:solidFill>
                  <a:schemeClr val="dk1"/>
                </a:solidFill>
                <a:latin typeface="Calibri"/>
                <a:ea typeface="Verdana"/>
              </a:rPr>
              <a:t>Funcţiile de conducere</a:t>
            </a:r>
            <a:r>
              <a:rPr b="0" lang="en-US" sz="1600" spc="-1" strike="noStrike">
                <a:solidFill>
                  <a:schemeClr val="dk1"/>
                </a:solidFill>
                <a:latin typeface="Calibri"/>
                <a:ea typeface="Verdana"/>
              </a:rPr>
              <a:t> îndeplinite de către personalul CDI, </a:t>
            </a:r>
            <a:r>
              <a:rPr b="0" i="1" lang="en-US" sz="1600" spc="-1" strike="noStrike" u="sng">
                <a:solidFill>
                  <a:schemeClr val="dk1"/>
                </a:solidFill>
                <a:uFillTx/>
                <a:latin typeface="Calibri"/>
                <a:ea typeface="Verdana"/>
              </a:rPr>
              <a:t>altele decât cele de director general sau director</a:t>
            </a:r>
            <a:r>
              <a:rPr b="0" lang="en-US" sz="1600" spc="-1" strike="noStrike">
                <a:solidFill>
                  <a:schemeClr val="dk1"/>
                </a:solidFill>
                <a:latin typeface="Calibri"/>
                <a:ea typeface="Verdana"/>
              </a:rPr>
              <a:t>, </a:t>
            </a:r>
            <a:r>
              <a:rPr b="1" lang="en-US" sz="1600" spc="-1" strike="noStrike" u="sng">
                <a:solidFill>
                  <a:schemeClr val="dk1"/>
                </a:solidFill>
                <a:uFillTx/>
                <a:latin typeface="Calibri"/>
                <a:ea typeface="Verdana"/>
              </a:rPr>
              <a:t>se ocupă / se vacantează</a:t>
            </a:r>
            <a:r>
              <a:rPr b="0" lang="en-US" sz="1600" spc="-1" strike="noStrike">
                <a:solidFill>
                  <a:schemeClr val="dk1"/>
                </a:solidFill>
                <a:latin typeface="Calibri"/>
                <a:ea typeface="Verdana"/>
              </a:rPr>
              <a:t>, la </a:t>
            </a:r>
            <a:r>
              <a:rPr b="1" lang="en-US" sz="1600" spc="-1" strike="noStrike" u="sng">
                <a:solidFill>
                  <a:schemeClr val="dk1"/>
                </a:solidFill>
                <a:uFillTx/>
                <a:latin typeface="Calibri"/>
                <a:ea typeface="Verdana"/>
              </a:rPr>
              <a:t>PROPUNEREA directorului general</a:t>
            </a:r>
            <a:r>
              <a:rPr b="0" lang="en-US" sz="1600" spc="-1" strike="noStrike">
                <a:solidFill>
                  <a:schemeClr val="dk1"/>
                </a:solidFill>
                <a:latin typeface="Calibri"/>
                <a:ea typeface="Verdana"/>
              </a:rPr>
              <a:t> sau a directorului, cu </a:t>
            </a:r>
            <a:r>
              <a:rPr b="1" lang="en-US" sz="1600" spc="-1" strike="noStrike" u="sng">
                <a:solidFill>
                  <a:schemeClr val="dk1"/>
                </a:solidFill>
                <a:uFillTx/>
                <a:latin typeface="Calibri"/>
                <a:ea typeface="Verdana"/>
              </a:rPr>
              <a:t>AVIZUL CONFORM al consiliului ştiinţific</a:t>
            </a:r>
            <a:r>
              <a:rPr b="0" lang="en-US" sz="1600" spc="-1" strike="noStrike">
                <a:solidFill>
                  <a:schemeClr val="dk1"/>
                </a:solidFill>
                <a:latin typeface="Calibri"/>
                <a:ea typeface="Verdana"/>
              </a:rPr>
              <a:t> şi </a:t>
            </a:r>
            <a:r>
              <a:rPr b="1" lang="en-US" sz="1600" spc="-1" strike="noStrike" u="sng">
                <a:solidFill>
                  <a:schemeClr val="dk1"/>
                </a:solidFill>
                <a:uFillTx/>
                <a:latin typeface="Calibri"/>
                <a:ea typeface="Verdana"/>
              </a:rPr>
              <a:t>APROBAREA consiliului de administraţie</a:t>
            </a:r>
            <a:r>
              <a:rPr b="0" lang="en-US" sz="1600" spc="-1" strike="noStrike">
                <a:solidFill>
                  <a:schemeClr val="dk1"/>
                </a:solidFill>
                <a:latin typeface="Calibri"/>
                <a:ea typeface="Verdana"/>
              </a:rPr>
              <a:t>.</a:t>
            </a:r>
            <a:endParaRPr b="0" lang="en-US" sz="1600" spc="-1" strike="noStrike">
              <a:solidFill>
                <a:schemeClr val="dk1"/>
              </a:solidFill>
              <a:latin typeface="Calibri"/>
            </a:endParaRPr>
          </a:p>
          <a:p>
            <a:pPr indent="0" algn="just" defTabSz="914400">
              <a:lnSpc>
                <a:spcPct val="150000"/>
              </a:lnSpc>
              <a:buNone/>
              <a:tabLst>
                <a:tab algn="l" pos="0"/>
              </a:tabLst>
            </a:pPr>
            <a:endParaRPr b="0" lang="en-US" sz="1600" spc="-1" strike="noStrike">
              <a:solidFill>
                <a:schemeClr val="dk1"/>
              </a:solidFill>
              <a:latin typeface="Calibri"/>
            </a:endParaRPr>
          </a:p>
          <a:p>
            <a:pPr indent="0" algn="just" defTabSz="914400">
              <a:lnSpc>
                <a:spcPct val="150000"/>
              </a:lnSpc>
              <a:buNone/>
              <a:tabLst>
                <a:tab algn="l" pos="0"/>
              </a:tabLst>
            </a:pPr>
            <a:r>
              <a:rPr b="0" lang="en-US" sz="1600" spc="-1" strike="noStrike">
                <a:solidFill>
                  <a:schemeClr val="dk1"/>
                </a:solidFill>
                <a:latin typeface="Calibri"/>
                <a:ea typeface="Verdana"/>
              </a:rPr>
              <a:t>Mandatul pentru: </a:t>
            </a:r>
            <a:r>
              <a:rPr b="1" i="1" lang="en-US" sz="1600" spc="-1" strike="noStrike">
                <a:solidFill>
                  <a:schemeClr val="dk1"/>
                </a:solidFill>
                <a:latin typeface="Calibri"/>
                <a:ea typeface="Verdana"/>
              </a:rPr>
              <a:t>Director adjunct, Director ştiinţific, Director tehnic, Secretar ştiinţific</a:t>
            </a:r>
            <a:r>
              <a:rPr b="0" lang="en-US" sz="1600" spc="-1" strike="noStrike">
                <a:solidFill>
                  <a:schemeClr val="dk1"/>
                </a:solidFill>
                <a:latin typeface="Calibri"/>
                <a:ea typeface="Verdana"/>
              </a:rPr>
              <a:t> - </a:t>
            </a:r>
            <a:r>
              <a:rPr b="1" lang="en-US" sz="1600" spc="-1" strike="noStrike" u="sng">
                <a:solidFill>
                  <a:schemeClr val="dk1"/>
                </a:solidFill>
                <a:uFillTx/>
                <a:latin typeface="Calibri"/>
                <a:ea typeface="Verdana"/>
              </a:rPr>
              <a:t>încetează de drept</a:t>
            </a:r>
            <a:r>
              <a:rPr b="0" lang="en-US" sz="1600" spc="-1" strike="noStrike">
                <a:solidFill>
                  <a:schemeClr val="dk1"/>
                </a:solidFill>
                <a:latin typeface="Calibri"/>
                <a:ea typeface="Verdana"/>
              </a:rPr>
              <a:t> în termen de </a:t>
            </a:r>
            <a:r>
              <a:rPr b="1" lang="en-US" sz="1600" spc="-1" strike="noStrike">
                <a:solidFill>
                  <a:schemeClr val="dk1"/>
                </a:solidFill>
                <a:latin typeface="Calibri"/>
                <a:ea typeface="Verdana"/>
              </a:rPr>
              <a:t>30 de zile</a:t>
            </a:r>
            <a:r>
              <a:rPr b="0" lang="en-US" sz="1600" spc="-1" strike="noStrike">
                <a:solidFill>
                  <a:schemeClr val="dk1"/>
                </a:solidFill>
                <a:latin typeface="Calibri"/>
                <a:ea typeface="Verdana"/>
              </a:rPr>
              <a:t> </a:t>
            </a:r>
            <a:r>
              <a:rPr b="1" lang="en-US" sz="1600" spc="-1" strike="noStrike" u="sng">
                <a:solidFill>
                  <a:schemeClr val="dk1"/>
                </a:solidFill>
                <a:uFillTx/>
                <a:latin typeface="Calibri"/>
                <a:ea typeface="Verdana"/>
              </a:rPr>
              <a:t>de la data încetării/expirării CIM sau a contractului de management al directorului general</a:t>
            </a:r>
            <a:r>
              <a:rPr b="0" lang="en-US" sz="1600" spc="-1" strike="noStrike">
                <a:solidFill>
                  <a:schemeClr val="dk1"/>
                </a:solidFill>
                <a:latin typeface="Calibri"/>
                <a:ea typeface="Verdana"/>
              </a:rPr>
              <a:t>.</a:t>
            </a:r>
            <a:endParaRPr b="0" lang="en-US" sz="1600" spc="-1" strike="noStrike">
              <a:solidFill>
                <a:schemeClr val="dk1"/>
              </a:solidFill>
              <a:latin typeface="Calibri"/>
            </a:endParaRPr>
          </a:p>
          <a:p>
            <a:pPr indent="0" algn="just" defTabSz="914400">
              <a:lnSpc>
                <a:spcPct val="150000"/>
              </a:lnSpc>
              <a:buNone/>
              <a:tabLst>
                <a:tab algn="l" pos="0"/>
              </a:tabLst>
            </a:pPr>
            <a:endParaRPr b="0" lang="en-US" sz="14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ro-RO" sz="1600" spc="-1" strike="noStrike">
                <a:solidFill>
                  <a:srgbClr val="000000"/>
                </a:solidFill>
                <a:latin typeface="Verdana"/>
                <a:ea typeface="Calibri"/>
              </a:rPr>
              <a:t>VI. </a:t>
            </a:r>
            <a:r>
              <a:rPr b="1" lang="en-US" sz="1600" spc="-1" strike="noStrike">
                <a:solidFill>
                  <a:srgbClr val="000000"/>
                </a:solidFill>
                <a:latin typeface="Verdana"/>
                <a:ea typeface="Calibri"/>
              </a:rPr>
              <a:t>FUNCȚIILE DE CONDUCERE</a:t>
            </a:r>
            <a:endParaRPr b="0" lang="en-US" sz="1600" spc="-1" strike="noStrike">
              <a:solidFill>
                <a:schemeClr val="dk1"/>
              </a:solidFill>
              <a:latin typeface="Calibri"/>
            </a:endParaRPr>
          </a:p>
        </p:txBody>
      </p:sp>
      <p:sp>
        <p:nvSpPr>
          <p:cNvPr id="112" name="PlaceHolder 2"/>
          <p:cNvSpPr>
            <a:spLocks noGrp="1"/>
          </p:cNvSpPr>
          <p:nvPr>
            <p:ph/>
          </p:nvPr>
        </p:nvSpPr>
        <p:spPr>
          <a:xfrm>
            <a:off x="457200" y="1143000"/>
            <a:ext cx="8229240" cy="5714640"/>
          </a:xfrm>
          <a:prstGeom prst="rect">
            <a:avLst/>
          </a:prstGeom>
          <a:noFill/>
          <a:ln w="0">
            <a:noFill/>
          </a:ln>
        </p:spPr>
        <p:txBody>
          <a:bodyPr lIns="91440" rIns="91440" tIns="45720" bIns="45720" anchor="t">
            <a:noAutofit/>
          </a:bodyPr>
          <a:p>
            <a:pPr indent="0" algn="just" defTabSz="914400">
              <a:lnSpc>
                <a:spcPct val="150000"/>
              </a:lnSpc>
              <a:buNone/>
              <a:tabLst>
                <a:tab algn="l" pos="0"/>
              </a:tabLst>
            </a:pPr>
            <a:r>
              <a:rPr b="1" lang="en-US" sz="1500" spc="-1" strike="noStrike">
                <a:solidFill>
                  <a:schemeClr val="dk1"/>
                </a:solidFill>
                <a:latin typeface="Calibri"/>
                <a:ea typeface="Verdana"/>
              </a:rPr>
              <a:t>Mandat Director General</a:t>
            </a:r>
            <a:r>
              <a:rPr b="0" lang="en-US" sz="1500" spc="-1" strike="noStrike">
                <a:solidFill>
                  <a:schemeClr val="dk1"/>
                </a:solidFill>
                <a:latin typeface="Calibri"/>
                <a:ea typeface="Verdana"/>
              </a:rPr>
              <a:t>/Director e</a:t>
            </a:r>
            <a:r>
              <a:rPr b="1" lang="en-US" sz="1500" spc="-1" strike="noStrike">
                <a:solidFill>
                  <a:srgbClr val="ff0000"/>
                </a:solidFill>
                <a:latin typeface="Calibri"/>
                <a:ea typeface="Verdana"/>
              </a:rPr>
              <a:t>5 ani</a:t>
            </a:r>
            <a:r>
              <a:rPr b="0" lang="en-US" sz="1500" spc="-1" strike="noStrike">
                <a:solidFill>
                  <a:srgbClr val="ff0000"/>
                </a:solidFill>
                <a:latin typeface="Calibri"/>
                <a:ea typeface="Verdana"/>
              </a:rPr>
              <a:t> </a:t>
            </a:r>
            <a:r>
              <a:rPr b="0" lang="en-US" sz="1500" spc="-1" strike="noStrike">
                <a:solidFill>
                  <a:schemeClr val="dk1"/>
                </a:solidFill>
                <a:latin typeface="Calibri"/>
                <a:ea typeface="Verdana"/>
              </a:rPr>
              <a:t>– posibilitate </a:t>
            </a:r>
            <a:r>
              <a:rPr b="1" i="1" lang="en-US" sz="1500" spc="-1" strike="noStrike">
                <a:solidFill>
                  <a:schemeClr val="dk1"/>
                </a:solidFill>
                <a:latin typeface="Calibri"/>
                <a:ea typeface="Verdana"/>
              </a:rPr>
              <a:t>reînnoire fără concurs</a:t>
            </a:r>
            <a:r>
              <a:rPr b="0" lang="en-US" sz="1500" spc="-1" strike="noStrike">
                <a:solidFill>
                  <a:schemeClr val="dk1"/>
                </a:solidFill>
                <a:latin typeface="Calibri"/>
                <a:ea typeface="Verdana"/>
              </a:rPr>
              <a:t> pentru un </a:t>
            </a:r>
            <a:r>
              <a:rPr b="0" i="1" lang="en-US" sz="1500" spc="-1" strike="noStrike" u="sng">
                <a:solidFill>
                  <a:schemeClr val="dk1"/>
                </a:solidFill>
                <a:uFillTx/>
                <a:latin typeface="Calibri"/>
                <a:ea typeface="Verdana"/>
              </a:rPr>
              <a:t>mandat consecutiv egal cu cel precedent dar </a:t>
            </a:r>
            <a:r>
              <a:rPr b="1" i="1" lang="en-US" sz="1500" spc="-1" strike="noStrike" u="sng">
                <a:solidFill>
                  <a:srgbClr val="ff0000"/>
                </a:solidFill>
                <a:uFillTx/>
                <a:latin typeface="Calibri"/>
                <a:ea typeface="Verdana"/>
              </a:rPr>
              <a:t>nu mai mult de 5 ani</a:t>
            </a:r>
            <a:r>
              <a:rPr b="0" lang="en-US" sz="1500" spc="-1" strike="noStrike">
                <a:solidFill>
                  <a:srgbClr val="ff0000"/>
                </a:solidFill>
                <a:latin typeface="Calibri"/>
                <a:ea typeface="Verdana"/>
              </a:rPr>
              <a:t> </a:t>
            </a:r>
            <a:r>
              <a:rPr b="0" lang="en-US" sz="1500" spc="-1" strike="noStrike">
                <a:solidFill>
                  <a:schemeClr val="dk1"/>
                </a:solidFill>
                <a:latin typeface="Calibri"/>
                <a:ea typeface="Verdana"/>
              </a:rPr>
              <a:t>– </a:t>
            </a:r>
            <a:r>
              <a:rPr b="1" lang="en-US" sz="1500" spc="-1" strike="noStrike">
                <a:solidFill>
                  <a:schemeClr val="dk1"/>
                </a:solidFill>
                <a:latin typeface="Calibri"/>
                <a:ea typeface="Verdana"/>
              </a:rPr>
              <a:t>CONDIȚIE</a:t>
            </a:r>
            <a:r>
              <a:rPr b="0" lang="en-US" sz="1500" spc="-1" strike="noStrike">
                <a:solidFill>
                  <a:schemeClr val="dk1"/>
                </a:solidFill>
                <a:latin typeface="Calibri"/>
                <a:ea typeface="Verdana"/>
              </a:rPr>
              <a:t>: </a:t>
            </a:r>
            <a:r>
              <a:rPr b="1" lang="en-US" sz="1500" spc="-1" strike="noStrike">
                <a:solidFill>
                  <a:schemeClr val="dk1"/>
                </a:solidFill>
                <a:latin typeface="Calibri"/>
                <a:ea typeface="Verdana"/>
              </a:rPr>
              <a:t>calificativ "</a:t>
            </a:r>
            <a:r>
              <a:rPr b="1" lang="en-US" sz="1500" spc="-1" strike="noStrike" u="sng">
                <a:solidFill>
                  <a:schemeClr val="dk1"/>
                </a:solidFill>
                <a:uFillTx/>
                <a:latin typeface="Calibri"/>
                <a:ea typeface="Verdana"/>
              </a:rPr>
              <a:t>FOARTE BINE</a:t>
            </a:r>
            <a:r>
              <a:rPr b="1" lang="en-US" sz="1500" spc="-1" strike="noStrike">
                <a:solidFill>
                  <a:schemeClr val="dk1"/>
                </a:solidFill>
                <a:latin typeface="Calibri"/>
                <a:ea typeface="Verdana"/>
              </a:rPr>
              <a:t>" la evaluarea</a:t>
            </a:r>
            <a:r>
              <a:rPr b="0" lang="en-US" sz="1500" spc="-1" strike="noStrike">
                <a:solidFill>
                  <a:schemeClr val="dk1"/>
                </a:solidFill>
                <a:latin typeface="Calibri"/>
                <a:ea typeface="Verdana"/>
              </a:rPr>
              <a:t> performanţelor manageriale pe perioada/perioadele mandatului precedent</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u="sng">
                <a:solidFill>
                  <a:schemeClr val="dk1"/>
                </a:solidFill>
                <a:uFillTx/>
                <a:latin typeface="Calibri"/>
                <a:ea typeface="Verdana"/>
              </a:rPr>
              <a:t>Director General interimar</a:t>
            </a:r>
            <a:r>
              <a:rPr b="0" lang="en-US" sz="1500" spc="-1" strike="noStrike">
                <a:solidFill>
                  <a:schemeClr val="dk1"/>
                </a:solidFill>
                <a:latin typeface="Calibri"/>
                <a:ea typeface="Verdana"/>
              </a:rPr>
              <a:t>/Director interimar – desemnare </a:t>
            </a:r>
            <a:r>
              <a:rPr b="0" i="1" lang="en-US" sz="1500" spc="-1" strike="noStrike" u="sng">
                <a:solidFill>
                  <a:schemeClr val="dk1"/>
                </a:solidFill>
                <a:uFillTx/>
                <a:latin typeface="Calibri"/>
                <a:ea typeface="Verdana"/>
              </a:rPr>
              <a:t>până la ocuparea prin concurs a postului</a:t>
            </a:r>
            <a:r>
              <a:rPr b="0" lang="en-US" sz="1500" spc="-1" strike="noStrike">
                <a:solidFill>
                  <a:schemeClr val="dk1"/>
                </a:solidFill>
                <a:latin typeface="Calibri"/>
                <a:ea typeface="Verdana"/>
              </a:rPr>
              <a:t>, dar nu mai mult de </a:t>
            </a:r>
            <a:r>
              <a:rPr b="1" lang="en-US" sz="1500" spc="-1" strike="noStrike">
                <a:solidFill>
                  <a:srgbClr val="ff0000"/>
                </a:solidFill>
                <a:latin typeface="Calibri"/>
                <a:ea typeface="Verdana"/>
              </a:rPr>
              <a:t>6 luni – </a:t>
            </a:r>
            <a:r>
              <a:rPr b="0" lang="en-US" sz="1500" spc="-1" strike="noStrike">
                <a:solidFill>
                  <a:schemeClr val="dk1"/>
                </a:solidFill>
                <a:latin typeface="Calibri"/>
                <a:ea typeface="Verdana"/>
              </a:rPr>
              <a:t>desemnare pe perioade succesive de </a:t>
            </a:r>
            <a:r>
              <a:rPr b="1" lang="en-US" sz="1500" spc="-1" strike="noStrike" u="sng">
                <a:solidFill>
                  <a:schemeClr val="dk1"/>
                </a:solidFill>
                <a:uFillTx/>
                <a:latin typeface="Calibri"/>
                <a:ea typeface="Verdana"/>
              </a:rPr>
              <a:t>maximum 6 luni</a:t>
            </a:r>
            <a:r>
              <a:rPr b="0" lang="en-US" sz="1500" spc="-1" strike="noStrike">
                <a:solidFill>
                  <a:schemeClr val="dk1"/>
                </a:solidFill>
                <a:latin typeface="Calibri"/>
                <a:ea typeface="Verdana"/>
              </a:rPr>
              <a:t>, până la ocuparea prin concurs a funcţiei </a:t>
            </a:r>
            <a:r>
              <a:rPr b="0" lang="en-US" sz="1500" spc="-1" strike="noStrike">
                <a:solidFill>
                  <a:schemeClr val="dk1"/>
                </a:solidFill>
                <a:latin typeface="Wingdings"/>
                <a:ea typeface="Verdana"/>
              </a:rPr>
              <a:t></a:t>
            </a:r>
            <a:r>
              <a:rPr b="0" lang="en-US" sz="1500" spc="-1" strike="noStrike">
                <a:solidFill>
                  <a:schemeClr val="dk1"/>
                </a:solidFill>
                <a:latin typeface="Calibri"/>
                <a:ea typeface="Verdana"/>
              </a:rPr>
              <a:t> </a:t>
            </a:r>
            <a:r>
              <a:rPr b="1" lang="en-US" sz="1500" spc="-1" strike="noStrike">
                <a:solidFill>
                  <a:schemeClr val="dk1"/>
                </a:solidFill>
                <a:latin typeface="Calibri"/>
                <a:ea typeface="Verdana"/>
              </a:rPr>
              <a:t>maxim </a:t>
            </a:r>
            <a:r>
              <a:rPr b="1" lang="en-US" sz="1500" spc="-1" strike="noStrike">
                <a:solidFill>
                  <a:srgbClr val="c00000"/>
                </a:solidFill>
                <a:latin typeface="Calibri"/>
                <a:ea typeface="Verdana"/>
              </a:rPr>
              <a:t>4</a:t>
            </a:r>
            <a:r>
              <a:rPr b="1" lang="en-US" sz="1500" spc="-1" strike="noStrike">
                <a:solidFill>
                  <a:schemeClr val="dk1"/>
                </a:solidFill>
                <a:latin typeface="Calibri"/>
                <a:ea typeface="Verdana"/>
              </a:rPr>
              <a:t> desemnări ca interimar </a:t>
            </a:r>
            <a:endParaRPr b="0" lang="en-US" sz="1500" spc="-1" strike="noStrike">
              <a:solidFill>
                <a:schemeClr val="dk1"/>
              </a:solidFill>
              <a:latin typeface="Calibri"/>
            </a:endParaRPr>
          </a:p>
          <a:p>
            <a:pPr indent="0" algn="just" defTabSz="914400">
              <a:lnSpc>
                <a:spcPct val="150000"/>
              </a:lnSpc>
              <a:buNone/>
              <a:tabLst>
                <a:tab algn="l" pos="0"/>
              </a:tabLst>
            </a:pPr>
            <a:r>
              <a:rPr b="0" lang="en-US" sz="1500" spc="-1" strike="noStrike">
                <a:solidFill>
                  <a:schemeClr val="dk1"/>
                </a:solidFill>
                <a:latin typeface="Calibri"/>
                <a:ea typeface="Verdana"/>
              </a:rPr>
              <a:t>Evaluare performanţe manageriale director</a:t>
            </a:r>
            <a:r>
              <a:rPr b="0" lang="ro-RO" sz="1500" spc="-1" strike="noStrike">
                <a:solidFill>
                  <a:schemeClr val="dk1"/>
                </a:solidFill>
                <a:latin typeface="Calibri"/>
                <a:ea typeface="Verdana"/>
              </a:rPr>
              <a:t> </a:t>
            </a:r>
            <a:r>
              <a:rPr b="0" lang="en-US" sz="1500" spc="-1" strike="noStrike">
                <a:solidFill>
                  <a:schemeClr val="dk1"/>
                </a:solidFill>
                <a:latin typeface="Calibri"/>
                <a:ea typeface="Verdana"/>
              </a:rPr>
              <a:t>general/director pe durata mandatului – cu 3 luni înainte de data încetării/expirării </a:t>
            </a:r>
            <a:r>
              <a:rPr b="0" lang="ro-RO" sz="1500" spc="-1" strike="noStrike">
                <a:solidFill>
                  <a:schemeClr val="dk1"/>
                </a:solidFill>
                <a:latin typeface="Calibri"/>
                <a:ea typeface="Verdana"/>
              </a:rPr>
              <a:t>CIM </a:t>
            </a:r>
            <a:r>
              <a:rPr b="0" lang="en-US" sz="1500" spc="-1" strike="noStrike">
                <a:solidFill>
                  <a:schemeClr val="dk1"/>
                </a:solidFill>
                <a:latin typeface="Calibri"/>
                <a:ea typeface="Verdana"/>
              </a:rPr>
              <a:t>sau</a:t>
            </a:r>
            <a:r>
              <a:rPr b="0" lang="ro-RO" sz="1500" spc="-1" strike="noStrike">
                <a:solidFill>
                  <a:schemeClr val="dk1"/>
                </a:solidFill>
                <a:latin typeface="Calibri"/>
                <a:ea typeface="Verdana"/>
              </a:rPr>
              <a:t> ctr.</a:t>
            </a:r>
            <a:r>
              <a:rPr b="0" lang="en-US" sz="1500" spc="-1" strike="noStrike">
                <a:solidFill>
                  <a:schemeClr val="dk1"/>
                </a:solidFill>
                <a:latin typeface="Calibri"/>
                <a:ea typeface="Verdana"/>
              </a:rPr>
              <a:t> management – </a:t>
            </a:r>
            <a:r>
              <a:rPr b="1" lang="en-US" sz="1500" spc="-1" strike="noStrike" u="sng">
                <a:solidFill>
                  <a:srgbClr val="333399"/>
                </a:solidFill>
                <a:uFillTx/>
                <a:latin typeface="Calibri"/>
                <a:ea typeface="Verdana"/>
              </a:rPr>
              <a:t>de către MCID – pe baza metodologiei – elaborată în </a:t>
            </a:r>
            <a:r>
              <a:rPr b="0" lang="en-US" sz="1500" spc="-1" strike="noStrike">
                <a:solidFill>
                  <a:schemeClr val="dk1"/>
                </a:solidFill>
                <a:latin typeface="Calibri"/>
                <a:ea typeface="Verdana"/>
              </a:rPr>
              <a:t>termen de </a:t>
            </a:r>
            <a:r>
              <a:rPr b="1" lang="en-US" sz="1500" spc="-1" strike="noStrike">
                <a:solidFill>
                  <a:srgbClr val="c00000"/>
                </a:solidFill>
                <a:latin typeface="Calibri"/>
                <a:ea typeface="Verdana"/>
              </a:rPr>
              <a:t>180 de zile</a:t>
            </a:r>
            <a:r>
              <a:rPr b="0" lang="en-US" sz="1500" spc="-1" strike="noStrike">
                <a:solidFill>
                  <a:schemeClr val="dk1"/>
                </a:solidFill>
                <a:latin typeface="Calibri"/>
                <a:ea typeface="Verdana"/>
              </a:rPr>
              <a:t> de la data intrării în vigoare a legii.</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u="sng">
                <a:solidFill>
                  <a:schemeClr val="dk1"/>
                </a:solidFill>
                <a:uFillTx/>
                <a:latin typeface="Calibri"/>
                <a:ea typeface="Verdana"/>
              </a:rPr>
              <a:t>CALIFICATIVE: </a:t>
            </a:r>
            <a:r>
              <a:rPr b="0" lang="en-US" sz="1500" spc="-1" strike="noStrike">
                <a:solidFill>
                  <a:schemeClr val="dk1"/>
                </a:solidFill>
                <a:latin typeface="Calibri"/>
                <a:ea typeface="Verdana"/>
              </a:rPr>
              <a:t>foarte bine, bine, suficient, insuficient</a:t>
            </a:r>
            <a:endParaRPr b="0" lang="en-US" sz="1500" spc="-1" strike="noStrike">
              <a:solidFill>
                <a:schemeClr val="dk1"/>
              </a:solidFill>
              <a:latin typeface="Calibri"/>
            </a:endParaRPr>
          </a:p>
          <a:p>
            <a:pPr marL="343080" indent="-343080" algn="just" defTabSz="914400">
              <a:lnSpc>
                <a:spcPct val="150000"/>
              </a:lnSpc>
              <a:buClr>
                <a:srgbClr val="000000"/>
              </a:buClr>
              <a:buFont typeface="Wingdings" charset="2"/>
              <a:buChar char=""/>
              <a:tabLst>
                <a:tab algn="l" pos="0"/>
              </a:tabLst>
            </a:pPr>
            <a:r>
              <a:rPr b="1" lang="en-US" sz="1500" spc="-1" strike="noStrike">
                <a:solidFill>
                  <a:schemeClr val="dk1"/>
                </a:solidFill>
                <a:latin typeface="Calibri"/>
                <a:ea typeface="Verdana"/>
              </a:rPr>
              <a:t>"</a:t>
            </a:r>
            <a:r>
              <a:rPr b="1" lang="en-US" sz="1500" spc="-1" strike="noStrike" u="sng">
                <a:solidFill>
                  <a:schemeClr val="dk1"/>
                </a:solidFill>
                <a:uFillTx/>
                <a:latin typeface="Calibri"/>
                <a:ea typeface="Verdana"/>
              </a:rPr>
              <a:t>foarte bine</a:t>
            </a:r>
            <a:r>
              <a:rPr b="1" lang="en-US" sz="1500" spc="-1" strike="noStrike">
                <a:solidFill>
                  <a:schemeClr val="dk1"/>
                </a:solidFill>
                <a:latin typeface="Calibri"/>
                <a:ea typeface="Verdana"/>
              </a:rPr>
              <a:t>" sau "</a:t>
            </a:r>
            <a:r>
              <a:rPr b="1" lang="en-US" sz="1500" spc="-1" strike="noStrike" u="sng">
                <a:solidFill>
                  <a:schemeClr val="dk1"/>
                </a:solidFill>
                <a:uFillTx/>
                <a:latin typeface="Calibri"/>
                <a:ea typeface="Verdana"/>
              </a:rPr>
              <a:t>bine</a:t>
            </a:r>
            <a:r>
              <a:rPr b="1" lang="en-US" sz="1500" spc="-1" strike="noStrike">
                <a:solidFill>
                  <a:schemeClr val="dk1"/>
                </a:solidFill>
                <a:latin typeface="Calibri"/>
                <a:ea typeface="Verdana"/>
              </a:rPr>
              <a:t>"</a:t>
            </a:r>
            <a:r>
              <a:rPr b="0" lang="en-US" sz="1500" spc="-1" strike="noStrike">
                <a:solidFill>
                  <a:schemeClr val="dk1"/>
                </a:solidFill>
                <a:latin typeface="Calibri"/>
                <a:ea typeface="Verdana"/>
              </a:rPr>
              <a:t> </a:t>
            </a:r>
            <a:r>
              <a:rPr b="1" i="1" lang="en-US" sz="1500" spc="-1" strike="noStrike">
                <a:solidFill>
                  <a:schemeClr val="dk1"/>
                </a:solidFill>
                <a:latin typeface="Calibri"/>
                <a:ea typeface="Verdana"/>
              </a:rPr>
              <a:t>NU POT FI ACORDATE</a:t>
            </a:r>
            <a:r>
              <a:rPr b="0" lang="en-US" sz="1500" spc="-1" strike="noStrike">
                <a:solidFill>
                  <a:schemeClr val="dk1"/>
                </a:solidFill>
                <a:latin typeface="Calibri"/>
                <a:ea typeface="Verdana"/>
              </a:rPr>
              <a:t> directorului</a:t>
            </a:r>
            <a:r>
              <a:rPr b="0" lang="ro-RO" sz="1500" spc="-1" strike="noStrike">
                <a:solidFill>
                  <a:schemeClr val="dk1"/>
                </a:solidFill>
                <a:latin typeface="Calibri"/>
                <a:ea typeface="Verdana"/>
              </a:rPr>
              <a:t> </a:t>
            </a:r>
            <a:r>
              <a:rPr b="0" lang="en-US" sz="1500" spc="-1" strike="noStrike">
                <a:solidFill>
                  <a:schemeClr val="dk1"/>
                </a:solidFill>
                <a:latin typeface="Calibri"/>
                <a:ea typeface="Verdana"/>
              </a:rPr>
              <a:t>unei organizaţii de cercetare </a:t>
            </a:r>
            <a:r>
              <a:rPr b="0" lang="ro-RO" sz="1500" spc="-1" strike="noStrike">
                <a:solidFill>
                  <a:schemeClr val="dk1"/>
                </a:solidFill>
                <a:latin typeface="Calibri"/>
                <a:ea typeface="Verdana"/>
              </a:rPr>
              <a:t>din </a:t>
            </a:r>
            <a:r>
              <a:rPr b="1" i="1" lang="en-US" sz="1500" spc="-1" strike="noStrike" u="sng">
                <a:solidFill>
                  <a:schemeClr val="dk1"/>
                </a:solidFill>
                <a:uFillTx/>
                <a:latin typeface="Calibri"/>
                <a:ea typeface="Verdana"/>
              </a:rPr>
              <a:t>clasa a III-a de performanţă</a:t>
            </a:r>
            <a:r>
              <a:rPr b="0" lang="en-US" sz="1500" spc="-1" strike="noStrike">
                <a:solidFill>
                  <a:schemeClr val="dk1"/>
                </a:solidFill>
                <a:latin typeface="Calibri"/>
                <a:ea typeface="Verdana"/>
              </a:rPr>
              <a:t> pentru integrare (Legea nr. </a:t>
            </a:r>
            <a:r>
              <a:rPr b="1" lang="en-US" sz="1500" spc="-1" strike="noStrike" u="sng">
                <a:solidFill>
                  <a:srgbClr val="0000ff"/>
                </a:solidFill>
                <a:uFillTx/>
                <a:latin typeface="Calibri"/>
                <a:ea typeface="Verdana"/>
                <a:hlinkClick r:id="rId1"/>
              </a:rPr>
              <a:t>25/2023</a:t>
            </a:r>
            <a:r>
              <a:rPr b="0" lang="en-US" sz="1500" spc="-1" strike="noStrike">
                <a:solidFill>
                  <a:schemeClr val="dk1"/>
                </a:solidFill>
                <a:latin typeface="Calibri"/>
                <a:ea typeface="Verdana"/>
              </a:rPr>
              <a:t> privind integrarea voluntară)</a:t>
            </a:r>
            <a:r>
              <a:rPr b="0" lang="ro-RO" sz="1500" spc="-1" strike="noStrike">
                <a:solidFill>
                  <a:schemeClr val="dk1"/>
                </a:solidFill>
                <a:latin typeface="Calibri"/>
                <a:ea typeface="Verdana"/>
              </a:rPr>
              <a:t>, </a:t>
            </a:r>
            <a:r>
              <a:rPr b="0" lang="en-US" sz="1500" spc="-1" strike="noStrike">
                <a:solidFill>
                  <a:schemeClr val="dk1"/>
                </a:solidFill>
                <a:latin typeface="Calibri"/>
                <a:ea typeface="Verdana"/>
              </a:rPr>
              <a:t>în situaţia în care acesta a condus respectiva organizaţie de cercetare</a:t>
            </a:r>
            <a:r>
              <a:rPr b="0" lang="ro-RO" sz="1500" spc="-1" strike="noStrike">
                <a:solidFill>
                  <a:schemeClr val="dk1"/>
                </a:solidFill>
                <a:latin typeface="Calibri"/>
                <a:ea typeface="Verdana"/>
              </a:rPr>
              <a:t> peste </a:t>
            </a:r>
            <a:r>
              <a:rPr b="0" lang="en-US" sz="1500" spc="-1" strike="noStrike">
                <a:solidFill>
                  <a:schemeClr val="dk1"/>
                </a:solidFill>
                <a:latin typeface="Calibri"/>
                <a:ea typeface="Verdana"/>
              </a:rPr>
              <a:t>3 ani din perioada </a:t>
            </a:r>
            <a:r>
              <a:rPr b="0" lang="ro-RO" sz="1500" spc="-1" strike="noStrike">
                <a:solidFill>
                  <a:schemeClr val="dk1"/>
                </a:solidFill>
                <a:latin typeface="Calibri"/>
                <a:ea typeface="Verdana"/>
              </a:rPr>
              <a:t>evaluată </a:t>
            </a:r>
            <a:endParaRPr b="0" lang="en-US" sz="1500" spc="-1" strike="noStrike">
              <a:solidFill>
                <a:schemeClr val="dk1"/>
              </a:solidFill>
              <a:latin typeface="Calibri"/>
            </a:endParaRPr>
          </a:p>
          <a:p>
            <a:pPr marL="343080" indent="-343080" algn="just" defTabSz="914400">
              <a:lnSpc>
                <a:spcPct val="150000"/>
              </a:lnSpc>
              <a:buClr>
                <a:srgbClr val="000000"/>
              </a:buClr>
              <a:buFont typeface="Wingdings" charset="2"/>
              <a:buChar char=""/>
              <a:tabLst>
                <a:tab algn="l" pos="0"/>
              </a:tabLst>
            </a:pPr>
            <a:r>
              <a:rPr b="1" lang="en-US" sz="1500" spc="-1" strike="noStrike">
                <a:solidFill>
                  <a:schemeClr val="dk1"/>
                </a:solidFill>
                <a:latin typeface="Calibri"/>
                <a:ea typeface="Verdana"/>
              </a:rPr>
              <a:t>"</a:t>
            </a:r>
            <a:r>
              <a:rPr b="1" lang="en-US" sz="1500" spc="-1" strike="noStrike" u="sng">
                <a:solidFill>
                  <a:schemeClr val="dk1"/>
                </a:solidFill>
                <a:uFillTx/>
                <a:latin typeface="Calibri"/>
                <a:ea typeface="Verdana"/>
              </a:rPr>
              <a:t>suficient</a:t>
            </a:r>
            <a:r>
              <a:rPr b="1" lang="en-US" sz="1500" spc="-1" strike="noStrike">
                <a:solidFill>
                  <a:schemeClr val="dk1"/>
                </a:solidFill>
                <a:latin typeface="Calibri"/>
                <a:ea typeface="Verdana"/>
              </a:rPr>
              <a:t>" sau "</a:t>
            </a:r>
            <a:r>
              <a:rPr b="1" lang="en-US" sz="1500" spc="-1" strike="noStrike" u="sng">
                <a:solidFill>
                  <a:schemeClr val="dk1"/>
                </a:solidFill>
                <a:uFillTx/>
                <a:latin typeface="Calibri"/>
                <a:ea typeface="Verdana"/>
              </a:rPr>
              <a:t>insuficient</a:t>
            </a:r>
            <a:r>
              <a:rPr b="1" lang="en-US" sz="1500" spc="-1" strike="noStrike">
                <a:solidFill>
                  <a:schemeClr val="dk1"/>
                </a:solidFill>
                <a:latin typeface="Calibri"/>
                <a:ea typeface="Verdana"/>
              </a:rPr>
              <a:t>"</a:t>
            </a:r>
            <a:r>
              <a:rPr b="0" lang="en-US" sz="1500" spc="-1" strike="noStrike">
                <a:solidFill>
                  <a:schemeClr val="dk1"/>
                </a:solidFill>
                <a:latin typeface="Calibri"/>
                <a:ea typeface="Verdana"/>
              </a:rPr>
              <a:t> </a:t>
            </a:r>
            <a:r>
              <a:rPr b="1" i="1" lang="en-US" sz="1500" spc="-1" strike="noStrike">
                <a:solidFill>
                  <a:schemeClr val="dk1"/>
                </a:solidFill>
                <a:latin typeface="Calibri"/>
                <a:ea typeface="Verdana"/>
              </a:rPr>
              <a:t>NU POT FI ACORDATE</a:t>
            </a:r>
            <a:r>
              <a:rPr b="0" lang="en-US" sz="1500" spc="-1" strike="noStrike">
                <a:solidFill>
                  <a:schemeClr val="dk1"/>
                </a:solidFill>
                <a:latin typeface="Calibri"/>
                <a:ea typeface="Verdana"/>
              </a:rPr>
              <a:t> directorului unei organizaţii de cercetare </a:t>
            </a:r>
            <a:r>
              <a:rPr b="0" lang="ro-RO" sz="1500" spc="-1" strike="noStrike">
                <a:solidFill>
                  <a:schemeClr val="dk1"/>
                </a:solidFill>
                <a:latin typeface="Calibri"/>
                <a:ea typeface="Verdana"/>
              </a:rPr>
              <a:t>din </a:t>
            </a:r>
            <a:r>
              <a:rPr b="1" i="1" lang="en-US" sz="1500" spc="-1" strike="noStrike" u="sng">
                <a:solidFill>
                  <a:schemeClr val="dk1"/>
                </a:solidFill>
                <a:uFillTx/>
                <a:latin typeface="Calibri"/>
                <a:ea typeface="Verdana"/>
              </a:rPr>
              <a:t>clasa I de performanţă</a:t>
            </a:r>
            <a:r>
              <a:rPr b="0" lang="en-US" sz="1500" spc="-1" strike="noStrike">
                <a:solidFill>
                  <a:schemeClr val="dk1"/>
                </a:solidFill>
                <a:latin typeface="Calibri"/>
                <a:ea typeface="Verdana"/>
              </a:rPr>
              <a:t> pentru integrare (Legii nr. </a:t>
            </a:r>
            <a:r>
              <a:rPr b="1" lang="en-US" sz="1500" spc="-1" strike="noStrike" u="sng">
                <a:solidFill>
                  <a:srgbClr val="0000ff"/>
                </a:solidFill>
                <a:uFillTx/>
                <a:latin typeface="Calibri"/>
                <a:ea typeface="Verdana"/>
                <a:hlinkClick r:id="rId2"/>
              </a:rPr>
              <a:t>25/2023</a:t>
            </a:r>
            <a:r>
              <a:rPr b="0" lang="en-US" sz="1500" spc="-1" strike="noStrike">
                <a:solidFill>
                  <a:schemeClr val="dk1"/>
                </a:solidFill>
                <a:latin typeface="Calibri"/>
                <a:ea typeface="Verdana"/>
              </a:rPr>
              <a:t>)</a:t>
            </a:r>
            <a:r>
              <a:rPr b="0" lang="ro-RO" sz="1500" spc="-1" strike="noStrike">
                <a:solidFill>
                  <a:schemeClr val="dk1"/>
                </a:solidFill>
                <a:latin typeface="Calibri"/>
                <a:ea typeface="Verdana"/>
              </a:rPr>
              <a:t>, </a:t>
            </a:r>
            <a:r>
              <a:rPr b="0" lang="en-US" sz="1500" spc="-1" strike="noStrike">
                <a:solidFill>
                  <a:schemeClr val="dk1"/>
                </a:solidFill>
                <a:latin typeface="Calibri"/>
                <a:ea typeface="Verdana"/>
              </a:rPr>
              <a:t>în situaţia în care acesta a condus respectiva organizaţie de cercetare </a:t>
            </a:r>
            <a:r>
              <a:rPr b="0" lang="ro-RO" sz="1500" spc="-1" strike="noStrike">
                <a:solidFill>
                  <a:schemeClr val="dk1"/>
                </a:solidFill>
                <a:latin typeface="Calibri"/>
                <a:ea typeface="Verdana"/>
              </a:rPr>
              <a:t>peste </a:t>
            </a:r>
            <a:r>
              <a:rPr b="0" lang="en-US" sz="1500" spc="-1" strike="noStrike">
                <a:solidFill>
                  <a:schemeClr val="dk1"/>
                </a:solidFill>
                <a:latin typeface="Calibri"/>
                <a:ea typeface="Verdana"/>
              </a:rPr>
              <a:t>3 ani din perioad</a:t>
            </a:r>
            <a:r>
              <a:rPr b="0" lang="ro-RO" sz="1500" spc="-1" strike="noStrike">
                <a:solidFill>
                  <a:schemeClr val="dk1"/>
                </a:solidFill>
                <a:latin typeface="Calibri"/>
                <a:ea typeface="Verdana"/>
              </a:rPr>
              <a:t>a evaluată.</a:t>
            </a:r>
            <a:endParaRPr b="0" lang="en-US" sz="1500" spc="-1" strike="noStrike">
              <a:solidFill>
                <a:schemeClr val="dk1"/>
              </a:solidFill>
              <a:latin typeface="Calibri"/>
            </a:endParaRPr>
          </a:p>
          <a:p>
            <a:pPr indent="0" defTabSz="914400">
              <a:lnSpc>
                <a:spcPct val="100000"/>
              </a:lnSpc>
              <a:spcBef>
                <a:spcPts val="261"/>
              </a:spcBef>
              <a:buNone/>
              <a:tabLst>
                <a:tab algn="l" pos="0"/>
              </a:tabLst>
            </a:pPr>
            <a:endParaRPr b="0" lang="en-US" sz="13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82511"/>
          </a:bodyPr>
          <a:p>
            <a:pPr indent="0" algn="ctr" defTabSz="914400">
              <a:lnSpc>
                <a:spcPct val="100000"/>
              </a:lnSpc>
              <a:buNone/>
            </a:pPr>
            <a:br>
              <a:rPr sz="2000"/>
            </a:br>
            <a:r>
              <a:rPr b="1" lang="en-US" sz="2000" spc="-1" strike="noStrike">
                <a:solidFill>
                  <a:schemeClr val="dk1"/>
                </a:solidFill>
                <a:latin typeface="Verdana"/>
                <a:ea typeface="Verdana"/>
              </a:rPr>
              <a:t>B.</a:t>
            </a:r>
            <a:r>
              <a:rPr b="0" lang="en-US" sz="2000" spc="-1" strike="noStrike">
                <a:solidFill>
                  <a:schemeClr val="dk1"/>
                </a:solidFill>
                <a:latin typeface="Verdana"/>
                <a:ea typeface="Verdana"/>
              </a:rPr>
              <a:t> </a:t>
            </a:r>
            <a:r>
              <a:rPr b="1" lang="en-US" sz="2000" spc="-1" strike="noStrike">
                <a:solidFill>
                  <a:schemeClr val="dk1"/>
                </a:solidFill>
                <a:latin typeface="Verdana"/>
                <a:ea typeface="Verdana"/>
              </a:rPr>
              <a:t>ORGANISME CONSULTATIVE ALE MCID</a:t>
            </a:r>
            <a:br>
              <a:rPr sz="4400"/>
            </a:br>
            <a:endParaRPr b="0" lang="en-US" sz="2000" spc="-1" strike="noStrike">
              <a:solidFill>
                <a:schemeClr val="dk1"/>
              </a:solidFill>
              <a:latin typeface="Calibri"/>
            </a:endParaRPr>
          </a:p>
        </p:txBody>
      </p:sp>
      <p:sp>
        <p:nvSpPr>
          <p:cNvPr id="114" name="PlaceHolder 2"/>
          <p:cNvSpPr>
            <a:spLocks noGrp="1"/>
          </p:cNvSpPr>
          <p:nvPr>
            <p:ph/>
          </p:nvPr>
        </p:nvSpPr>
        <p:spPr>
          <a:xfrm>
            <a:off x="304920" y="990720"/>
            <a:ext cx="8381520" cy="5638320"/>
          </a:xfrm>
          <a:prstGeom prst="rect">
            <a:avLst/>
          </a:prstGeom>
          <a:noFill/>
          <a:ln w="0">
            <a:noFill/>
          </a:ln>
        </p:spPr>
        <p:txBody>
          <a:bodyPr lIns="91440" rIns="91440" tIns="45720" bIns="45720" anchor="t">
            <a:normAutofit fontScale="18748" lnSpcReduction="10000"/>
          </a:bodyPr>
          <a:p>
            <a:pPr indent="0" defTabSz="914400">
              <a:lnSpc>
                <a:spcPct val="100000"/>
              </a:lnSpc>
              <a:spcBef>
                <a:spcPts val="1199"/>
              </a:spcBef>
              <a:buNone/>
              <a:tabLst>
                <a:tab algn="l" pos="0"/>
              </a:tabLst>
            </a:pPr>
            <a:r>
              <a:rPr b="1" lang="ro-RO" sz="6000" spc="-1" strike="noStrike">
                <a:solidFill>
                  <a:schemeClr val="dk1"/>
                </a:solidFill>
                <a:latin typeface="Calibri"/>
                <a:ea typeface="Verdana"/>
              </a:rPr>
              <a:t>1. Consiliul Național al Cercetării Științifice – CNCS  (</a:t>
            </a:r>
            <a:r>
              <a:rPr b="1" lang="ro-RO" sz="6000" spc="-1" strike="noStrike" u="sng">
                <a:solidFill>
                  <a:schemeClr val="dk1"/>
                </a:solidFill>
                <a:uFillTx/>
                <a:latin typeface="Calibri"/>
                <a:ea typeface="Verdana"/>
              </a:rPr>
              <a:t>art.46)</a:t>
            </a:r>
            <a:r>
              <a:rPr b="1" lang="ro-RO"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a)  </a:t>
            </a:r>
            <a:r>
              <a:rPr b="0" lang="en-US" sz="6000" spc="-1" strike="noStrike">
                <a:solidFill>
                  <a:schemeClr val="dk1"/>
                </a:solidFill>
                <a:latin typeface="Calibri"/>
                <a:ea typeface="Verdana"/>
              </a:rPr>
              <a:t>stabileşte standarde, criterii şi indicatori de calitate pentru cercetarea ştiinţifică;</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b) </a:t>
            </a:r>
            <a:r>
              <a:rPr b="0" lang="en-US" sz="6000" spc="-1" strike="noStrike">
                <a:solidFill>
                  <a:schemeClr val="dk1"/>
                </a:solidFill>
                <a:latin typeface="Calibri"/>
                <a:ea typeface="Verdana"/>
              </a:rPr>
              <a:t>auditează periodic, la solicitarea MCID sau din proprie iniţiativă, cercetarea ştiinţifică din organizaţiile de cercetare din România;</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c)  </a:t>
            </a:r>
            <a:r>
              <a:rPr b="0" lang="en-US" sz="6000" spc="-1" strike="noStrike">
                <a:solidFill>
                  <a:schemeClr val="dk1"/>
                </a:solidFill>
                <a:latin typeface="Calibri"/>
                <a:ea typeface="Verdana"/>
              </a:rPr>
              <a:t>participă la elaborarea pachetelor de informaţii pentru competiţii de proiecte de cercetare şi ia parte la procesul de evaluare a proiectelor;</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d) </a:t>
            </a:r>
            <a:r>
              <a:rPr b="0" lang="en-US" sz="6000" spc="-1" strike="noStrike">
                <a:solidFill>
                  <a:schemeClr val="dk1"/>
                </a:solidFill>
                <a:latin typeface="Calibri"/>
                <a:ea typeface="Verdana"/>
              </a:rPr>
              <a:t>prezintă anual conducerii MCID un raport privind cercetarea ştiinţifică în învăţământul superior, precum şi performanţele organizaţiilor de cercetare;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e)  </a:t>
            </a:r>
            <a:r>
              <a:rPr b="0" lang="en-US" sz="6000" spc="-1" strike="noStrike">
                <a:solidFill>
                  <a:schemeClr val="dk1"/>
                </a:solidFill>
                <a:latin typeface="Calibri"/>
                <a:ea typeface="Verdana"/>
              </a:rPr>
              <a:t>sprijină MCID în îndeplinirea atribuţiilor specific.</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2. Colegiul Consultativ pentru Cercetare-Dezvoltare și Inovare – CCCDI (</a:t>
            </a:r>
            <a:r>
              <a:rPr b="1" lang="ro-RO" sz="6000" spc="-1" strike="noStrike" u="sng">
                <a:solidFill>
                  <a:schemeClr val="dk1"/>
                </a:solidFill>
                <a:uFillTx/>
                <a:latin typeface="Calibri"/>
                <a:ea typeface="Verdana"/>
              </a:rPr>
              <a:t>art. 47</a:t>
            </a:r>
            <a:r>
              <a:rPr b="1" lang="ro-RO"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a) </a:t>
            </a:r>
            <a:r>
              <a:rPr b="0" lang="en-US" sz="6000" spc="-1" strike="noStrike">
                <a:solidFill>
                  <a:schemeClr val="dk1"/>
                </a:solidFill>
                <a:latin typeface="Calibri"/>
                <a:ea typeface="Verdana"/>
              </a:rPr>
              <a:t>elaborează rapoarte cuprinzând studii şi recomandări privind problemele</a:t>
            </a:r>
            <a:r>
              <a:rPr b="0" lang="ro-RO" sz="6000" spc="-1" strike="noStrike">
                <a:solidFill>
                  <a:schemeClr val="dk1"/>
                </a:solidFill>
                <a:latin typeface="Calibri"/>
                <a:ea typeface="Verdana"/>
              </a:rPr>
              <a:t> din</a:t>
            </a:r>
            <a:r>
              <a:rPr b="0" lang="en-US" sz="6000" spc="-1" strike="noStrike">
                <a:solidFill>
                  <a:schemeClr val="dk1"/>
                </a:solidFill>
                <a:latin typeface="Calibri"/>
                <a:ea typeface="Verdana"/>
              </a:rPr>
              <a:t> sistemul</a:t>
            </a:r>
            <a:r>
              <a:rPr b="0" lang="ro-RO" sz="6000" spc="-1" strike="noStrike">
                <a:solidFill>
                  <a:schemeClr val="dk1"/>
                </a:solidFill>
                <a:latin typeface="Calibri"/>
                <a:ea typeface="Verdana"/>
              </a:rPr>
              <a:t> </a:t>
            </a:r>
            <a:r>
              <a:rPr b="0" lang="en-US" sz="6000" spc="-1" strike="noStrike">
                <a:solidFill>
                  <a:schemeClr val="dk1"/>
                </a:solidFill>
                <a:latin typeface="Calibri"/>
                <a:ea typeface="Verdana"/>
              </a:rPr>
              <a:t>naţional CD; </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b) </a:t>
            </a:r>
            <a:r>
              <a:rPr b="0" lang="en-US" sz="6000" spc="-1" strike="noStrike">
                <a:solidFill>
                  <a:schemeClr val="dk1"/>
                </a:solidFill>
                <a:latin typeface="Calibri"/>
                <a:ea typeface="Verdana"/>
              </a:rPr>
              <a:t>asigură coordonarea ştiinţifică a programelor/subprogramelor atribuite prin acte administrative de către MCID;</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c) </a:t>
            </a:r>
            <a:r>
              <a:rPr b="0" lang="en-US" sz="6000" spc="-1" strike="noStrike">
                <a:solidFill>
                  <a:schemeClr val="dk1"/>
                </a:solidFill>
                <a:latin typeface="Calibri"/>
                <a:ea typeface="Verdana"/>
              </a:rPr>
              <a:t>elaborează rapoartele de analiză asupra oportunităţii şi necesităţii participării României la programele-cadru şi iniţiative paneuropene;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d) </a:t>
            </a:r>
            <a:r>
              <a:rPr b="0" lang="en-US" sz="6000" spc="-1" strike="noStrike">
                <a:solidFill>
                  <a:schemeClr val="dk1"/>
                </a:solidFill>
                <a:latin typeface="Calibri"/>
                <a:ea typeface="Verdana"/>
              </a:rPr>
              <a:t>evaluează cererile de autorizare a organizaţiilor de cercetare referitoare la acordarea vizei de lungă şedere pentru activităţi de cercetare ştiinţifică şi de prelungire a dreptului de şedere temporară pentru realizarea unui proiect de cercetare, făcând propuneri de aprobare/refuzare a autorizării acestora;</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e) </a:t>
            </a:r>
            <a:r>
              <a:rPr b="0" lang="en-US" sz="6000" spc="-1" strike="noStrike">
                <a:solidFill>
                  <a:schemeClr val="dk1"/>
                </a:solidFill>
                <a:latin typeface="Calibri"/>
                <a:ea typeface="Verdana"/>
              </a:rPr>
              <a:t>evaluează propunerile de proiecte de cercetare în condiţii stabilite prin </a:t>
            </a:r>
            <a:r>
              <a:rPr b="0" lang="ro-RO" sz="6000" spc="-1" strike="noStrike">
                <a:solidFill>
                  <a:schemeClr val="dk1"/>
                </a:solidFill>
                <a:latin typeface="Calibri"/>
                <a:ea typeface="Verdana"/>
              </a:rPr>
              <a:t>ROF</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f) </a:t>
            </a:r>
            <a:r>
              <a:rPr b="0" lang="en-US" sz="6000" spc="-1" strike="noStrike">
                <a:solidFill>
                  <a:schemeClr val="dk1"/>
                </a:solidFill>
                <a:latin typeface="Calibri"/>
                <a:ea typeface="Verdana"/>
              </a:rPr>
              <a:t>stabileşte standardele minimale pentru acordarea gradelor profesionale şi avizează dosarele ce conţin documentele candidaţilor aferente concursului/examenului (CS I, CS II):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r>
              <a:rPr b="1" lang="en-US" sz="6000" spc="-1" strike="noStrike">
                <a:solidFill>
                  <a:schemeClr val="dk1"/>
                </a:solidFill>
                <a:latin typeface="Calibri"/>
                <a:ea typeface="Verdana"/>
              </a:rPr>
              <a:t>3. Consiliul Naţional de Etică a Cercetării Ştiinţifice, Dezvoltării Tehnologice şi Inovării (art. 56 – 59) – </a:t>
            </a:r>
            <a:r>
              <a:rPr b="0" lang="en-US" sz="6000" spc="-1" strike="noStrike">
                <a:solidFill>
                  <a:schemeClr val="dk1"/>
                </a:solidFill>
                <a:latin typeface="Calibri"/>
                <a:ea typeface="Verdana"/>
              </a:rPr>
              <a:t>coordonează şi monitorizează aplicarea normelor de conduită morală şi profesională în activităţile de CDI - </a:t>
            </a:r>
            <a:r>
              <a:rPr b="0" i="1" lang="en-US" sz="6000" spc="-1" strike="noStrike">
                <a:solidFill>
                  <a:schemeClr val="dk1"/>
                </a:solidFill>
                <a:latin typeface="Calibri"/>
                <a:ea typeface="Verdana"/>
              </a:rPr>
              <a:t>organism consultativ fără personalitate juridică, pe lângă MCID</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en-US" sz="6000" spc="-1" strike="noStrike">
                <a:solidFill>
                  <a:schemeClr val="dk1"/>
                </a:solidFill>
                <a:latin typeface="Calibri"/>
                <a:ea typeface="Verdana"/>
              </a:rPr>
              <a:t>- analizează cazurile referitoare la încălcarea regulilor de bună conduită în activitatea CDI, în urma sesizărilor primite sau prin autosesizare, şi emite hotărâri prin care se stabileşte vinovăţia sau nevinovăţia</a:t>
            </a:r>
            <a:endParaRPr b="0" lang="en-US" sz="6000" spc="-1" strike="noStrike">
              <a:solidFill>
                <a:schemeClr val="dk1"/>
              </a:solidFill>
              <a:latin typeface="Calibri"/>
            </a:endParaRPr>
          </a:p>
          <a:p>
            <a:pPr indent="0" defTabSz="914400">
              <a:lnSpc>
                <a:spcPct val="100000"/>
              </a:lnSpc>
              <a:spcBef>
                <a:spcPts val="1040"/>
              </a:spcBef>
              <a:buNone/>
              <a:tabLst>
                <a:tab algn="l" pos="0"/>
              </a:tabLst>
            </a:pPr>
            <a:endParaRPr b="0" lang="en-US" sz="5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37278" lnSpcReduction="10000"/>
          </a:bodyPr>
          <a:p>
            <a:pPr marL="457200" indent="0" defTabSz="914400">
              <a:lnSpc>
                <a:spcPct val="150000"/>
              </a:lnSpc>
              <a:buNone/>
            </a:pPr>
            <a:br>
              <a:rPr sz="2000"/>
            </a:br>
            <a:r>
              <a:rPr b="1" lang="ro-RO" sz="2000" spc="-1" strike="noStrike">
                <a:solidFill>
                  <a:schemeClr val="dk1"/>
                </a:solidFill>
                <a:latin typeface="Verdana"/>
                <a:ea typeface="Calibri"/>
              </a:rPr>
              <a:t>               </a:t>
            </a:r>
            <a:br>
              <a:rPr sz="2000"/>
            </a:br>
            <a:br>
              <a:rPr sz="2000"/>
            </a:br>
            <a:r>
              <a:rPr b="1" lang="ro-RO" sz="2000" spc="-1" strike="noStrike">
                <a:solidFill>
                  <a:schemeClr val="dk1"/>
                </a:solidFill>
                <a:latin typeface="Verdana"/>
                <a:ea typeface="Calibri"/>
              </a:rPr>
              <a:t>              </a:t>
            </a:r>
            <a:r>
              <a:rPr b="1" lang="en-US" sz="2000" spc="-1" strike="noStrike">
                <a:solidFill>
                  <a:schemeClr val="dk1"/>
                </a:solidFill>
                <a:latin typeface="Verdana"/>
                <a:ea typeface="Calibri"/>
              </a:rPr>
              <a:t>C. ETICA ÎN CERCETAREA ȘTIINȚIFICĂ</a:t>
            </a:r>
            <a:br>
              <a:rPr sz="2000"/>
            </a:br>
            <a:r>
              <a:rPr b="1" lang="ro-RO" sz="2000" spc="-1" strike="noStrike">
                <a:solidFill>
                  <a:schemeClr val="dk1"/>
                </a:solidFill>
                <a:latin typeface="Verdana"/>
                <a:ea typeface="Calibri"/>
              </a:rPr>
              <a:t>               </a:t>
            </a:r>
            <a:br>
              <a:rPr sz="1800"/>
            </a:br>
            <a:r>
              <a:rPr b="1" lang="en-US" sz="2000" spc="-1" strike="noStrike">
                <a:solidFill>
                  <a:schemeClr val="dk1"/>
                </a:solidFill>
                <a:latin typeface="Verdana"/>
                <a:ea typeface="Calibri"/>
              </a:rPr>
              <a:t> </a:t>
            </a:r>
            <a:br>
              <a:rPr sz="3600"/>
            </a:br>
            <a:endParaRPr b="0" lang="en-US" sz="2000" spc="-1" strike="noStrike">
              <a:solidFill>
                <a:schemeClr val="dk1"/>
              </a:solidFill>
              <a:latin typeface="Calibri"/>
            </a:endParaRPr>
          </a:p>
        </p:txBody>
      </p:sp>
      <p:sp>
        <p:nvSpPr>
          <p:cNvPr id="116" name="PlaceHolder 2"/>
          <p:cNvSpPr>
            <a:spLocks noGrp="1"/>
          </p:cNvSpPr>
          <p:nvPr>
            <p:ph/>
          </p:nvPr>
        </p:nvSpPr>
        <p:spPr>
          <a:xfrm>
            <a:off x="304920" y="990720"/>
            <a:ext cx="8381520" cy="5638320"/>
          </a:xfrm>
          <a:prstGeom prst="rect">
            <a:avLst/>
          </a:prstGeom>
          <a:noFill/>
          <a:ln w="0">
            <a:noFill/>
          </a:ln>
        </p:spPr>
        <p:txBody>
          <a:bodyPr lIns="91440" rIns="91440" tIns="45720" bIns="45720" anchor="t">
            <a:noAutofit/>
          </a:bodyPr>
          <a:p>
            <a:pPr marL="514440" indent="-514440" defTabSz="914400">
              <a:lnSpc>
                <a:spcPct val="100000"/>
              </a:lnSpc>
              <a:spcBef>
                <a:spcPts val="300"/>
              </a:spcBef>
              <a:buClr>
                <a:srgbClr val="000000"/>
              </a:buClr>
              <a:buFont typeface="Arial"/>
              <a:buAutoNum type="arabicPeriod"/>
            </a:pPr>
            <a:r>
              <a:rPr b="1" lang="en-US" sz="1500" spc="-1" strike="noStrike" u="sng">
                <a:solidFill>
                  <a:schemeClr val="dk1"/>
                </a:solidFill>
                <a:uFillTx/>
                <a:latin typeface="Calibri"/>
                <a:ea typeface="Verdana"/>
              </a:rPr>
              <a:t>BUNA CONDUITĂ</a:t>
            </a:r>
            <a:r>
              <a:rPr b="1" lang="en-US" sz="1500" spc="-1" strike="noStrike">
                <a:solidFill>
                  <a:schemeClr val="dk1"/>
                </a:solidFill>
                <a:latin typeface="Calibri"/>
                <a:ea typeface="Verdana"/>
              </a:rPr>
              <a:t> în activitatea CDI se referă la (</a:t>
            </a:r>
            <a:r>
              <a:rPr b="1" lang="en-US" sz="1500" spc="-1" strike="noStrike" u="sng">
                <a:solidFill>
                  <a:schemeClr val="dk1"/>
                </a:solidFill>
                <a:uFillTx/>
                <a:latin typeface="Calibri"/>
                <a:ea typeface="Verdana"/>
              </a:rPr>
              <a:t>art. 50</a:t>
            </a:r>
            <a:r>
              <a:rPr b="1" lang="en-US" sz="1500" spc="-1" strike="noStrike">
                <a:solidFill>
                  <a:schemeClr val="dk1"/>
                </a:solidFill>
                <a:latin typeface="Calibri"/>
                <a:ea typeface="Verdana"/>
              </a:rPr>
              <a:t>):</a:t>
            </a:r>
            <a:endParaRPr b="0" lang="en-US" sz="1500" spc="-1" strike="noStrike">
              <a:solidFill>
                <a:schemeClr val="dk1"/>
              </a:solidFill>
              <a:latin typeface="Calibri"/>
            </a:endParaRPr>
          </a:p>
          <a:p>
            <a:pPr indent="0" defTabSz="914400">
              <a:lnSpc>
                <a:spcPct val="100000"/>
              </a:lnSpc>
              <a:spcBef>
                <a:spcPts val="300"/>
              </a:spcBef>
              <a:buNone/>
            </a:pPr>
            <a:endParaRPr b="0" lang="en-US" sz="1500" spc="-1" strike="noStrike">
              <a:solidFill>
                <a:schemeClr val="dk1"/>
              </a:solidFill>
              <a:latin typeface="Calibri"/>
            </a:endParaRPr>
          </a:p>
          <a:p>
            <a:pPr marL="514440" indent="-514440" defTabSz="914400">
              <a:lnSpc>
                <a:spcPct val="100000"/>
              </a:lnSpc>
              <a:spcBef>
                <a:spcPts val="300"/>
              </a:spcBef>
              <a:buClr>
                <a:srgbClr val="000000"/>
              </a:buClr>
              <a:buFont typeface="Arial"/>
              <a:buAutoNum type="alphaLcParenR"/>
            </a:pPr>
            <a:r>
              <a:rPr b="1" lang="ro-RO" sz="1500" spc="-1" strike="noStrike">
                <a:solidFill>
                  <a:schemeClr val="dk1"/>
                </a:solidFill>
                <a:latin typeface="Calibri"/>
                <a:ea typeface="Verdana"/>
              </a:rPr>
              <a:t>N</a:t>
            </a:r>
            <a:r>
              <a:rPr b="1" lang="en-US" sz="1500" spc="-1" strike="noStrike">
                <a:solidFill>
                  <a:schemeClr val="dk1"/>
                </a:solidFill>
                <a:latin typeface="Calibri"/>
                <a:ea typeface="Verdana"/>
              </a:rPr>
              <a:t>ormele de bună conduită în activitatea de cercetare, dezvoltare şi inovare – </a:t>
            </a:r>
            <a:r>
              <a:rPr b="1" i="1" lang="en-US" sz="1500" spc="-1" strike="noStrike" u="sng">
                <a:solidFill>
                  <a:schemeClr val="dk1"/>
                </a:solidFill>
                <a:uFillTx/>
                <a:latin typeface="Calibri"/>
                <a:ea typeface="Verdana"/>
              </a:rPr>
              <a:t>ABATERILE</a:t>
            </a:r>
            <a:r>
              <a:rPr b="0" lang="en-US" sz="1500" spc="-1" strike="noStrike">
                <a:solidFill>
                  <a:schemeClr val="dk1"/>
                </a:solidFill>
                <a:latin typeface="Calibri"/>
                <a:ea typeface="Verdana"/>
              </a:rPr>
              <a:t>, în măsura în care nu constituie infracţiuni potrivit legii penale, includ (</a:t>
            </a:r>
            <a:r>
              <a:rPr b="1" lang="en-US" sz="1500" spc="-1" strike="noStrike" u="sng">
                <a:solidFill>
                  <a:schemeClr val="dk1"/>
                </a:solidFill>
                <a:uFillTx/>
                <a:latin typeface="Calibri"/>
                <a:ea typeface="Verdana"/>
              </a:rPr>
              <a:t>art.52 alin.1</a:t>
            </a:r>
            <a:r>
              <a:rPr b="0" lang="en-US" sz="1500" spc="-1" strike="noStrike">
                <a:solidFill>
                  <a:schemeClr val="dk1"/>
                </a:solidFill>
                <a:latin typeface="Calibri"/>
                <a:ea typeface="Verdana"/>
              </a:rPr>
              <a:t>):</a:t>
            </a:r>
            <a:endParaRPr b="0" lang="en-US" sz="1500" spc="-1" strike="noStrike">
              <a:solidFill>
                <a:schemeClr val="dk1"/>
              </a:solidFill>
              <a:latin typeface="Calibri"/>
            </a:endParaRPr>
          </a:p>
          <a:p>
            <a:pPr indent="0" defTabSz="914400">
              <a:lnSpc>
                <a:spcPct val="100000"/>
              </a:lnSpc>
              <a:spcBef>
                <a:spcPts val="300"/>
              </a:spcBef>
              <a:buNone/>
            </a:pPr>
            <a:endParaRPr b="0" lang="en-US" sz="1500" spc="-1" strike="noStrike">
              <a:solidFill>
                <a:schemeClr val="dk1"/>
              </a:solidFill>
              <a:latin typeface="Calibri"/>
            </a:endParaRPr>
          </a:p>
          <a:p>
            <a:pPr indent="0" algn="just" defTabSz="914400">
              <a:lnSpc>
                <a:spcPct val="100000"/>
              </a:lnSpc>
              <a:spcBef>
                <a:spcPts val="300"/>
              </a:spcBef>
              <a:buNone/>
              <a:tabLst>
                <a:tab algn="l" pos="0"/>
              </a:tabLst>
            </a:pPr>
            <a:r>
              <a:rPr b="0" lang="ro-RO" sz="1500" spc="-1" strike="noStrike">
                <a:solidFill>
                  <a:schemeClr val="dk1"/>
                </a:solidFill>
                <a:latin typeface="Calibri"/>
                <a:ea typeface="Verdana"/>
              </a:rPr>
              <a:t>1.  </a:t>
            </a:r>
            <a:r>
              <a:rPr b="0" lang="en-US" sz="1500" spc="-1" strike="noStrike">
                <a:solidFill>
                  <a:schemeClr val="dk1"/>
                </a:solidFill>
                <a:latin typeface="Calibri"/>
                <a:ea typeface="Verdana"/>
              </a:rPr>
              <a:t>confecţionarea de rezultate sau date şi prezentarea lor ca date experimentale, ca date obţinute prin calcule sau simulări numerice pe calculator sau ca date sau rezultate obţinute prin calcule analitice sau raţionamente deductive;</a:t>
            </a:r>
            <a:endParaRPr b="0" lang="en-US" sz="1500" spc="-1" strike="noStrike">
              <a:solidFill>
                <a:schemeClr val="dk1"/>
              </a:solidFill>
              <a:latin typeface="Calibri"/>
            </a:endParaRPr>
          </a:p>
          <a:p>
            <a:pPr indent="0" algn="just" defTabSz="914400">
              <a:lnSpc>
                <a:spcPct val="100000"/>
              </a:lnSpc>
              <a:spcBef>
                <a:spcPts val="300"/>
              </a:spcBef>
              <a:buNone/>
              <a:tabLst>
                <a:tab algn="l" pos="0"/>
              </a:tabLst>
            </a:pPr>
            <a:r>
              <a:rPr b="0" lang="ro-RO" sz="1500" spc="-1" strike="noStrike">
                <a:solidFill>
                  <a:schemeClr val="dk1"/>
                </a:solidFill>
                <a:latin typeface="Calibri"/>
                <a:ea typeface="Verdana"/>
              </a:rPr>
              <a:t>2. </a:t>
            </a:r>
            <a:r>
              <a:rPr b="1" lang="ro-RO" sz="1500" spc="-1" strike="noStrike">
                <a:solidFill>
                  <a:schemeClr val="dk1"/>
                </a:solidFill>
                <a:latin typeface="Calibri"/>
                <a:ea typeface="Verdana"/>
              </a:rPr>
              <a:t> </a:t>
            </a:r>
            <a:r>
              <a:rPr b="0" lang="en-US" sz="1500" spc="-1" strike="noStrike">
                <a:solidFill>
                  <a:schemeClr val="dk1"/>
                </a:solidFill>
                <a:latin typeface="Calibri"/>
                <a:ea typeface="Verdana"/>
              </a:rPr>
              <a:t>falsificarea de date experimentale, de date obţinute prin calcule sau simulări numerice pe calculator sau de date sau rezultate obţinute prin calcule analitice sau raţionamente deductive;</a:t>
            </a:r>
            <a:endParaRPr b="0" lang="en-US" sz="1500" spc="-1" strike="noStrike">
              <a:solidFill>
                <a:schemeClr val="dk1"/>
              </a:solidFill>
              <a:latin typeface="Calibri"/>
            </a:endParaRPr>
          </a:p>
          <a:p>
            <a:pPr indent="0" algn="just" defTabSz="914400">
              <a:lnSpc>
                <a:spcPct val="100000"/>
              </a:lnSpc>
              <a:spcBef>
                <a:spcPts val="300"/>
              </a:spcBef>
              <a:buNone/>
              <a:tabLst>
                <a:tab algn="l" pos="0"/>
              </a:tabLst>
            </a:pPr>
            <a:r>
              <a:rPr b="0" lang="ro-RO" sz="1500" spc="-1" strike="noStrike">
                <a:solidFill>
                  <a:schemeClr val="dk1"/>
                </a:solidFill>
                <a:latin typeface="Calibri"/>
                <a:ea typeface="Verdana"/>
              </a:rPr>
              <a:t>3.  </a:t>
            </a:r>
            <a:r>
              <a:rPr b="0" lang="en-US" sz="1500" spc="-1" strike="noStrike">
                <a:solidFill>
                  <a:schemeClr val="dk1"/>
                </a:solidFill>
                <a:latin typeface="Calibri"/>
                <a:ea typeface="Verdana"/>
              </a:rPr>
              <a:t>îngreunarea deliberată, împiedicarea sau sabotarea activităţii CDI a altor persoane, inclusiv prin blocarea nejustificată a accesului la spaţiile de cercetare, dezvoltare şi inovare, prin avarierea, distrugerea sau manipularea aparaturii experimentale, a echipamentului, a documentelor, a programelor de calculator, a datelor în format electronic, a substanţelor organice sau anorganice sau a materiei vii necesare altor persoane pentru derularea, realizarea sau finalizarea activităţilor CDI;</a:t>
            </a:r>
            <a:endParaRPr b="0" lang="en-US" sz="1500" spc="-1" strike="noStrike">
              <a:solidFill>
                <a:schemeClr val="dk1"/>
              </a:solidFill>
              <a:latin typeface="Calibri"/>
            </a:endParaRPr>
          </a:p>
          <a:p>
            <a:pPr indent="0" algn="just" defTabSz="914400">
              <a:lnSpc>
                <a:spcPct val="100000"/>
              </a:lnSpc>
              <a:spcBef>
                <a:spcPts val="300"/>
              </a:spcBef>
              <a:buNone/>
              <a:tabLst>
                <a:tab algn="l" pos="0"/>
              </a:tabLst>
            </a:pPr>
            <a:r>
              <a:rPr b="0" lang="ro-RO" sz="1500" spc="-1" strike="noStrike">
                <a:solidFill>
                  <a:schemeClr val="dk1"/>
                </a:solidFill>
                <a:latin typeface="Calibri"/>
                <a:ea typeface="Verdana"/>
              </a:rPr>
              <a:t>4.  </a:t>
            </a:r>
            <a:r>
              <a:rPr b="0" lang="en-US" sz="1500" spc="-1" strike="noStrike">
                <a:solidFill>
                  <a:schemeClr val="dk1"/>
                </a:solidFill>
                <a:latin typeface="Calibri"/>
                <a:ea typeface="Verdana"/>
              </a:rPr>
              <a:t>obstrucţionarea activităţii unei comisii de etică, a unei comisii de analiză sau a CNECSDTI, în cursul unei analize a unor abateri de la buna conduită în activitatea CDI din subordine;</a:t>
            </a:r>
            <a:endParaRPr b="0" lang="en-US" sz="1500" spc="-1" strike="noStrike">
              <a:solidFill>
                <a:schemeClr val="dk1"/>
              </a:solidFill>
              <a:latin typeface="Calibri"/>
            </a:endParaRPr>
          </a:p>
          <a:p>
            <a:pPr indent="0" algn="just" defTabSz="914400">
              <a:lnSpc>
                <a:spcPct val="100000"/>
              </a:lnSpc>
              <a:spcBef>
                <a:spcPts val="300"/>
              </a:spcBef>
              <a:buNone/>
              <a:tabLst>
                <a:tab algn="l" pos="0"/>
              </a:tabLst>
            </a:pPr>
            <a:r>
              <a:rPr b="0" lang="ro-RO" sz="1500" spc="-1" strike="noStrike">
                <a:solidFill>
                  <a:schemeClr val="dk1"/>
                </a:solidFill>
                <a:latin typeface="Calibri"/>
                <a:ea typeface="Verdana"/>
              </a:rPr>
              <a:t>5.  </a:t>
            </a:r>
            <a:r>
              <a:rPr b="0" lang="en-US" sz="1500" spc="-1" strike="noStrike">
                <a:solidFill>
                  <a:schemeClr val="dk1"/>
                </a:solidFill>
                <a:latin typeface="Calibri"/>
                <a:ea typeface="Verdana"/>
              </a:rPr>
              <a:t>nerespectarea prevederilor şi procedurilor legale destinate respectării normelor de bună conduită în activitatea CDI prevăzute de prezenta lege, în Legea nr. </a:t>
            </a:r>
            <a:r>
              <a:rPr b="1" lang="en-US" sz="1500" spc="-1" strike="noStrike" u="sng">
                <a:solidFill>
                  <a:schemeClr val="dk1"/>
                </a:solidFill>
                <a:uFillTx/>
                <a:latin typeface="Calibri"/>
                <a:ea typeface="Verdana"/>
                <a:hlinkClick r:id="rId1"/>
              </a:rPr>
              <a:t>199/2023</a:t>
            </a:r>
            <a:r>
              <a:rPr b="0" lang="en-US" sz="1500" spc="-1" strike="noStrike">
                <a:solidFill>
                  <a:schemeClr val="dk1"/>
                </a:solidFill>
                <a:latin typeface="Calibri"/>
                <a:ea typeface="Verdana"/>
              </a:rPr>
              <a:t>, cu modificările şi completările ulterioare, în Codul de etică, în codurile de etică pe domenii, în regulamentele de organizare şi funcţionare a organizaţiilor de cercetare, respectiv în cartele universitare, după caz, inclusiv nepunerea în aplicare a sancţiunilor stabilite de către comisiile de etică sau de către CNECSDTI.</a:t>
            </a:r>
            <a:endParaRPr b="0" lang="en-US" sz="1500" spc="-1" strike="noStrike">
              <a:solidFill>
                <a:schemeClr val="dk1"/>
              </a:solidFill>
              <a:latin typeface="Calibri"/>
            </a:endParaRPr>
          </a:p>
          <a:p>
            <a:pPr indent="0" defTabSz="914400">
              <a:lnSpc>
                <a:spcPct val="100000"/>
              </a:lnSpc>
              <a:spcBef>
                <a:spcPts val="261"/>
              </a:spcBef>
              <a:buNone/>
              <a:tabLst>
                <a:tab algn="l" pos="0"/>
              </a:tabLst>
            </a:pPr>
            <a:endParaRPr b="0" lang="en-US" sz="13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18" name="PlaceHolder 2"/>
          <p:cNvSpPr>
            <a:spLocks noGrp="1"/>
          </p:cNvSpPr>
          <p:nvPr>
            <p:ph/>
          </p:nvPr>
        </p:nvSpPr>
        <p:spPr>
          <a:xfrm>
            <a:off x="380880" y="1219320"/>
            <a:ext cx="8305560" cy="4906440"/>
          </a:xfrm>
          <a:prstGeom prst="rect">
            <a:avLst/>
          </a:prstGeom>
          <a:noFill/>
          <a:ln w="0">
            <a:noFill/>
          </a:ln>
        </p:spPr>
        <p:txBody>
          <a:bodyPr lIns="91440" rIns="91440" tIns="45720" bIns="45720" anchor="t">
            <a:normAutofit fontScale="40621" lnSpcReduction="10000"/>
          </a:bodyPr>
          <a:p>
            <a:pPr indent="0" algn="just" defTabSz="914400">
              <a:lnSpc>
                <a:spcPct val="150000"/>
              </a:lnSpc>
              <a:buNone/>
              <a:tabLst>
                <a:tab algn="l" pos="0"/>
              </a:tabLst>
            </a:pPr>
            <a:r>
              <a:rPr b="1" lang="ro-RO" sz="3800" spc="-1" strike="noStrike">
                <a:solidFill>
                  <a:schemeClr val="dk1"/>
                </a:solidFill>
                <a:latin typeface="Calibri"/>
                <a:ea typeface="Verdana"/>
              </a:rPr>
              <a:t>b) N</a:t>
            </a:r>
            <a:r>
              <a:rPr b="1" lang="en-US" sz="3800" spc="-1" strike="noStrike">
                <a:solidFill>
                  <a:schemeClr val="dk1"/>
                </a:solidFill>
                <a:latin typeface="Calibri"/>
                <a:ea typeface="Verdana"/>
              </a:rPr>
              <a:t>ormele de bună conduită în activitatea de comunicare, publicare, diseminare şi popularizare ştiinţifică, inclusiv în ceea ce priveşte cererile de finanţare depuse în cadrul competiţiilor de proiecte organizate din fonduri publice - </a:t>
            </a:r>
            <a:r>
              <a:rPr b="1" i="1" lang="en-US" sz="3800" spc="-1" strike="noStrike" u="sng">
                <a:solidFill>
                  <a:schemeClr val="dk1"/>
                </a:solidFill>
                <a:uFillTx/>
                <a:latin typeface="Calibri"/>
                <a:ea typeface="Verdana"/>
              </a:rPr>
              <a:t>ABATERILE</a:t>
            </a:r>
            <a:r>
              <a:rPr b="0" lang="en-US" sz="3800" spc="-1" strike="noStrike">
                <a:solidFill>
                  <a:schemeClr val="dk1"/>
                </a:solidFill>
                <a:latin typeface="Calibri"/>
                <a:ea typeface="Verdana"/>
              </a:rPr>
              <a:t>, în măsura în care nu constituie infracţiuni potrivit legii penale, includ (</a:t>
            </a:r>
            <a:r>
              <a:rPr b="1" lang="en-US" sz="3800" spc="-1" strike="noStrike" u="sng">
                <a:solidFill>
                  <a:schemeClr val="dk1"/>
                </a:solidFill>
                <a:uFillTx/>
                <a:latin typeface="Calibri"/>
                <a:ea typeface="Verdana"/>
              </a:rPr>
              <a:t>art.52 alin.2</a:t>
            </a:r>
            <a:r>
              <a:rPr b="0" lang="en-US" sz="3800" spc="-1" strike="noStrike">
                <a:solidFill>
                  <a:schemeClr val="dk1"/>
                </a:solidFill>
                <a:latin typeface="Calibri"/>
                <a:ea typeface="Verdana"/>
              </a:rPr>
              <a:t>):</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1. </a:t>
            </a:r>
            <a:r>
              <a:rPr b="0" lang="en-US" sz="3800" spc="-1" strike="noStrike">
                <a:solidFill>
                  <a:schemeClr val="dk1"/>
                </a:solidFill>
                <a:latin typeface="Calibri"/>
                <a:ea typeface="Verdana"/>
              </a:rPr>
              <a:t>plagiatul;</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2. </a:t>
            </a:r>
            <a:r>
              <a:rPr b="0" lang="en-US" sz="3800" spc="-1" strike="noStrike">
                <a:solidFill>
                  <a:schemeClr val="dk1"/>
                </a:solidFill>
                <a:latin typeface="Calibri"/>
                <a:ea typeface="Verdana"/>
              </a:rPr>
              <a:t>autoplagiatul;</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3. </a:t>
            </a:r>
            <a:r>
              <a:rPr b="0" lang="en-US" sz="3800" spc="-1" strike="noStrike">
                <a:solidFill>
                  <a:schemeClr val="dk1"/>
                </a:solidFill>
                <a:latin typeface="Calibri"/>
                <a:ea typeface="Verdana"/>
              </a:rPr>
              <a:t>includerea în lista de autori a unei publicaţii ştiinţifice a unuia sau mai multor coautori care nu au contribuit semnificativ la publicaţie sau excluderea unor coautori care au contribuit semnificativ la publicaţie;</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4. </a:t>
            </a:r>
            <a:r>
              <a:rPr b="0" lang="en-US" sz="3800" spc="-1" strike="noStrike">
                <a:solidFill>
                  <a:schemeClr val="dk1"/>
                </a:solidFill>
                <a:latin typeface="Calibri"/>
                <a:ea typeface="Verdana"/>
              </a:rPr>
              <a:t>includerea în lista de autori a unei publicaţii ştiinţifice a unei persoane fără acordul acesteia;</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5. </a:t>
            </a:r>
            <a:r>
              <a:rPr b="0" lang="en-US" sz="3800" spc="-1" strike="noStrike">
                <a:solidFill>
                  <a:schemeClr val="dk1"/>
                </a:solidFill>
                <a:latin typeface="Calibri"/>
                <a:ea typeface="Verdana"/>
              </a:rPr>
              <a:t>publicarea sau diseminarea neautorizată de către autori a unor rezultate, ipoteze, teorii sau metode ştiinţifice nepublicate;</a:t>
            </a:r>
            <a:endParaRPr b="0" lang="en-US" sz="3800" spc="-1" strike="noStrike">
              <a:solidFill>
                <a:schemeClr val="dk1"/>
              </a:solidFill>
              <a:latin typeface="Calibri"/>
            </a:endParaRPr>
          </a:p>
          <a:p>
            <a:pPr indent="0" algn="just" defTabSz="914400">
              <a:lnSpc>
                <a:spcPct val="150000"/>
              </a:lnSpc>
              <a:buNone/>
              <a:tabLst>
                <a:tab algn="l" pos="0"/>
              </a:tabLst>
            </a:pPr>
            <a:r>
              <a:rPr b="0" lang="ro-RO" sz="3800" spc="-1" strike="noStrike">
                <a:solidFill>
                  <a:schemeClr val="dk1"/>
                </a:solidFill>
                <a:latin typeface="Calibri"/>
                <a:ea typeface="Verdana"/>
              </a:rPr>
              <a:t>6. </a:t>
            </a:r>
            <a:r>
              <a:rPr b="0" lang="en-US" sz="3800" spc="-1" strike="noStrike">
                <a:solidFill>
                  <a:schemeClr val="dk1"/>
                </a:solidFill>
                <a:latin typeface="Calibri"/>
                <a:ea typeface="Verdana"/>
              </a:rPr>
              <a:t>introducerea de informaţii false referitoare la activitatea CDI în cererile de granturi sau de finanţare, în dosarele de candidatură pentru abilitare sau în dosarele de înscriere la concurs sau examen pentru posturi de cercetare, dezvoltare şi inovare.</a:t>
            </a:r>
            <a:endParaRPr b="0" lang="en-US" sz="38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20" name="PlaceHolder 2"/>
          <p:cNvSpPr>
            <a:spLocks noGrp="1"/>
          </p:cNvSpPr>
          <p:nvPr>
            <p:ph/>
          </p:nvPr>
        </p:nvSpPr>
        <p:spPr>
          <a:xfrm>
            <a:off x="304920" y="1143000"/>
            <a:ext cx="8381520" cy="5486040"/>
          </a:xfrm>
          <a:prstGeom prst="rect">
            <a:avLst/>
          </a:prstGeom>
          <a:noFill/>
          <a:ln w="0">
            <a:noFill/>
          </a:ln>
        </p:spPr>
        <p:txBody>
          <a:bodyPr lIns="91440" rIns="91440" tIns="45720" bIns="45720" anchor="t">
            <a:normAutofit fontScale="18748"/>
          </a:bodyPr>
          <a:p>
            <a:pPr indent="0" defTabSz="914400">
              <a:lnSpc>
                <a:spcPct val="100000"/>
              </a:lnSpc>
              <a:spcBef>
                <a:spcPts val="1199"/>
              </a:spcBef>
              <a:buNone/>
              <a:tabLst>
                <a:tab algn="l" pos="0"/>
              </a:tabLst>
            </a:pPr>
            <a:r>
              <a:rPr b="1" lang="ro-RO" sz="5200" spc="-1" strike="noStrike">
                <a:solidFill>
                  <a:schemeClr val="dk1"/>
                </a:solidFill>
                <a:latin typeface="Verdana"/>
                <a:ea typeface="Verdana"/>
              </a:rPr>
              <a:t>c)  </a:t>
            </a:r>
            <a:r>
              <a:rPr b="1" lang="ro-RO" sz="6000" spc="-1" strike="noStrike">
                <a:solidFill>
                  <a:schemeClr val="dk1"/>
                </a:solidFill>
                <a:latin typeface="Calibri"/>
                <a:ea typeface="Verdana"/>
              </a:rPr>
              <a:t>N</a:t>
            </a:r>
            <a:r>
              <a:rPr b="1" lang="en-US" sz="6000" spc="-1" strike="noStrike">
                <a:solidFill>
                  <a:schemeClr val="dk1"/>
                </a:solidFill>
                <a:latin typeface="Calibri"/>
                <a:ea typeface="Verdana"/>
              </a:rPr>
              <a:t>ormele de bună conduită în activitatea de evaluare şi monitorizare instituţională a cercetării, dezvoltării şi inovării, de evaluare şi monitorizare de proiecte de cercetare, dezvoltare şi inovare şi de evaluare a persoanelor în vederea acordării de grade, titluri, funcţii, premii, distincţii, sporuri, atestate sau certificate în activitatea CDI</a:t>
            </a:r>
            <a:r>
              <a:rPr b="0" lang="en-US" sz="6000" spc="-1" strike="noStrike">
                <a:solidFill>
                  <a:schemeClr val="dk1"/>
                </a:solidFill>
                <a:latin typeface="Calibri"/>
                <a:ea typeface="Verdana"/>
              </a:rPr>
              <a:t> - </a:t>
            </a:r>
            <a:r>
              <a:rPr b="1" i="1" lang="en-US" sz="6000" spc="-1" strike="noStrike" u="sng">
                <a:solidFill>
                  <a:schemeClr val="dk1"/>
                </a:solidFill>
                <a:uFillTx/>
                <a:latin typeface="Calibri"/>
                <a:ea typeface="Verdana"/>
              </a:rPr>
              <a:t>ABATERILE</a:t>
            </a:r>
            <a:r>
              <a:rPr b="0" lang="en-US" sz="6000" spc="-1" strike="noStrike">
                <a:solidFill>
                  <a:schemeClr val="dk1"/>
                </a:solidFill>
                <a:latin typeface="Calibri"/>
                <a:ea typeface="Verdana"/>
              </a:rPr>
              <a:t>, în măsura în care nu constituie infracţiuni, includ (</a:t>
            </a:r>
            <a:r>
              <a:rPr b="1" lang="en-US" sz="6000" spc="-1" strike="noStrike" u="sng">
                <a:solidFill>
                  <a:schemeClr val="dk1"/>
                </a:solidFill>
                <a:uFillTx/>
                <a:latin typeface="Calibri"/>
                <a:ea typeface="Verdana"/>
              </a:rPr>
              <a:t>art.52 alin.3</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1. </a:t>
            </a:r>
            <a:r>
              <a:rPr b="0" lang="en-US" sz="6000" spc="-1" strike="noStrike">
                <a:solidFill>
                  <a:schemeClr val="dk1"/>
                </a:solidFill>
                <a:latin typeface="Calibri"/>
                <a:ea typeface="Verdana"/>
              </a:rPr>
              <a:t>nedezvăluirea situaţiilor de conflicte de interese sau incompatibilităţi sau încălcarea regimului juridic al conflictului de interese şi al incompatibilităţilor în realizarea sau participarea la evaluări;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2. </a:t>
            </a:r>
            <a:r>
              <a:rPr b="0" lang="en-US" sz="6000" spc="-1" strike="noStrike">
                <a:solidFill>
                  <a:schemeClr val="dk1"/>
                </a:solidFill>
                <a:latin typeface="Calibri"/>
                <a:ea typeface="Verdana"/>
              </a:rPr>
              <a:t>fraudarea evaluării;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3. </a:t>
            </a:r>
            <a:r>
              <a:rPr b="0" lang="en-US" sz="6000" spc="-1" strike="noStrike">
                <a:solidFill>
                  <a:schemeClr val="dk1"/>
                </a:solidFill>
                <a:latin typeface="Calibri"/>
                <a:ea typeface="Verdana"/>
              </a:rPr>
              <a:t>nerespectarea confidenţialităţii în evaluare;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4. </a:t>
            </a:r>
            <a:r>
              <a:rPr b="0" lang="en-US" sz="6000" spc="-1" strike="noStrike">
                <a:solidFill>
                  <a:schemeClr val="dk1"/>
                </a:solidFill>
                <a:latin typeface="Calibri"/>
                <a:ea typeface="Verdana"/>
              </a:rPr>
              <a:t>discriminarea, în cadrul evaluărilor, pe criterii de vârstă, etnie, sex, origine socială, orientare politică sau religioasă, orientare sexuală sau alte tipuri de discriminare, cu excepţia măsurilor afirmative prevăzute de lege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d) N</a:t>
            </a:r>
            <a:r>
              <a:rPr b="1" lang="en-US" sz="6000" spc="-1" strike="noStrike">
                <a:solidFill>
                  <a:schemeClr val="dk1"/>
                </a:solidFill>
                <a:latin typeface="Calibri"/>
                <a:ea typeface="Verdana"/>
              </a:rPr>
              <a:t>ormele de bună conduită în funcţiile de conducere în activitatea CDI</a:t>
            </a:r>
            <a:r>
              <a:rPr b="0" lang="en-US" sz="6000" spc="-1" strike="noStrike">
                <a:solidFill>
                  <a:schemeClr val="dk1"/>
                </a:solidFill>
                <a:latin typeface="Calibri"/>
                <a:ea typeface="Verdana"/>
              </a:rPr>
              <a:t> - </a:t>
            </a:r>
            <a:r>
              <a:rPr b="1" i="1" lang="en-US" sz="6000" spc="-1" strike="noStrike" u="sng">
                <a:solidFill>
                  <a:schemeClr val="dk1"/>
                </a:solidFill>
                <a:uFillTx/>
                <a:latin typeface="Calibri"/>
                <a:ea typeface="Verdana"/>
              </a:rPr>
              <a:t>ABATERILE</a:t>
            </a:r>
            <a:r>
              <a:rPr b="0" lang="en-US" sz="6000" spc="-1" strike="noStrike">
                <a:solidFill>
                  <a:schemeClr val="dk1"/>
                </a:solidFill>
                <a:latin typeface="Calibri"/>
                <a:ea typeface="Verdana"/>
              </a:rPr>
              <a:t>, în măsura în care nu constituie infracţiuni, includ (</a:t>
            </a:r>
            <a:r>
              <a:rPr b="1" lang="en-US" sz="6000" spc="-1" strike="noStrike" u="sng">
                <a:solidFill>
                  <a:schemeClr val="dk1"/>
                </a:solidFill>
                <a:uFillTx/>
                <a:latin typeface="Calibri"/>
                <a:ea typeface="Verdana"/>
              </a:rPr>
              <a:t>art.52 alin.4</a:t>
            </a:r>
            <a:r>
              <a:rPr b="0" lang="en-US"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1. </a:t>
            </a:r>
            <a:r>
              <a:rPr b="0" lang="en-US" sz="6000" spc="-1" strike="noStrike">
                <a:solidFill>
                  <a:schemeClr val="dk1"/>
                </a:solidFill>
                <a:latin typeface="Calibri"/>
                <a:ea typeface="Verdana"/>
              </a:rPr>
              <a:t>abuzul de autoritate pentru a obţine calitatea de autor sau coautor al publicaţiilor persoanelor din subordine;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2. </a:t>
            </a:r>
            <a:r>
              <a:rPr b="0" lang="en-US" sz="6000" spc="-1" strike="noStrike">
                <a:solidFill>
                  <a:schemeClr val="dk1"/>
                </a:solidFill>
                <a:latin typeface="Calibri"/>
                <a:ea typeface="Verdana"/>
              </a:rPr>
              <a:t>abuzul de autoritate pentru a obţine salarizare, remunerare sau alte beneficii materiale din proiectele de cercetare, dezvoltare şi inovare conduse sau coordonate de persoane din subordine;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3. </a:t>
            </a:r>
            <a:r>
              <a:rPr b="0" lang="en-US" sz="6000" spc="-1" strike="noStrike">
                <a:solidFill>
                  <a:schemeClr val="dk1"/>
                </a:solidFill>
                <a:latin typeface="Calibri"/>
                <a:ea typeface="Verdana"/>
              </a:rPr>
              <a:t>abuzul de autoritate pentru a obţine calitatea de autor sau coautor al publicaţiilor persoanelor din subordine sau pentru a obţine salarizare, remunerare sau alte beneficii materiale pentru soţi, afini sau rude până la gradul al II-lea inclusiv;</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4. </a:t>
            </a:r>
            <a:r>
              <a:rPr b="0" lang="en-US" sz="6000" spc="-1" strike="noStrike">
                <a:solidFill>
                  <a:schemeClr val="dk1"/>
                </a:solidFill>
                <a:latin typeface="Calibri"/>
                <a:ea typeface="Verdana"/>
              </a:rPr>
              <a:t>abuzul de autoritate pentru a impune nejustificat propriile teorii, concepte sau rezultate asupra persoanelor din subordine;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0" lang="ro-RO" sz="6000" spc="-1" strike="noStrike">
                <a:solidFill>
                  <a:schemeClr val="dk1"/>
                </a:solidFill>
                <a:latin typeface="Calibri"/>
                <a:ea typeface="Verdana"/>
              </a:rPr>
              <a:t>5. </a:t>
            </a:r>
            <a:r>
              <a:rPr b="0" lang="en-US" sz="6000" spc="-1" strike="noStrike">
                <a:solidFill>
                  <a:schemeClr val="dk1"/>
                </a:solidFill>
                <a:latin typeface="Calibri"/>
                <a:ea typeface="Verdana"/>
              </a:rPr>
              <a:t>obstrucţionarea activităţii unei comisii de etică, a unei comisii de analiză sau a CNECSDTI, în cursul unei analize a unor abateri de la buna conduită în activitatea CDI din subordine;</a:t>
            </a:r>
            <a:endParaRPr b="0" lang="en-US" sz="60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22" name="PlaceHolder 2"/>
          <p:cNvSpPr>
            <a:spLocks noGrp="1"/>
          </p:cNvSpPr>
          <p:nvPr>
            <p:ph/>
          </p:nvPr>
        </p:nvSpPr>
        <p:spPr>
          <a:xfrm>
            <a:off x="457200" y="1143000"/>
            <a:ext cx="8229240" cy="4982760"/>
          </a:xfrm>
          <a:prstGeom prst="rect">
            <a:avLst/>
          </a:prstGeom>
          <a:noFill/>
          <a:ln w="0">
            <a:noFill/>
          </a:ln>
        </p:spPr>
        <p:txBody>
          <a:bodyPr lIns="91440" rIns="91440" tIns="45720" bIns="45720" anchor="t">
            <a:normAutofit fontScale="81242"/>
          </a:bodyPr>
          <a:p>
            <a:pPr indent="0" defTabSz="914400">
              <a:lnSpc>
                <a:spcPct val="100000"/>
              </a:lnSpc>
              <a:spcBef>
                <a:spcPts val="320"/>
              </a:spcBef>
              <a:buNone/>
              <a:tabLst>
                <a:tab algn="l" pos="0"/>
              </a:tabLst>
            </a:pPr>
            <a:endParaRPr b="0" lang="en-US" sz="1600" spc="-1" strike="noStrike">
              <a:solidFill>
                <a:schemeClr val="dk1"/>
              </a:solidFill>
              <a:latin typeface="Calibri"/>
            </a:endParaRPr>
          </a:p>
          <a:p>
            <a:pPr indent="0" defTabSz="914400">
              <a:lnSpc>
                <a:spcPct val="100000"/>
              </a:lnSpc>
              <a:spcBef>
                <a:spcPts val="320"/>
              </a:spcBef>
              <a:buNone/>
              <a:tabLst>
                <a:tab algn="l" pos="0"/>
              </a:tabLst>
            </a:pPr>
            <a:r>
              <a:rPr b="0" lang="ro-RO" sz="1600" spc="-1" strike="noStrike">
                <a:solidFill>
                  <a:schemeClr val="dk1"/>
                </a:solidFill>
                <a:latin typeface="Calibri"/>
                <a:ea typeface="Verdana"/>
              </a:rPr>
              <a:t>6. </a:t>
            </a:r>
            <a:r>
              <a:rPr b="0" lang="en-US" sz="1600" spc="-1" strike="noStrike">
                <a:solidFill>
                  <a:schemeClr val="dk1"/>
                </a:solidFill>
                <a:latin typeface="Calibri"/>
                <a:ea typeface="Verdana"/>
              </a:rPr>
              <a:t>nerespectarea prevederilor şi procedurilor legale destinate respectării normelor de bună conduită în activitatea CDI, în Legea nr. </a:t>
            </a:r>
            <a:r>
              <a:rPr b="0" lang="en-US" sz="1600" spc="-1" strike="noStrike" u="sng">
                <a:solidFill>
                  <a:schemeClr val="dk1"/>
                </a:solidFill>
                <a:uFillTx/>
                <a:latin typeface="Calibri"/>
                <a:ea typeface="Verdana"/>
                <a:hlinkClick r:id="rId1"/>
              </a:rPr>
              <a:t>199/2023</a:t>
            </a:r>
            <a:r>
              <a:rPr b="0" lang="ro-RO" sz="1600" spc="-1" strike="noStrike">
                <a:solidFill>
                  <a:schemeClr val="dk1"/>
                </a:solidFill>
                <a:latin typeface="Calibri"/>
                <a:ea typeface="Verdana"/>
              </a:rPr>
              <a:t> a Înv. Sup.</a:t>
            </a:r>
            <a:r>
              <a:rPr b="0" lang="en-US" sz="1600" spc="-1" strike="noStrike">
                <a:solidFill>
                  <a:schemeClr val="dk1"/>
                </a:solidFill>
                <a:latin typeface="Calibri"/>
                <a:ea typeface="Verdana"/>
              </a:rPr>
              <a:t>, în Codul de etică, în codurile de etică pe domenii, în regulamentele de organizare şi funcţionare a organizaţiilor de cercetare, respectiv în cartele universitare, după caz, inclusiv nepunerea în aplicare a sancţiunilor stabilite de către comisiile de etică sau de către CNECSDTI</a:t>
            </a: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ro-RO" sz="1600" spc="-1" strike="noStrike">
                <a:solidFill>
                  <a:schemeClr val="dk1"/>
                </a:solidFill>
                <a:latin typeface="Calibri"/>
                <a:ea typeface="Verdana"/>
              </a:rPr>
              <a:t>e) N</a:t>
            </a:r>
            <a:r>
              <a:rPr b="1" lang="en-US" sz="1600" spc="-1" strike="noStrike">
                <a:solidFill>
                  <a:schemeClr val="dk1"/>
                </a:solidFill>
                <a:latin typeface="Calibri"/>
                <a:ea typeface="Verdana"/>
              </a:rPr>
              <a:t>ormele de bună conduită privind respectarea fiinţei şi demnităţii umane, evitarea suferinţei animalelor şi ocrotirea şi refacerea mediului natural şi a echilibrului ecologic</a:t>
            </a:r>
            <a:r>
              <a:rPr b="0" lang="en-US" sz="1600" spc="-1" strike="noStrike">
                <a:solidFill>
                  <a:schemeClr val="dk1"/>
                </a:solidFill>
                <a:latin typeface="Calibri"/>
                <a:ea typeface="Verdana"/>
              </a:rPr>
              <a:t> - </a:t>
            </a:r>
            <a:r>
              <a:rPr b="1" i="1" lang="en-US" sz="1600" spc="-1" strike="noStrike" u="sng">
                <a:solidFill>
                  <a:schemeClr val="dk1"/>
                </a:solidFill>
                <a:uFillTx/>
                <a:latin typeface="Calibri"/>
                <a:ea typeface="Verdana"/>
              </a:rPr>
              <a:t>ABATERILE</a:t>
            </a:r>
            <a:r>
              <a:rPr b="0" lang="en-US" sz="1600" spc="-1" strike="noStrike">
                <a:solidFill>
                  <a:schemeClr val="dk1"/>
                </a:solidFill>
                <a:latin typeface="Calibri"/>
                <a:ea typeface="Verdana"/>
              </a:rPr>
              <a:t>, în măsura în care nu constituie infracţiuni potrivit legii penale, includ (</a:t>
            </a:r>
            <a:r>
              <a:rPr b="1" lang="en-US" sz="1600" spc="-1" strike="noStrike" u="sng">
                <a:solidFill>
                  <a:schemeClr val="dk1"/>
                </a:solidFill>
                <a:uFillTx/>
                <a:latin typeface="Calibri"/>
                <a:ea typeface="Verdana"/>
              </a:rPr>
              <a:t>art.52 alin.5</a:t>
            </a:r>
            <a:r>
              <a:rPr b="0" lang="en-US" sz="1600" spc="-1" strike="noStrike">
                <a:solidFill>
                  <a:schemeClr val="dk1"/>
                </a:solidFill>
                <a:latin typeface="Calibri"/>
                <a:ea typeface="Verdana"/>
              </a:rPr>
              <a:t>) – stabilite prin Codul de etică</a:t>
            </a: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en-US" sz="1600" spc="-1" strike="noStrike">
                <a:solidFill>
                  <a:schemeClr val="dk1"/>
                </a:solidFill>
                <a:latin typeface="Calibri"/>
                <a:ea typeface="Verdana"/>
              </a:rPr>
              <a:t> </a:t>
            </a:r>
            <a:endParaRPr b="0" lang="en-US" sz="1600" spc="-1" strike="noStrike">
              <a:solidFill>
                <a:schemeClr val="dk1"/>
              </a:solidFill>
              <a:latin typeface="Calibri"/>
            </a:endParaRPr>
          </a:p>
          <a:p>
            <a:pPr indent="0" defTabSz="914400">
              <a:lnSpc>
                <a:spcPct val="100000"/>
              </a:lnSpc>
              <a:spcBef>
                <a:spcPts val="320"/>
              </a:spcBef>
              <a:buNone/>
              <a:tabLst>
                <a:tab algn="l" pos="0"/>
              </a:tabLst>
            </a:pP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ro-RO" sz="1600" spc="-1" strike="noStrike">
                <a:solidFill>
                  <a:schemeClr val="dk1"/>
                </a:solidFill>
                <a:latin typeface="Calibri"/>
                <a:ea typeface="Verdana"/>
              </a:rPr>
              <a:t>f) N</a:t>
            </a:r>
            <a:r>
              <a:rPr b="1" lang="en-US" sz="1600" spc="-1" strike="noStrike">
                <a:solidFill>
                  <a:schemeClr val="dk1"/>
                </a:solidFill>
                <a:latin typeface="Calibri"/>
                <a:ea typeface="Verdana"/>
              </a:rPr>
              <a:t>ormelor de bună conduită în desfăşurarea activităţii comisiilor de etică ale organizaţiilor de cercetare - </a:t>
            </a:r>
            <a:r>
              <a:rPr b="1" i="1" lang="en-US" sz="1600" spc="-1" strike="noStrike" u="sng">
                <a:solidFill>
                  <a:schemeClr val="dk1"/>
                </a:solidFill>
                <a:uFillTx/>
                <a:latin typeface="Calibri"/>
                <a:ea typeface="Verdana"/>
              </a:rPr>
              <a:t>ABATERILE</a:t>
            </a:r>
            <a:r>
              <a:rPr b="0" lang="en-US" sz="1600" spc="-1" strike="noStrike">
                <a:solidFill>
                  <a:schemeClr val="dk1"/>
                </a:solidFill>
                <a:latin typeface="Calibri"/>
                <a:ea typeface="Verdana"/>
              </a:rPr>
              <a:t>, în măsura în care nu constituie infracţiuni potrivit legii penale, includ neîndeplinirea obligaţiilor legale de către comisia de etică de la nivelul organizaţiei de cercetare (</a:t>
            </a:r>
            <a:r>
              <a:rPr b="1" lang="en-US" sz="1600" spc="-1" strike="noStrike" u="sng">
                <a:solidFill>
                  <a:schemeClr val="dk1"/>
                </a:solidFill>
                <a:uFillTx/>
                <a:latin typeface="Calibri"/>
                <a:ea typeface="Verdana"/>
              </a:rPr>
              <a:t>art.52 alin.6</a:t>
            </a:r>
            <a:r>
              <a:rPr b="0" lang="en-US" sz="1600" spc="-1" strike="noStrike">
                <a:solidFill>
                  <a:schemeClr val="dk1"/>
                </a:solidFill>
                <a:latin typeface="Calibri"/>
                <a:ea typeface="Verdana"/>
              </a:rPr>
              <a:t>) </a:t>
            </a:r>
            <a:endParaRPr b="0" lang="en-US" sz="1600" spc="-1" strike="noStrike">
              <a:solidFill>
                <a:schemeClr val="dk1"/>
              </a:solidFill>
              <a:latin typeface="Calibri"/>
            </a:endParaRPr>
          </a:p>
          <a:p>
            <a:pPr indent="0" defTabSz="914400">
              <a:lnSpc>
                <a:spcPct val="100000"/>
              </a:lnSpc>
              <a:spcBef>
                <a:spcPts val="320"/>
              </a:spcBef>
              <a:buNone/>
              <a:tabLst>
                <a:tab algn="l" pos="0"/>
              </a:tabLst>
            </a:pPr>
            <a:endParaRPr b="0" lang="en-US" sz="1600" spc="-1" strike="noStrike">
              <a:solidFill>
                <a:schemeClr val="dk1"/>
              </a:solidFill>
              <a:latin typeface="Calibri"/>
            </a:endParaRPr>
          </a:p>
          <a:p>
            <a:pPr indent="0" defTabSz="914400">
              <a:lnSpc>
                <a:spcPct val="100000"/>
              </a:lnSpc>
              <a:spcBef>
                <a:spcPts val="320"/>
              </a:spcBef>
              <a:buNone/>
              <a:tabLst>
                <a:tab algn="l" pos="0"/>
              </a:tabLst>
            </a:pPr>
            <a:endParaRPr b="0" lang="en-US" sz="1600" spc="-1" strike="noStrike">
              <a:solidFill>
                <a:schemeClr val="dk1"/>
              </a:solidFill>
              <a:latin typeface="Calibri"/>
            </a:endParaRPr>
          </a:p>
          <a:p>
            <a:pPr indent="0" defTabSz="914400">
              <a:lnSpc>
                <a:spcPct val="100000"/>
              </a:lnSpc>
              <a:spcBef>
                <a:spcPts val="320"/>
              </a:spcBef>
              <a:buNone/>
              <a:tabLst>
                <a:tab algn="l" pos="0"/>
              </a:tabLst>
            </a:pPr>
            <a:r>
              <a:rPr b="0" lang="en-US" sz="1600" spc="-1" strike="noStrike">
                <a:solidFill>
                  <a:schemeClr val="dk1"/>
                </a:solidFill>
                <a:latin typeface="Calibri"/>
                <a:ea typeface="Verdana"/>
              </a:rPr>
              <a:t>Următoarele situaţii pot, de asemenea, </a:t>
            </a:r>
            <a:r>
              <a:rPr b="1" lang="en-US" sz="1600" spc="-1" strike="noStrike" u="sng">
                <a:solidFill>
                  <a:schemeClr val="dk1"/>
                </a:solidFill>
                <a:uFillTx/>
                <a:latin typeface="Calibri"/>
                <a:ea typeface="Verdana"/>
              </a:rPr>
              <a:t>să atragă răspunderea etică prin asociere</a:t>
            </a:r>
            <a:r>
              <a:rPr b="0" lang="en-US" sz="1600" spc="-1" strike="noStrike">
                <a:solidFill>
                  <a:schemeClr val="dk1"/>
                </a:solidFill>
                <a:latin typeface="Calibri"/>
                <a:ea typeface="Verdana"/>
              </a:rPr>
              <a:t> pentru </a:t>
            </a:r>
            <a:r>
              <a:rPr b="1" i="1" lang="en-US" sz="1600" spc="-1" strike="noStrike">
                <a:solidFill>
                  <a:schemeClr val="dk1"/>
                </a:solidFill>
                <a:latin typeface="Calibri"/>
                <a:ea typeface="Verdana"/>
              </a:rPr>
              <a:t>abateri de la buna conduită </a:t>
            </a:r>
            <a:r>
              <a:rPr b="0" lang="en-US" sz="1600" spc="-1" strike="noStrike">
                <a:solidFill>
                  <a:schemeClr val="dk1"/>
                </a:solidFill>
                <a:latin typeface="Calibri"/>
                <a:ea typeface="Verdana"/>
              </a:rPr>
              <a:t>în activitatea CDI:</a:t>
            </a: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en-US" sz="1600" spc="-1" strike="noStrike">
                <a:solidFill>
                  <a:schemeClr val="dk1"/>
                </a:solidFill>
                <a:latin typeface="Calibri"/>
                <a:ea typeface="Verdana"/>
              </a:rPr>
              <a:t>a)</a:t>
            </a:r>
            <a:r>
              <a:rPr b="0" lang="en-US" sz="1600" spc="-1" strike="noStrike">
                <a:solidFill>
                  <a:schemeClr val="dk1"/>
                </a:solidFill>
                <a:latin typeface="Calibri"/>
                <a:ea typeface="Verdana"/>
              </a:rPr>
              <a:t>cunoaşterea abaterilor săvârşite de alţii şi nesesizarea comisiei de etică sau a CNECSDTI;</a:t>
            </a: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en-US" sz="1600" spc="-1" strike="noStrike">
                <a:solidFill>
                  <a:schemeClr val="dk1"/>
                </a:solidFill>
                <a:latin typeface="Calibri"/>
                <a:ea typeface="Verdana"/>
              </a:rPr>
              <a:t>b)</a:t>
            </a:r>
            <a:r>
              <a:rPr b="0" lang="en-US" sz="1600" spc="-1" strike="noStrike">
                <a:solidFill>
                  <a:schemeClr val="dk1"/>
                </a:solidFill>
                <a:latin typeface="Calibri"/>
                <a:ea typeface="Verdana"/>
              </a:rPr>
              <a:t>coautoratul publicaţiilor conţinând date falsificate sau confecţionate;</a:t>
            </a:r>
            <a:endParaRPr b="0" lang="en-US" sz="1600" spc="-1" strike="noStrike">
              <a:solidFill>
                <a:schemeClr val="dk1"/>
              </a:solidFill>
              <a:latin typeface="Calibri"/>
            </a:endParaRPr>
          </a:p>
          <a:p>
            <a:pPr indent="0" defTabSz="914400">
              <a:lnSpc>
                <a:spcPct val="100000"/>
              </a:lnSpc>
              <a:spcBef>
                <a:spcPts val="320"/>
              </a:spcBef>
              <a:buNone/>
              <a:tabLst>
                <a:tab algn="l" pos="0"/>
              </a:tabLst>
            </a:pPr>
            <a:r>
              <a:rPr b="1" lang="en-US" sz="1600" spc="-1" strike="noStrike">
                <a:solidFill>
                  <a:schemeClr val="dk1"/>
                </a:solidFill>
                <a:latin typeface="Calibri"/>
                <a:ea typeface="Verdana"/>
              </a:rPr>
              <a:t>c)</a:t>
            </a:r>
            <a:r>
              <a:rPr b="0" lang="en-US" sz="1600" spc="-1" strike="noStrike">
                <a:solidFill>
                  <a:schemeClr val="dk1"/>
                </a:solidFill>
                <a:latin typeface="Calibri"/>
                <a:ea typeface="Verdana"/>
              </a:rPr>
              <a:t>neîndeplinirea obligaţiilor legale şi contractuale, inclusiv a celor aferente contractului de mandat sau contractelor de finanţare, în exercitarea funcţiilor de conducere sau de coordonare a activităţilor CDI.</a:t>
            </a:r>
            <a:endParaRPr b="0" lang="en-US" sz="1600" spc="-1" strike="noStrike">
              <a:solidFill>
                <a:schemeClr val="dk1"/>
              </a:solidFill>
              <a:latin typeface="Calibri"/>
            </a:endParaRPr>
          </a:p>
          <a:p>
            <a:pPr indent="0" defTabSz="914400">
              <a:lnSpc>
                <a:spcPct val="100000"/>
              </a:lnSpc>
              <a:spcBef>
                <a:spcPts val="320"/>
              </a:spcBef>
              <a:buNone/>
              <a:tabLst>
                <a:tab algn="l" pos="0"/>
              </a:tabLst>
            </a:pPr>
            <a:endParaRPr b="0" lang="en-US" sz="16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50000"/>
              </a:lnSpc>
              <a:buNone/>
            </a:pPr>
            <a:br>
              <a:rPr sz="1800"/>
            </a:br>
            <a:r>
              <a:rPr b="1" lang="en-US" sz="1800" spc="-1" strike="noStrike">
                <a:solidFill>
                  <a:schemeClr val="dk1"/>
                </a:solidFill>
                <a:latin typeface="Verdana"/>
                <a:ea typeface="Calibri"/>
              </a:rPr>
              <a:t>A. </a:t>
            </a:r>
            <a:r>
              <a:rPr b="1" lang="ro-RO" sz="1800" spc="-1" strike="noStrike">
                <a:solidFill>
                  <a:schemeClr val="dk1"/>
                </a:solidFill>
                <a:latin typeface="Verdana"/>
                <a:ea typeface="Calibri"/>
              </a:rPr>
              <a:t>STATUTUL PERSONALULUI CDI</a:t>
            </a:r>
            <a:r>
              <a:rPr b="0" lang="ro-RO" sz="1800" spc="-1" strike="noStrike">
                <a:solidFill>
                  <a:schemeClr val="dk1"/>
                </a:solidFill>
                <a:latin typeface="Verdana"/>
                <a:ea typeface="Calibri"/>
              </a:rPr>
              <a:t> </a:t>
            </a:r>
            <a:br>
              <a:rPr sz="1800"/>
            </a:br>
            <a:r>
              <a:rPr b="1" i="1" lang="en-US" sz="1800" spc="-1" strike="noStrike">
                <a:solidFill>
                  <a:schemeClr val="dk1"/>
                </a:solidFill>
                <a:latin typeface="Verdana"/>
                <a:ea typeface="Verdana"/>
              </a:rPr>
              <a:t>I. </a:t>
            </a:r>
            <a:r>
              <a:rPr b="1" i="1" lang="en-US" sz="1800" spc="-1" strike="noStrike">
                <a:solidFill>
                  <a:schemeClr val="dk1"/>
                </a:solidFill>
                <a:latin typeface="Verdana"/>
                <a:ea typeface="Calibri"/>
              </a:rPr>
              <a:t>CATEGORII DE PERSONAL, FUNCȚII ȘI GRADE PROFESIONALE</a:t>
            </a:r>
            <a:br>
              <a:rPr sz="1800"/>
            </a:br>
            <a:endParaRPr b="0" lang="en-US" sz="1800" spc="-1" strike="noStrike">
              <a:solidFill>
                <a:schemeClr val="dk1"/>
              </a:solidFill>
              <a:latin typeface="Calibri"/>
            </a:endParaRPr>
          </a:p>
        </p:txBody>
      </p:sp>
      <p:sp>
        <p:nvSpPr>
          <p:cNvPr id="70"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a:bodyPr>
          <a:p>
            <a:pPr indent="0" defTabSz="914400">
              <a:lnSpc>
                <a:spcPct val="100000"/>
              </a:lnSpc>
              <a:spcBef>
                <a:spcPts val="300"/>
              </a:spcBef>
              <a:buNone/>
            </a:pPr>
            <a:endParaRPr b="0" lang="en-US" sz="1500" spc="-1" strike="noStrike">
              <a:solidFill>
                <a:schemeClr val="dk1"/>
              </a:solidFill>
              <a:latin typeface="Calibri"/>
            </a:endParaRPr>
          </a:p>
          <a:p>
            <a:pPr indent="0" defTabSz="914400">
              <a:lnSpc>
                <a:spcPct val="100000"/>
              </a:lnSpc>
              <a:spcBef>
                <a:spcPts val="300"/>
              </a:spcBef>
              <a:buNone/>
            </a:pPr>
            <a:endParaRPr b="0" lang="en-US" sz="1500" spc="-1" strike="noStrike">
              <a:solidFill>
                <a:schemeClr val="dk1"/>
              </a:solidFill>
              <a:latin typeface="Calibri"/>
            </a:endParaRPr>
          </a:p>
          <a:p>
            <a:pPr marL="343080" indent="-343080" defTabSz="914400">
              <a:lnSpc>
                <a:spcPct val="100000"/>
              </a:lnSpc>
              <a:spcBef>
                <a:spcPts val="300"/>
              </a:spcBef>
              <a:buClr>
                <a:srgbClr val="000000"/>
              </a:buClr>
              <a:buFont typeface="Arial"/>
              <a:buChar char="•"/>
            </a:pPr>
            <a:r>
              <a:rPr b="0" lang="en-US" sz="1500" spc="-1" strike="noStrike">
                <a:solidFill>
                  <a:schemeClr val="dk1"/>
                </a:solidFill>
                <a:latin typeface="Calibri"/>
              </a:rPr>
              <a:t>Resursa umană de CDI – PERSONAL CDI - personalul din sistemul naţional CD, care desfăşoară activitate de cercetare, dezvoltare şi inovare, denumită în continuare </a:t>
            </a:r>
            <a:r>
              <a:rPr b="0" i="1" lang="en-US" sz="1500" spc="-1" strike="noStrike">
                <a:solidFill>
                  <a:schemeClr val="dk1"/>
                </a:solidFill>
                <a:latin typeface="Calibri"/>
              </a:rPr>
              <a:t>activitate de CDI.</a:t>
            </a:r>
            <a:r>
              <a:rPr b="0" lang="en-US" sz="1500" spc="-1" strike="noStrike">
                <a:solidFill>
                  <a:schemeClr val="dk1"/>
                </a:solidFill>
                <a:latin typeface="Calibri"/>
              </a:rPr>
              <a:t> Personalul CDI îndeplineşte condiţiile de studii prevăzute de lege, are obligaţia respectării bunei conduite şi deontologiei profesionale şi este supus evaluării periodice a performanţei ştiinţifice</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marL="343080" indent="-343080" defTabSz="914400">
              <a:lnSpc>
                <a:spcPct val="100000"/>
              </a:lnSpc>
              <a:spcBef>
                <a:spcPts val="300"/>
              </a:spcBef>
              <a:buClr>
                <a:srgbClr val="000000"/>
              </a:buClr>
              <a:buFont typeface="Arial"/>
              <a:buChar char="•"/>
              <a:tabLst>
                <a:tab algn="l" pos="0"/>
              </a:tabLst>
            </a:pPr>
            <a:r>
              <a:rPr b="0" lang="en-US" sz="1500" spc="-1" strike="noStrike">
                <a:solidFill>
                  <a:schemeClr val="dk1"/>
                </a:solidFill>
                <a:latin typeface="Calibri"/>
              </a:rPr>
              <a:t>Personalul CDI - este constituit din specialişti care lucrează la conceperea sau la crearea de cunoştinţe, produse, procedee, soiuri/hibrizi/rase, tehnologii şi/sau secvenţe tehnologice, metode şi sisteme noi, precum şi la administrarea proiectelor aferente.</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marL="343080" indent="-343080" defTabSz="914400">
              <a:lnSpc>
                <a:spcPct val="100000"/>
              </a:lnSpc>
              <a:spcBef>
                <a:spcPts val="300"/>
              </a:spcBef>
              <a:buClr>
                <a:srgbClr val="000000"/>
              </a:buClr>
              <a:buFont typeface="Arial"/>
              <a:buChar char="•"/>
              <a:tabLst>
                <a:tab algn="l" pos="0"/>
              </a:tabLst>
            </a:pPr>
            <a:r>
              <a:rPr b="0" lang="en-US" sz="1500" spc="-1" strike="noStrike">
                <a:solidFill>
                  <a:schemeClr val="dk1"/>
                </a:solidFill>
                <a:latin typeface="Calibri"/>
              </a:rPr>
              <a:t>Activitatea din sistemul naţional CD se desfăşoară de către personalul CDI și este de interes national</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24" name="PlaceHolder 2"/>
          <p:cNvSpPr>
            <a:spLocks noGrp="1"/>
          </p:cNvSpPr>
          <p:nvPr>
            <p:ph/>
          </p:nvPr>
        </p:nvSpPr>
        <p:spPr>
          <a:xfrm>
            <a:off x="457200" y="1219320"/>
            <a:ext cx="8229240" cy="4906440"/>
          </a:xfrm>
          <a:prstGeom prst="rect">
            <a:avLst/>
          </a:prstGeom>
          <a:noFill/>
          <a:ln w="0">
            <a:noFill/>
          </a:ln>
        </p:spPr>
        <p:txBody>
          <a:bodyPr lIns="91440" rIns="91440" tIns="45720" bIns="45720" anchor="t">
            <a:normAutofit fontScale="31246"/>
          </a:bodyPr>
          <a:p>
            <a:pPr indent="0" defTabSz="914400">
              <a:lnSpc>
                <a:spcPct val="100000"/>
              </a:lnSpc>
              <a:spcBef>
                <a:spcPts val="760"/>
              </a:spcBef>
              <a:buNone/>
              <a:tabLst>
                <a:tab algn="l" pos="0"/>
              </a:tabLst>
            </a:pPr>
            <a:r>
              <a:rPr b="1" lang="en-US" sz="3800" spc="-1" strike="noStrike" u="sng">
                <a:solidFill>
                  <a:schemeClr val="dk1"/>
                </a:solidFill>
                <a:uFillTx/>
                <a:latin typeface="Calibri"/>
                <a:ea typeface="Verdana"/>
              </a:rPr>
              <a:t>ABATERILE GRAVE</a:t>
            </a:r>
            <a:r>
              <a:rPr b="1" lang="en-US" sz="3800" spc="-1" strike="noStrike">
                <a:solidFill>
                  <a:schemeClr val="dk1"/>
                </a:solidFill>
                <a:latin typeface="Calibri"/>
                <a:ea typeface="Verdana"/>
              </a:rPr>
              <a:t> de la buna conduită în activitatea CDI sunt următoarele:</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a) plagierea rezultatelor sau publicaţiilor altor autori;</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b) confecţionarea de rezultate sau înlocuirea rezultatelor cu date fictive;</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c) introducerea de informaţii false în solicitările de granturi sau de finanţare.</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en-US" sz="3800" spc="-1" strike="noStrike">
                <a:solidFill>
                  <a:schemeClr val="dk1"/>
                </a:solidFill>
                <a:latin typeface="Calibri"/>
                <a:ea typeface="Verdana"/>
              </a:rPr>
              <a:t> </a:t>
            </a:r>
            <a:endParaRPr b="0" lang="en-US" sz="3800" spc="-1" strike="noStrike">
              <a:solidFill>
                <a:schemeClr val="dk1"/>
              </a:solidFill>
              <a:latin typeface="Calibri"/>
            </a:endParaRPr>
          </a:p>
          <a:p>
            <a:pPr indent="0" defTabSz="914400">
              <a:lnSpc>
                <a:spcPct val="100000"/>
              </a:lnSpc>
              <a:spcBef>
                <a:spcPts val="760"/>
              </a:spcBef>
              <a:buNone/>
              <a:tabLst>
                <a:tab algn="l" pos="0"/>
              </a:tabLst>
            </a:pPr>
            <a:endParaRPr b="0" lang="en-US" sz="3800" spc="-1" strike="noStrike">
              <a:solidFill>
                <a:schemeClr val="dk1"/>
              </a:solidFill>
              <a:latin typeface="Calibri"/>
            </a:endParaRPr>
          </a:p>
          <a:p>
            <a:pPr indent="0" defTabSz="914400">
              <a:lnSpc>
                <a:spcPct val="100000"/>
              </a:lnSpc>
              <a:spcBef>
                <a:spcPts val="760"/>
              </a:spcBef>
              <a:buNone/>
              <a:tabLst>
                <a:tab algn="l" pos="0"/>
              </a:tabLst>
            </a:pPr>
            <a:r>
              <a:rPr b="0" lang="en-US" sz="3800" spc="-1" strike="noStrike">
                <a:solidFill>
                  <a:schemeClr val="dk1"/>
                </a:solidFill>
                <a:latin typeface="Calibri"/>
                <a:ea typeface="Verdana"/>
              </a:rPr>
              <a:t>În sensul prezentei legi </a:t>
            </a:r>
            <a:r>
              <a:rPr b="1" lang="en-US" sz="3800" spc="-1" strike="noStrike" u="sng">
                <a:solidFill>
                  <a:schemeClr val="dk1"/>
                </a:solidFill>
                <a:uFillTx/>
                <a:latin typeface="Calibri"/>
                <a:ea typeface="Verdana"/>
              </a:rPr>
              <a:t>reprezintă CONFLICT DE INTERESE</a:t>
            </a:r>
            <a:r>
              <a:rPr b="0" lang="en-US" sz="3800" spc="-1" strike="noStrike">
                <a:solidFill>
                  <a:schemeClr val="dk1"/>
                </a:solidFill>
                <a:latin typeface="Calibri"/>
                <a:ea typeface="Verdana"/>
              </a:rPr>
              <a:t> următoarele situaţii (</a:t>
            </a:r>
            <a:r>
              <a:rPr b="1" lang="en-US" sz="3800" spc="-1" strike="noStrike" u="sng">
                <a:solidFill>
                  <a:schemeClr val="dk1"/>
                </a:solidFill>
                <a:uFillTx/>
                <a:latin typeface="Calibri"/>
                <a:ea typeface="Verdana"/>
              </a:rPr>
              <a:t>art.54 alin.1</a:t>
            </a:r>
            <a:r>
              <a:rPr b="0" lang="en-US" sz="3800" spc="-1" strike="noStrike">
                <a:solidFill>
                  <a:schemeClr val="dk1"/>
                </a:solidFill>
                <a:latin typeface="Calibri"/>
                <a:ea typeface="Verdana"/>
              </a:rPr>
              <a:t>):</a:t>
            </a:r>
            <a:endParaRPr b="0" lang="en-US" sz="3800" spc="-1" strike="noStrike">
              <a:solidFill>
                <a:schemeClr val="dk1"/>
              </a:solidFill>
              <a:latin typeface="Calibri"/>
            </a:endParaRPr>
          </a:p>
          <a:p>
            <a:pPr indent="0" defTabSz="914400">
              <a:lnSpc>
                <a:spcPct val="100000"/>
              </a:lnSpc>
              <a:spcBef>
                <a:spcPts val="760"/>
              </a:spcBef>
              <a:buNone/>
              <a:tabLst>
                <a:tab algn="l" pos="0"/>
              </a:tabLst>
            </a:pP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a) ocuparea </a:t>
            </a:r>
            <a:r>
              <a:rPr b="1" lang="en-US" sz="3800" spc="-1" strike="noStrike" u="sng">
                <a:solidFill>
                  <a:schemeClr val="dk1"/>
                </a:solidFill>
                <a:uFillTx/>
                <a:latin typeface="Calibri"/>
                <a:ea typeface="Verdana"/>
              </a:rPr>
              <a:t>concomitentă </a:t>
            </a:r>
            <a:r>
              <a:rPr b="1" lang="en-US" sz="3800" spc="-1" strike="noStrike">
                <a:solidFill>
                  <a:schemeClr val="dk1"/>
                </a:solidFill>
                <a:latin typeface="Calibri"/>
                <a:ea typeface="Verdana"/>
              </a:rPr>
              <a:t>de funcţii de către persoanele care se află în relaţie </a:t>
            </a:r>
            <a:r>
              <a:rPr b="1" i="1" lang="en-US" sz="3800" spc="-1" strike="noStrike" u="sng">
                <a:solidFill>
                  <a:schemeClr val="dk1"/>
                </a:solidFill>
                <a:uFillTx/>
                <a:latin typeface="Calibri"/>
                <a:ea typeface="Verdana"/>
              </a:rPr>
              <a:t>de soţi, afini şi rude până la gradul al III-lea inclusiv</a:t>
            </a:r>
            <a:r>
              <a:rPr b="1" lang="en-US" sz="3800" spc="-1" strike="noStrike">
                <a:solidFill>
                  <a:schemeClr val="dk1"/>
                </a:solidFill>
                <a:latin typeface="Calibri"/>
                <a:ea typeface="Verdana"/>
              </a:rPr>
              <a:t>, astfel încât fiecare să se afle faţă de celălalt într-o poziţie directă de conducere, control, autoritate sau evaluare instituţională </a:t>
            </a:r>
            <a:r>
              <a:rPr b="1" lang="en-US" sz="3800" spc="-1" strike="noStrike" u="sng">
                <a:solidFill>
                  <a:schemeClr val="dk1"/>
                </a:solidFill>
                <a:uFillTx/>
                <a:latin typeface="Calibri"/>
                <a:ea typeface="Verdana"/>
              </a:rPr>
              <a:t>la ORICE NIVEL în aceeaşi organizaţie de cercetare</a:t>
            </a:r>
            <a:r>
              <a:rPr b="1" lang="en-US" sz="3800" spc="-1" strike="noStrike">
                <a:solidFill>
                  <a:schemeClr val="dk1"/>
                </a:solidFill>
                <a:latin typeface="Calibri"/>
                <a:ea typeface="Verdana"/>
              </a:rPr>
              <a:t>;</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b) </a:t>
            </a:r>
            <a:r>
              <a:rPr b="0" lang="en-US" sz="3800" spc="-1" strike="noStrike">
                <a:solidFill>
                  <a:schemeClr val="dk1"/>
                </a:solidFill>
                <a:latin typeface="Calibri"/>
                <a:ea typeface="Verdana"/>
              </a:rPr>
              <a:t>participarea în calitate de membru în comisii de doctorat, comisii de evaluare sau comisii de concurs, în situaţia în care decizia afectează soţii, rudele sau afinii până la gradul al III-lea inclusiv;</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c) </a:t>
            </a:r>
            <a:r>
              <a:rPr b="0" lang="en-US" sz="3800" spc="-1" strike="noStrike">
                <a:solidFill>
                  <a:schemeClr val="dk1"/>
                </a:solidFill>
                <a:latin typeface="Calibri"/>
                <a:ea typeface="Verdana"/>
              </a:rPr>
              <a:t>participarea în cadrul aceleiaşi comisii, constituite conform legii, a persoanelor care au calitatea de soţ/soţie, rudă sau afin până la gradul al III-lea inclusiv;</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en-US" sz="3800" spc="-1" strike="noStrike">
                <a:solidFill>
                  <a:schemeClr val="dk1"/>
                </a:solidFill>
                <a:latin typeface="Calibri"/>
                <a:ea typeface="Verdana"/>
              </a:rPr>
              <a:t>d) </a:t>
            </a:r>
            <a:r>
              <a:rPr b="0" lang="en-US" sz="3800" spc="-1" strike="noStrike">
                <a:solidFill>
                  <a:schemeClr val="dk1"/>
                </a:solidFill>
                <a:latin typeface="Calibri"/>
                <a:ea typeface="Verdana"/>
              </a:rPr>
              <a:t>participarea unei persoane, care are calitatea de membru în comisii sau consilii ale MCID, la analizarea unei situaţii care are legătură cu organizaţia de cercetare din care face parte ca membru al comunităţii de cercetare;</a:t>
            </a:r>
            <a:endParaRPr b="0" lang="en-US" sz="3800" spc="-1" strike="noStrike">
              <a:solidFill>
                <a:schemeClr val="dk1"/>
              </a:solidFill>
              <a:latin typeface="Calibri"/>
            </a:endParaRPr>
          </a:p>
          <a:p>
            <a:pPr indent="0" defTabSz="914400">
              <a:lnSpc>
                <a:spcPct val="100000"/>
              </a:lnSpc>
              <a:spcBef>
                <a:spcPts val="760"/>
              </a:spcBef>
              <a:buNone/>
              <a:tabLst>
                <a:tab algn="l" pos="0"/>
              </a:tabLst>
            </a:pPr>
            <a:r>
              <a:rPr b="1" lang="ro-RO" sz="3800" spc="-1" strike="noStrike">
                <a:solidFill>
                  <a:schemeClr val="dk1"/>
                </a:solidFill>
                <a:latin typeface="Calibri"/>
                <a:ea typeface="Verdana"/>
              </a:rPr>
              <a:t>	</a:t>
            </a:r>
            <a:r>
              <a:rPr b="1" lang="ro-RO" sz="3800" spc="-1" strike="noStrike">
                <a:solidFill>
                  <a:schemeClr val="dk1"/>
                </a:solidFill>
                <a:latin typeface="Calibri"/>
                <a:ea typeface="Verdana"/>
              </a:rPr>
              <a:t>e) </a:t>
            </a:r>
            <a:r>
              <a:rPr b="0" lang="en-US" sz="3800" spc="-1" strike="noStrike">
                <a:solidFill>
                  <a:schemeClr val="dk1"/>
                </a:solidFill>
                <a:latin typeface="Calibri"/>
                <a:ea typeface="Verdana"/>
              </a:rPr>
              <a:t>alte situaţii specifice stabilite în acte normative aplicabile unor proceduri de evaluare, inclusiv în pachetele de informaţii ale unor competiţii de proiecte, cu respectarea reglementărilor legale în vigoare.</a:t>
            </a:r>
            <a:endParaRPr b="0" lang="en-US" sz="38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26" name="PlaceHolder 2"/>
          <p:cNvSpPr>
            <a:spLocks noGrp="1"/>
          </p:cNvSpPr>
          <p:nvPr>
            <p:ph/>
          </p:nvPr>
        </p:nvSpPr>
        <p:spPr>
          <a:xfrm>
            <a:off x="380880" y="1295280"/>
            <a:ext cx="8305560" cy="4830480"/>
          </a:xfrm>
          <a:prstGeom prst="rect">
            <a:avLst/>
          </a:prstGeom>
          <a:noFill/>
          <a:ln w="0">
            <a:noFill/>
          </a:ln>
        </p:spPr>
        <p:txBody>
          <a:bodyPr lIns="91440" rIns="91440" tIns="45720" bIns="45720" anchor="t">
            <a:normAutofit fontScale="46870" lnSpcReduction="10000"/>
          </a:bodyPr>
          <a:p>
            <a:pPr indent="0" algn="just" defTabSz="914400">
              <a:lnSpc>
                <a:spcPct val="150000"/>
              </a:lnSpc>
              <a:buNone/>
              <a:tabLst>
                <a:tab algn="l" pos="0"/>
              </a:tabLst>
            </a:pPr>
            <a:r>
              <a:rPr b="1" lang="en-US" sz="3200" spc="-1" strike="noStrike">
                <a:solidFill>
                  <a:schemeClr val="dk1"/>
                </a:solidFill>
                <a:latin typeface="Calibri"/>
                <a:ea typeface="Times New Roman"/>
              </a:rPr>
              <a:t>O persoană</a:t>
            </a:r>
            <a:r>
              <a:rPr b="0" lang="en-US" sz="3200" spc="-1" strike="noStrike">
                <a:solidFill>
                  <a:schemeClr val="dk1"/>
                </a:solidFill>
                <a:latin typeface="Calibri"/>
                <a:ea typeface="Times New Roman"/>
              </a:rPr>
              <a:t> </a:t>
            </a:r>
            <a:r>
              <a:rPr b="1" lang="en-US" sz="3200" spc="-1" strike="noStrike">
                <a:solidFill>
                  <a:schemeClr val="dk1"/>
                </a:solidFill>
                <a:latin typeface="Calibri"/>
                <a:ea typeface="Times New Roman"/>
              </a:rPr>
              <a:t>nu poate participa </a:t>
            </a:r>
            <a:r>
              <a:rPr b="1" i="1" lang="en-US" sz="3200" spc="-1" strike="noStrike">
                <a:solidFill>
                  <a:schemeClr val="dk1"/>
                </a:solidFill>
                <a:latin typeface="Calibri"/>
                <a:ea typeface="Times New Roman"/>
              </a:rPr>
              <a:t>în mod direct, ca expert evaluator</a:t>
            </a:r>
            <a:r>
              <a:rPr b="0" lang="en-US" sz="3200" spc="-1" strike="noStrike">
                <a:solidFill>
                  <a:schemeClr val="dk1"/>
                </a:solidFill>
                <a:latin typeface="Calibri"/>
                <a:ea typeface="Times New Roman"/>
              </a:rPr>
              <a:t>, sau </a:t>
            </a:r>
            <a:r>
              <a:rPr b="1" i="1" lang="en-US" sz="3200" spc="-1" strike="noStrike">
                <a:solidFill>
                  <a:schemeClr val="dk1"/>
                </a:solidFill>
                <a:latin typeface="Calibri"/>
                <a:ea typeface="Times New Roman"/>
              </a:rPr>
              <a:t>indirect, prin luarea de decizii nominale de selecţie directă sau excludere a experţilor evaluatori </a:t>
            </a:r>
            <a:r>
              <a:rPr b="0" lang="en-US" sz="3200" spc="-1" strike="noStrike">
                <a:solidFill>
                  <a:schemeClr val="dk1"/>
                </a:solidFill>
                <a:latin typeface="Calibri"/>
                <a:ea typeface="Times New Roman"/>
              </a:rPr>
              <a:t>însărcinaţi cu evaluarea unei organizaţii de cercetare, unui proiect, unei oferte sau unui candidat, </a:t>
            </a:r>
            <a:endParaRPr b="0" lang="en-US" sz="3200" spc="-1" strike="noStrike">
              <a:solidFill>
                <a:schemeClr val="dk1"/>
              </a:solidFill>
              <a:latin typeface="Calibri"/>
            </a:endParaRPr>
          </a:p>
          <a:p>
            <a:pPr indent="0" algn="just" defTabSz="914400">
              <a:lnSpc>
                <a:spcPct val="150000"/>
              </a:lnSpc>
              <a:buNone/>
              <a:tabLst>
                <a:tab algn="l" pos="0"/>
              </a:tabLst>
            </a:pPr>
            <a:r>
              <a:rPr b="0" lang="ro-RO" sz="3200" spc="-1" strike="noStrike">
                <a:solidFill>
                  <a:schemeClr val="dk1"/>
                </a:solidFill>
                <a:latin typeface="Calibri"/>
                <a:ea typeface="Times New Roman"/>
              </a:rPr>
              <a:t>                          </a:t>
            </a:r>
            <a:r>
              <a:rPr b="0" lang="en-US" sz="3200" spc="-1" strike="noStrike">
                <a:solidFill>
                  <a:schemeClr val="dk1"/>
                </a:solidFill>
                <a:latin typeface="Calibri"/>
                <a:ea typeface="Times New Roman"/>
              </a:rPr>
              <a:t>DACĂ </a:t>
            </a: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Times New Roman"/>
              </a:rPr>
              <a:t>respectiva persoană </a:t>
            </a:r>
            <a:r>
              <a:rPr b="0" i="1" lang="en-US" sz="3200" spc="-1" strike="noStrike">
                <a:solidFill>
                  <a:schemeClr val="dk1"/>
                </a:solidFill>
                <a:latin typeface="Calibri"/>
                <a:ea typeface="Times New Roman"/>
              </a:rPr>
              <a:t>face parte din lista de personal a organizaţiei de cercetare, proiectului sau a ofertei evaluate sau a altor proiecte sau oferte depuse spre finanţare în cadrul aceleiaşi linii de finanţare, licitaţii sau cereri de ofertă</a:t>
            </a:r>
            <a:r>
              <a:rPr b="0" lang="en-US" sz="3200" spc="-1" strike="noStrike">
                <a:solidFill>
                  <a:schemeClr val="dk1"/>
                </a:solidFill>
                <a:latin typeface="Calibri"/>
                <a:ea typeface="Times New Roman"/>
              </a:rPr>
              <a:t> </a:t>
            </a:r>
            <a:endParaRPr b="0" lang="en-US" sz="3200" spc="-1" strike="noStrike">
              <a:solidFill>
                <a:schemeClr val="dk1"/>
              </a:solidFill>
              <a:latin typeface="Calibri"/>
            </a:endParaRPr>
          </a:p>
          <a:p>
            <a:pPr indent="0" algn="just" defTabSz="914400">
              <a:lnSpc>
                <a:spcPct val="150000"/>
              </a:lnSpc>
              <a:buNone/>
              <a:tabLst>
                <a:tab algn="l" pos="0"/>
              </a:tabLst>
            </a:pPr>
            <a:r>
              <a:rPr b="0" lang="ro-RO" sz="3200" spc="-1" strike="noStrike">
                <a:solidFill>
                  <a:schemeClr val="dk1"/>
                </a:solidFill>
                <a:latin typeface="Calibri"/>
                <a:ea typeface="Times New Roman"/>
              </a:rPr>
              <a:t>                     </a:t>
            </a:r>
            <a:r>
              <a:rPr b="0" lang="en-US" sz="3200" spc="-1" strike="noStrike">
                <a:solidFill>
                  <a:schemeClr val="dk1"/>
                </a:solidFill>
                <a:latin typeface="Calibri"/>
                <a:ea typeface="Times New Roman"/>
              </a:rPr>
              <a:t>sau DACĂ </a:t>
            </a: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Times New Roman"/>
              </a:rPr>
              <a:t>se află în următoarea relaţie cu candidatul sau cu persoanele din lista de personal a proiectelor, ofertelor sau organizaţiilor de cercetare evaluate: </a:t>
            </a:r>
            <a:r>
              <a:rPr b="0" i="1" lang="en-US" sz="3200" spc="-1" strike="noStrike">
                <a:solidFill>
                  <a:schemeClr val="dk1"/>
                </a:solidFill>
                <a:latin typeface="Calibri"/>
                <a:ea typeface="Times New Roman"/>
              </a:rPr>
              <a:t>sunt soţi, afini sau rude până la gradul al II-lea inclusiv.</a:t>
            </a:r>
            <a:endParaRPr b="0" lang="en-US" sz="3200" spc="-1" strike="noStrike">
              <a:solidFill>
                <a:schemeClr val="dk1"/>
              </a:solidFill>
              <a:latin typeface="Calibri"/>
            </a:endParaRPr>
          </a:p>
          <a:p>
            <a:pPr indent="0" algn="just" defTabSz="914400">
              <a:lnSpc>
                <a:spcPct val="150000"/>
              </a:lnSpc>
              <a:buNone/>
              <a:tabLst>
                <a:tab algn="l" pos="0"/>
              </a:tabLst>
            </a:pP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chemeClr val="dk1"/>
                </a:solidFill>
                <a:highlight>
                  <a:srgbClr val="d3d3d3"/>
                </a:highlight>
                <a:latin typeface="Calibri"/>
                <a:ea typeface="Calibri"/>
              </a:rPr>
              <a:t>Art. 54 alin.3</a:t>
            </a:r>
            <a:r>
              <a:rPr b="1" lang="en-US" sz="4000" spc="-1" strike="noStrike">
                <a:solidFill>
                  <a:schemeClr val="dk1"/>
                </a:solidFill>
                <a:latin typeface="Calibri"/>
                <a:ea typeface="Calibri"/>
              </a:rPr>
              <a:t> - </a:t>
            </a:r>
            <a:r>
              <a:rPr b="1" lang="en-US" sz="3200" spc="-1" strike="noStrike" u="sng">
                <a:solidFill>
                  <a:schemeClr val="dk1"/>
                </a:solidFill>
                <a:uFillTx/>
                <a:latin typeface="Calibri"/>
                <a:ea typeface="Calibri"/>
              </a:rPr>
              <a:t>LISTA DE PERSONAL </a:t>
            </a:r>
            <a:r>
              <a:rPr b="0" lang="en-US" sz="3200" spc="-1" strike="noStrike">
                <a:solidFill>
                  <a:schemeClr val="dk1"/>
                </a:solidFill>
                <a:latin typeface="Calibri"/>
                <a:ea typeface="Calibri"/>
              </a:rPr>
              <a:t>a unui proiect sau a unei oferte este constituită din </a:t>
            </a:r>
            <a:r>
              <a:rPr b="0" i="1" lang="en-US" sz="3200" spc="-1" strike="noStrike">
                <a:solidFill>
                  <a:schemeClr val="dk1"/>
                </a:solidFill>
                <a:latin typeface="Calibri"/>
                <a:ea typeface="Calibri"/>
              </a:rPr>
              <a:t>persoanele nominalizate în propunerea de proiect sau în oferta supusă evaluării, inclusiv directorul de proiect, şi, în cazul proiectelor realizate în parteneriat între mai multe organizaţii de cercetare, din responsabilii de proiect.</a:t>
            </a:r>
            <a:endParaRPr b="0" lang="en-US" sz="32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28" name="PlaceHolder 2"/>
          <p:cNvSpPr>
            <a:spLocks noGrp="1"/>
          </p:cNvSpPr>
          <p:nvPr>
            <p:ph/>
          </p:nvPr>
        </p:nvSpPr>
        <p:spPr>
          <a:xfrm>
            <a:off x="457200" y="1219320"/>
            <a:ext cx="8076960" cy="4830480"/>
          </a:xfrm>
          <a:prstGeom prst="rect">
            <a:avLst/>
          </a:prstGeom>
          <a:noFill/>
          <a:ln w="0">
            <a:noFill/>
          </a:ln>
        </p:spPr>
        <p:txBody>
          <a:bodyPr lIns="91440" rIns="91440" tIns="45720" bIns="45720" anchor="t">
            <a:normAutofit fontScale="17185"/>
          </a:bodyPr>
          <a:p>
            <a:pPr indent="0" defTabSz="914400">
              <a:lnSpc>
                <a:spcPct val="100000"/>
              </a:lnSpc>
              <a:spcBef>
                <a:spcPts val="1199"/>
              </a:spcBef>
              <a:buNone/>
              <a:tabLst>
                <a:tab algn="l" pos="0"/>
              </a:tabLst>
            </a:pPr>
            <a:r>
              <a:rPr b="1" lang="ro-RO" sz="6000" spc="-1" strike="noStrike">
                <a:solidFill>
                  <a:schemeClr val="dk1"/>
                </a:solidFill>
                <a:latin typeface="Calibri"/>
                <a:ea typeface="Verdana"/>
              </a:rPr>
              <a:t>SANCȚIUNI – la propunerea CNECSDTI (</a:t>
            </a:r>
            <a:r>
              <a:rPr b="1" lang="ro-RO" sz="6000" spc="-1" strike="noStrike" u="sng">
                <a:solidFill>
                  <a:schemeClr val="dk1"/>
                </a:solidFill>
                <a:uFillTx/>
                <a:latin typeface="Calibri"/>
                <a:ea typeface="Verdana"/>
              </a:rPr>
              <a:t>art. 59 alin.1</a:t>
            </a:r>
            <a:r>
              <a:rPr b="1" lang="ro-RO" sz="6000" spc="-1" strike="noStrike">
                <a:solidFill>
                  <a:schemeClr val="dk1"/>
                </a:solidFill>
                <a:latin typeface="Calibri"/>
                <a:ea typeface="Verdana"/>
              </a:rPr>
              <a:t>):</a:t>
            </a:r>
            <a:endParaRPr b="0" lang="en-US" sz="6000" spc="-1" strike="noStrike">
              <a:solidFill>
                <a:schemeClr val="dk1"/>
              </a:solidFill>
              <a:latin typeface="Calibri"/>
            </a:endParaRPr>
          </a:p>
          <a:p>
            <a:pPr indent="0" defTabSz="914400">
              <a:lnSpc>
                <a:spcPct val="100000"/>
              </a:lnSpc>
              <a:spcBef>
                <a:spcPts val="1199"/>
              </a:spcBef>
              <a:buNone/>
              <a:tabLst>
                <a:tab algn="l" pos="0"/>
              </a:tabLst>
            </a:pP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a) </a:t>
            </a:r>
            <a:r>
              <a:rPr b="0" lang="ro-RO" sz="6000" spc="-1" strike="noStrike">
                <a:solidFill>
                  <a:schemeClr val="dk1"/>
                </a:solidFill>
                <a:latin typeface="Calibri"/>
                <a:ea typeface="Verdana"/>
              </a:rPr>
              <a:t>avertisment scris;</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b) </a:t>
            </a:r>
            <a:r>
              <a:rPr b="0" lang="ro-RO" sz="6000" spc="-1" strike="noStrike">
                <a:solidFill>
                  <a:schemeClr val="dk1"/>
                </a:solidFill>
                <a:latin typeface="Calibri"/>
                <a:ea typeface="Verdana"/>
              </a:rPr>
              <a:t>retragerea definitivă şi/sau corectarea tuturor lucrărilor publicate prin încălcarea normelor de bună conduită;</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c) </a:t>
            </a:r>
            <a:r>
              <a:rPr b="0" lang="ro-RO" sz="6000" spc="-1" strike="noStrike">
                <a:solidFill>
                  <a:schemeClr val="dk1"/>
                </a:solidFill>
                <a:latin typeface="Calibri"/>
                <a:ea typeface="Verdana"/>
              </a:rPr>
              <a:t>retragerea gradului profesional de cercetare-dezvoltare obţinut în urma încălcării normelor de bună conduită, constatată de instanţa de contencios administrativ competentă, în urma sesizării acesteia în vederea anulării actului administrativ prin care a fost acordat gradul profesional de cercetare-dezvoltare;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d) </a:t>
            </a:r>
            <a:r>
              <a:rPr b="0" lang="ro-RO" sz="6000" spc="-1" strike="noStrike">
                <a:solidFill>
                  <a:schemeClr val="dk1"/>
                </a:solidFill>
                <a:latin typeface="Calibri"/>
                <a:ea typeface="Verdana"/>
              </a:rPr>
              <a:t>destituirea din funcţia de conducere/calitatea de membru al comisiei de etică din organizaţia de cercetare;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e) </a:t>
            </a:r>
            <a:r>
              <a:rPr b="0" lang="ro-RO" sz="6000" spc="-1" strike="noStrike">
                <a:solidFill>
                  <a:schemeClr val="dk1"/>
                </a:solidFill>
                <a:latin typeface="Calibri"/>
                <a:ea typeface="Verdana"/>
              </a:rPr>
              <a:t>desfacerea disciplinară a contractului individual de muncă, în cazul comiterii unei noi abateri disciplinare înainte de împlinirea termenului de prescripţie al sancţiunii anterioare;</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f) </a:t>
            </a:r>
            <a:r>
              <a:rPr b="0" lang="ro-RO" sz="6000" spc="-1" strike="noStrike">
                <a:solidFill>
                  <a:schemeClr val="dk1"/>
                </a:solidFill>
                <a:latin typeface="Calibri"/>
                <a:ea typeface="Verdana"/>
              </a:rPr>
              <a:t>interzicerea, pentru o perioadă determinată, a accesului la finanţare din fonduri publice destinate activităţii CDI;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g) </a:t>
            </a:r>
            <a:r>
              <a:rPr b="0" lang="ro-RO" sz="6000" spc="-1" strike="noStrike">
                <a:solidFill>
                  <a:schemeClr val="dk1"/>
                </a:solidFill>
                <a:latin typeface="Calibri"/>
                <a:ea typeface="Verdana"/>
              </a:rPr>
              <a:t>suspendarea, pe o perioadă determinată de timp între un an şi 5 ani, a dreptului de a se înscrie la un examen pentru obţinerea unui grad profesional superior sau la un concurs pentru ocuparea unei funcţii superioare sau a unei funcţii de conducere, de îndrumare şi de control, ca membru în comisii de examen sau de concurs ori ca membru în organisme consultative ale MCID;</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h) </a:t>
            </a:r>
            <a:r>
              <a:rPr b="0" lang="ro-RO" sz="6000" spc="-1" strike="noStrike">
                <a:solidFill>
                  <a:schemeClr val="dk1"/>
                </a:solidFill>
                <a:latin typeface="Calibri"/>
                <a:ea typeface="Verdana"/>
              </a:rPr>
              <a:t>excluderea persoanei/persoanelor respective din echipa de realizare a proiectului;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i) </a:t>
            </a:r>
            <a:r>
              <a:rPr b="0" lang="ro-RO" sz="6000" spc="-1" strike="noStrike">
                <a:solidFill>
                  <a:schemeClr val="dk1"/>
                </a:solidFill>
                <a:latin typeface="Calibri"/>
                <a:ea typeface="Verdana"/>
              </a:rPr>
              <a:t>oprirea finanţării proiectului;</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ro-RO" sz="6000" spc="-1" strike="noStrike">
                <a:solidFill>
                  <a:schemeClr val="dk1"/>
                </a:solidFill>
                <a:latin typeface="Calibri"/>
                <a:ea typeface="Verdana"/>
              </a:rPr>
              <a:t>j) </a:t>
            </a:r>
            <a:r>
              <a:rPr b="0" lang="ro-RO" sz="6000" spc="-1" strike="noStrike">
                <a:solidFill>
                  <a:schemeClr val="dk1"/>
                </a:solidFill>
                <a:latin typeface="Calibri"/>
                <a:ea typeface="Verdana"/>
              </a:rPr>
              <a:t>oprirea finanţării proiectului, cu obligativitatea returnării fondurilor.</a:t>
            </a:r>
            <a:endParaRPr b="0" lang="en-US" sz="6000" spc="-1" strike="noStrike">
              <a:solidFill>
                <a:schemeClr val="dk1"/>
              </a:solidFill>
              <a:latin typeface="Calibri"/>
            </a:endParaRPr>
          </a:p>
          <a:p>
            <a:pPr indent="0" defTabSz="914400">
              <a:lnSpc>
                <a:spcPct val="100000"/>
              </a:lnSpc>
              <a:spcBef>
                <a:spcPts val="1199"/>
              </a:spcBef>
              <a:buNone/>
              <a:tabLst>
                <a:tab algn="l" pos="0"/>
              </a:tabLst>
            </a:pPr>
            <a:r>
              <a:rPr b="1" lang="en-US" sz="6000" spc="-1" strike="noStrike">
                <a:solidFill>
                  <a:schemeClr val="dk1"/>
                </a:solidFill>
                <a:latin typeface="Calibri"/>
                <a:ea typeface="Verdana"/>
              </a:rPr>
              <a:t> </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30" name="PlaceHolder 2"/>
          <p:cNvSpPr>
            <a:spLocks noGrp="1"/>
          </p:cNvSpPr>
          <p:nvPr>
            <p:ph/>
          </p:nvPr>
        </p:nvSpPr>
        <p:spPr>
          <a:xfrm>
            <a:off x="457200" y="1295280"/>
            <a:ext cx="8229240" cy="5105160"/>
          </a:xfrm>
          <a:prstGeom prst="rect">
            <a:avLst/>
          </a:prstGeom>
          <a:noFill/>
          <a:ln w="0">
            <a:noFill/>
          </a:ln>
        </p:spPr>
        <p:txBody>
          <a:bodyPr lIns="91440" rIns="91440" tIns="45720" bIns="45720" anchor="t">
            <a:normAutofit fontScale="96865" lnSpcReduction="10000"/>
          </a:bodyPr>
          <a:p>
            <a:pPr indent="0" defTabSz="914400">
              <a:lnSpc>
                <a:spcPct val="100000"/>
              </a:lnSpc>
              <a:spcBef>
                <a:spcPts val="300"/>
              </a:spcBef>
              <a:buNone/>
              <a:tabLst>
                <a:tab algn="l" pos="0"/>
              </a:tabLst>
            </a:pPr>
            <a:r>
              <a:rPr b="1" lang="en-US" sz="1500" spc="-1" strike="noStrike">
                <a:solidFill>
                  <a:schemeClr val="dk1"/>
                </a:solidFill>
                <a:latin typeface="Calibri"/>
                <a:ea typeface="Verdana"/>
              </a:rPr>
              <a:t>Punerea în aplicare a sancțiunilor - </a:t>
            </a:r>
            <a:r>
              <a:rPr b="0" lang="en-US" sz="1500" spc="-1" strike="noStrike">
                <a:solidFill>
                  <a:schemeClr val="dk1"/>
                </a:solidFill>
                <a:latin typeface="Calibri"/>
                <a:ea typeface="Verdana"/>
              </a:rPr>
              <a:t>termen de </a:t>
            </a:r>
            <a:r>
              <a:rPr b="1" lang="en-US" sz="1500" spc="-1" strike="noStrike">
                <a:solidFill>
                  <a:schemeClr val="dk1"/>
                </a:solidFill>
                <a:latin typeface="Calibri"/>
                <a:ea typeface="Verdana"/>
              </a:rPr>
              <a:t>30 de zile</a:t>
            </a:r>
            <a:r>
              <a:rPr b="0" lang="en-US" sz="1500" spc="-1" strike="noStrike">
                <a:solidFill>
                  <a:schemeClr val="dk1"/>
                </a:solidFill>
                <a:latin typeface="Calibri"/>
                <a:ea typeface="Verdana"/>
              </a:rPr>
              <a:t> de la data emiterii hotărârii; de către MCID, conducătorii autorităţilor contractante care asigură finanţarea din fonduri publice destinată cercetării-dezvoltării, conducătorii organizaţiilor de cercetare sau alte organisme ori persoane îndreptăţite legal pentru aceasta.</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u="sng">
                <a:solidFill>
                  <a:srgbClr val="000000"/>
                </a:solidFill>
                <a:uFillTx/>
                <a:latin typeface="Calibri"/>
                <a:ea typeface="Verdana"/>
              </a:rPr>
              <a:t>În cazul retragerii gradului profesional</a:t>
            </a:r>
            <a:r>
              <a:rPr b="1" lang="en-US" sz="1500" spc="-1" strike="noStrike">
                <a:solidFill>
                  <a:srgbClr val="000000"/>
                </a:solidFill>
                <a:latin typeface="Calibri"/>
                <a:ea typeface="Verdana"/>
              </a:rPr>
              <a:t> (art. 59 alin.1 lit.c):</a:t>
            </a:r>
            <a:endParaRPr b="0" lang="en-US" sz="1500" spc="-1" strike="noStrike">
              <a:solidFill>
                <a:schemeClr val="dk1"/>
              </a:solidFill>
              <a:latin typeface="Calibri"/>
            </a:endParaRPr>
          </a:p>
          <a:p>
            <a:pPr marL="343080" indent="-343080" defTabSz="914400">
              <a:lnSpc>
                <a:spcPct val="100000"/>
              </a:lnSpc>
              <a:spcBef>
                <a:spcPts val="300"/>
              </a:spcBef>
              <a:buClr>
                <a:srgbClr val="000000"/>
              </a:buClr>
              <a:buFont typeface="Arial"/>
              <a:buChar char="•"/>
              <a:tabLst>
                <a:tab algn="l" pos="0"/>
              </a:tabLst>
            </a:pPr>
            <a:r>
              <a:rPr b="1" i="1" lang="en-US" sz="1500" spc="-1" strike="noStrike">
                <a:solidFill>
                  <a:srgbClr val="000000"/>
                </a:solidFill>
                <a:latin typeface="Calibri"/>
                <a:ea typeface="Verdana"/>
              </a:rPr>
              <a:t>dacă ordinul/decizia a intrat în circuitul civil şi a născut drepturi subiective</a:t>
            </a:r>
            <a:r>
              <a:rPr b="0" lang="en-US" sz="1500" spc="-1" strike="noStrike">
                <a:solidFill>
                  <a:srgbClr val="000000"/>
                </a:solidFill>
                <a:latin typeface="Calibri"/>
                <a:ea typeface="Verdana"/>
              </a:rPr>
              <a:t>:  </a:t>
            </a:r>
            <a:r>
              <a:rPr b="0" i="1" lang="en-US" sz="1500" spc="-1" strike="noStrike">
                <a:solidFill>
                  <a:srgbClr val="000000"/>
                </a:solidFill>
                <a:latin typeface="Calibri"/>
                <a:ea typeface="Verdana"/>
              </a:rPr>
              <a:t>MCID formulează acţiune în contencios administrativ</a:t>
            </a:r>
            <a:r>
              <a:rPr b="0" lang="en-US" sz="1500" spc="-1" strike="noStrike">
                <a:solidFill>
                  <a:srgbClr val="000000"/>
                </a:solidFill>
                <a:latin typeface="Calibri"/>
                <a:ea typeface="Verdana"/>
              </a:rPr>
              <a:t>, în vederea anulării ordinului ministrului cercetării, inovării şi digitalizării sau a deciziei conducătorului organizaţiei de cercetare de acordare a gradului profesional de cercetare-dezvoltare (în </a:t>
            </a:r>
            <a:r>
              <a:rPr b="1" lang="en-US" sz="1500" spc="-1" strike="noStrike">
                <a:solidFill>
                  <a:srgbClr val="000000"/>
                </a:solidFill>
                <a:latin typeface="Calibri"/>
                <a:ea typeface="Verdana"/>
              </a:rPr>
              <a:t>30 de zile</a:t>
            </a:r>
            <a:r>
              <a:rPr b="0" lang="en-US" sz="1500" spc="-1" strike="noStrike">
                <a:solidFill>
                  <a:srgbClr val="000000"/>
                </a:solidFill>
                <a:latin typeface="Calibri"/>
                <a:ea typeface="Verdana"/>
              </a:rPr>
              <a:t> de la primirea propunerii din partea CNECSDTI)</a:t>
            </a:r>
            <a:endParaRPr b="0" lang="en-US" sz="1500" spc="-1" strike="noStrike">
              <a:solidFill>
                <a:schemeClr val="dk1"/>
              </a:solidFill>
              <a:latin typeface="Calibri"/>
            </a:endParaRPr>
          </a:p>
          <a:p>
            <a:pPr marL="343080" indent="-343080" defTabSz="914400">
              <a:lnSpc>
                <a:spcPct val="100000"/>
              </a:lnSpc>
              <a:spcBef>
                <a:spcPts val="300"/>
              </a:spcBef>
              <a:buClr>
                <a:srgbClr val="000000"/>
              </a:buClr>
              <a:buFont typeface="Arial"/>
              <a:buChar char="•"/>
              <a:tabLst>
                <a:tab algn="l" pos="0"/>
              </a:tabLst>
            </a:pPr>
            <a:r>
              <a:rPr b="1" i="1" lang="en-US" sz="1500" spc="-1" strike="noStrike">
                <a:solidFill>
                  <a:srgbClr val="000000"/>
                </a:solidFill>
                <a:latin typeface="Calibri"/>
                <a:ea typeface="Verdana"/>
              </a:rPr>
              <a:t>dacă ordinul/decizia nu a intrat în circuitul civil şi nu a născut drepturi subiective</a:t>
            </a:r>
            <a:r>
              <a:rPr b="0" lang="en-US" sz="1500" spc="-1" strike="noStrike">
                <a:solidFill>
                  <a:srgbClr val="000000"/>
                </a:solidFill>
                <a:latin typeface="Calibri"/>
                <a:ea typeface="Verdana"/>
              </a:rPr>
              <a:t>: </a:t>
            </a:r>
            <a:r>
              <a:rPr b="0" i="1" lang="en-US" sz="1500" spc="-1" strike="noStrike">
                <a:solidFill>
                  <a:srgbClr val="000000"/>
                </a:solidFill>
                <a:latin typeface="Calibri"/>
                <a:ea typeface="Verdana"/>
              </a:rPr>
              <a:t>MCID</a:t>
            </a:r>
            <a:r>
              <a:rPr b="0" lang="en-US" sz="1500" spc="-1" strike="noStrike">
                <a:solidFill>
                  <a:srgbClr val="000000"/>
                </a:solidFill>
                <a:latin typeface="Calibri"/>
                <a:ea typeface="Verdana"/>
              </a:rPr>
              <a:t> dispune </a:t>
            </a:r>
            <a:r>
              <a:rPr b="0" i="1" lang="en-US" sz="1500" spc="-1" strike="noStrike">
                <a:solidFill>
                  <a:srgbClr val="000000"/>
                </a:solidFill>
                <a:latin typeface="Calibri"/>
                <a:ea typeface="Verdana"/>
              </a:rPr>
              <a:t>revocarea ordinului ministrului</a:t>
            </a:r>
            <a:r>
              <a:rPr b="0" lang="en-US" sz="1500" spc="-1" strike="noStrike">
                <a:solidFill>
                  <a:srgbClr val="000000"/>
                </a:solidFill>
                <a:latin typeface="Calibri"/>
                <a:ea typeface="Verdana"/>
              </a:rPr>
              <a:t> de acordare a gradului profesional de cercetare-dezvoltare, respectiv </a:t>
            </a:r>
            <a:r>
              <a:rPr b="0" i="1" lang="en-US" sz="1500" spc="-1" strike="noStrike">
                <a:solidFill>
                  <a:srgbClr val="000000"/>
                </a:solidFill>
                <a:latin typeface="Calibri"/>
                <a:ea typeface="Verdana"/>
              </a:rPr>
              <a:t>conducătorul organizaţiei</a:t>
            </a:r>
            <a:r>
              <a:rPr b="0" lang="en-US" sz="1500" spc="-1" strike="noStrike">
                <a:solidFill>
                  <a:srgbClr val="000000"/>
                </a:solidFill>
                <a:latin typeface="Calibri"/>
                <a:ea typeface="Verdana"/>
              </a:rPr>
              <a:t> de cercetare dispune, prin decizie, </a:t>
            </a:r>
            <a:r>
              <a:rPr b="0" i="1" lang="en-US" sz="1500" spc="-1" strike="noStrike">
                <a:solidFill>
                  <a:srgbClr val="000000"/>
                </a:solidFill>
                <a:latin typeface="Calibri"/>
                <a:ea typeface="Verdana"/>
              </a:rPr>
              <a:t>revocarea deciziei de acordare</a:t>
            </a:r>
            <a:r>
              <a:rPr b="0" lang="en-US" sz="1500" spc="-1" strike="noStrike">
                <a:solidFill>
                  <a:srgbClr val="000000"/>
                </a:solidFill>
                <a:latin typeface="Calibri"/>
                <a:ea typeface="Verdana"/>
              </a:rPr>
              <a:t> </a:t>
            </a:r>
            <a:r>
              <a:rPr b="0" i="1" lang="en-US" sz="1500" spc="-1" strike="noStrike">
                <a:solidFill>
                  <a:srgbClr val="000000"/>
                </a:solidFill>
                <a:latin typeface="Calibri"/>
                <a:ea typeface="Verdana"/>
              </a:rPr>
              <a:t>a gradului profesional</a:t>
            </a:r>
            <a:r>
              <a:rPr b="0" lang="en-US" sz="1500" spc="-1" strike="noStrike">
                <a:solidFill>
                  <a:srgbClr val="000000"/>
                </a:solidFill>
                <a:latin typeface="Calibri"/>
                <a:ea typeface="Verdana"/>
              </a:rPr>
              <a:t> de cercetare-dezvoltare</a:t>
            </a:r>
            <a:r>
              <a:rPr b="1" lang="en-US" sz="1500" spc="-1" strike="noStrike">
                <a:solidFill>
                  <a:srgbClr val="000000"/>
                </a:solidFill>
                <a:latin typeface="Calibri"/>
                <a:ea typeface="Verdana"/>
              </a:rPr>
              <a:t> </a:t>
            </a:r>
            <a:r>
              <a:rPr b="0" lang="en-US" sz="1500" spc="-1" strike="noStrike">
                <a:solidFill>
                  <a:srgbClr val="000000"/>
                </a:solidFill>
                <a:latin typeface="Calibri"/>
                <a:ea typeface="Verdana"/>
              </a:rPr>
              <a:t>(în</a:t>
            </a:r>
            <a:r>
              <a:rPr b="1" lang="en-US" sz="1500" spc="-1" strike="noStrike">
                <a:solidFill>
                  <a:srgbClr val="000000"/>
                </a:solidFill>
                <a:latin typeface="Calibri"/>
                <a:ea typeface="Verdana"/>
              </a:rPr>
              <a:t> 30 de zile</a:t>
            </a:r>
            <a:r>
              <a:rPr b="0" lang="en-US" sz="1500" spc="-1" strike="noStrike">
                <a:solidFill>
                  <a:srgbClr val="000000"/>
                </a:solidFill>
                <a:latin typeface="Calibri"/>
                <a:ea typeface="Verdana"/>
              </a:rPr>
              <a:t> de la primirea propunerii din partea CNECSDTI) </a:t>
            </a:r>
            <a:endParaRPr b="0" lang="en-US" sz="1500" spc="-1" strike="noStrike">
              <a:solidFill>
                <a:schemeClr val="dk1"/>
              </a:solidFill>
              <a:latin typeface="Calibri"/>
            </a:endParaRPr>
          </a:p>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rgbClr val="000000"/>
                </a:solidFill>
                <a:latin typeface="Calibri"/>
                <a:ea typeface="Verdana"/>
              </a:rPr>
              <a:t>ESTE INTERZISĂ </a:t>
            </a:r>
            <a:r>
              <a:rPr b="1" i="1" lang="en-US" sz="1500" spc="-1" strike="noStrike" u="sng">
                <a:solidFill>
                  <a:srgbClr val="000000"/>
                </a:solidFill>
                <a:uFillTx/>
                <a:latin typeface="Calibri"/>
                <a:ea typeface="Verdana"/>
              </a:rPr>
              <a:t>înscrierea la concurs sau examen pentru ocuparea unor posturi corespunzătoare funcţiilor şi gradelor profesionale</a:t>
            </a:r>
            <a:r>
              <a:rPr b="1" lang="en-US" sz="1500" spc="-1" strike="noStrike">
                <a:solidFill>
                  <a:srgbClr val="000000"/>
                </a:solidFill>
                <a:latin typeface="Calibri"/>
                <a:ea typeface="Verdana"/>
              </a:rPr>
              <a:t> ale personalului CDI de către persoane cu privire la</a:t>
            </a:r>
            <a:r>
              <a:rPr b="1" lang="ro-RO" sz="1500" spc="-1" strike="noStrike">
                <a:solidFill>
                  <a:srgbClr val="000000"/>
                </a:solidFill>
                <a:latin typeface="Calibri"/>
                <a:ea typeface="Verdana"/>
              </a:rPr>
              <a:t> </a:t>
            </a:r>
            <a:r>
              <a:rPr b="1" lang="en-US" sz="1500" spc="-1" strike="noStrike">
                <a:solidFill>
                  <a:srgbClr val="000000"/>
                </a:solidFill>
                <a:latin typeface="Calibri"/>
                <a:ea typeface="Verdana"/>
              </a:rPr>
              <a:t>care </a:t>
            </a:r>
            <a:r>
              <a:rPr b="1" lang="en-US" sz="1500" spc="-1" strike="noStrike" u="sng">
                <a:solidFill>
                  <a:srgbClr val="000000"/>
                </a:solidFill>
                <a:uFillTx/>
                <a:latin typeface="Calibri"/>
                <a:ea typeface="Verdana"/>
              </a:rPr>
              <a:t>S-A DOVEDIT</a:t>
            </a:r>
            <a:r>
              <a:rPr b="1" lang="en-US" sz="1500" spc="-1" strike="noStrike">
                <a:solidFill>
                  <a:srgbClr val="000000"/>
                </a:solidFill>
                <a:latin typeface="Calibri"/>
                <a:ea typeface="Verdana"/>
              </a:rPr>
              <a:t> că </a:t>
            </a:r>
            <a:r>
              <a:rPr b="1" i="1" lang="en-US" sz="1500" spc="-1" strike="noStrike" u="sng">
                <a:solidFill>
                  <a:srgbClr val="000000"/>
                </a:solidFill>
                <a:uFillTx/>
                <a:latin typeface="Calibri"/>
                <a:ea typeface="Verdana"/>
              </a:rPr>
              <a:t>au săvârşit una dintre ABATERILE GRAVE de la buna conduită în activitatea CDI</a:t>
            </a:r>
            <a:r>
              <a:rPr b="1" lang="en-US" sz="1500" spc="-1" strike="noStrike">
                <a:solidFill>
                  <a:srgbClr val="000000"/>
                </a:solidFill>
                <a:latin typeface="Calibri"/>
                <a:ea typeface="Verdana"/>
              </a:rPr>
              <a:t>, stabilite în ultimii 3 ani anteriori înscrierii la concursul de încadrare în sistemul de cercetare sau la examenul de promovare pe un grad profesional superior.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rgbClr val="000000"/>
                </a:solidFill>
                <a:latin typeface="Calibri"/>
                <a:ea typeface="Verdana"/>
              </a:rPr>
              <a:t> </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rgbClr val="000000"/>
                </a:solidFill>
                <a:latin typeface="Calibri"/>
                <a:ea typeface="Verdana"/>
              </a:rPr>
              <a:t>Procedura de analiză a sesizărilor/contestațiilor </a:t>
            </a:r>
            <a:r>
              <a:rPr b="0" lang="en-US" sz="1500" spc="-1" strike="noStrike">
                <a:solidFill>
                  <a:srgbClr val="000000"/>
                </a:solidFill>
                <a:latin typeface="Calibri"/>
                <a:ea typeface="Verdana"/>
              </a:rPr>
              <a:t>de către CNECSDTI</a:t>
            </a:r>
            <a:r>
              <a:rPr b="1" lang="en-US" sz="1500" spc="-1" strike="noStrike">
                <a:solidFill>
                  <a:srgbClr val="000000"/>
                </a:solidFill>
                <a:latin typeface="Calibri"/>
                <a:ea typeface="Verdana"/>
              </a:rPr>
              <a:t> – </a:t>
            </a:r>
            <a:r>
              <a:rPr b="1" lang="en-US" sz="1500" spc="-1" strike="noStrike" u="sng">
                <a:solidFill>
                  <a:srgbClr val="000000"/>
                </a:solidFill>
                <a:uFillTx/>
                <a:latin typeface="Calibri"/>
                <a:ea typeface="Verdana"/>
              </a:rPr>
              <a:t>art.55</a:t>
            </a:r>
            <a:r>
              <a:rPr b="0" lang="en-US" sz="1500" spc="-1" strike="noStrike" u="sng">
                <a:solidFill>
                  <a:srgbClr val="000000"/>
                </a:solidFill>
                <a:uFillTx/>
                <a:latin typeface="Calibri"/>
                <a:ea typeface="Verdana"/>
              </a:rPr>
              <a:t> </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32" name="PlaceHolder 2"/>
          <p:cNvSpPr>
            <a:spLocks noGrp="1"/>
          </p:cNvSpPr>
          <p:nvPr>
            <p:ph/>
          </p:nvPr>
        </p:nvSpPr>
        <p:spPr>
          <a:xfrm>
            <a:off x="609480" y="1143000"/>
            <a:ext cx="8076960" cy="5333760"/>
          </a:xfrm>
          <a:prstGeom prst="rect">
            <a:avLst/>
          </a:prstGeom>
          <a:noFill/>
          <a:ln w="0">
            <a:noFill/>
          </a:ln>
        </p:spPr>
        <p:txBody>
          <a:bodyPr lIns="91440" rIns="91440" tIns="45720" bIns="45720" anchor="t">
            <a:normAutofit fontScale="23435" lnSpcReduction="10000"/>
          </a:bodyPr>
          <a:p>
            <a:pPr indent="0" algn="just" defTabSz="914400">
              <a:lnSpc>
                <a:spcPct val="150000"/>
              </a:lnSpc>
              <a:buNone/>
              <a:tabLst>
                <a:tab algn="l" pos="0"/>
              </a:tabLst>
            </a:pPr>
            <a:r>
              <a:rPr b="1" lang="en-US" sz="6000" spc="-1" strike="noStrike" u="sng">
                <a:solidFill>
                  <a:srgbClr val="000000"/>
                </a:solidFill>
                <a:uFillTx/>
                <a:latin typeface="Calibri"/>
                <a:ea typeface="Verdana"/>
              </a:rPr>
              <a:t>C.2. COMISIILE DE ETICĂ </a:t>
            </a:r>
            <a:r>
              <a:rPr b="1" lang="en-US" sz="6000" spc="-1" strike="noStrike">
                <a:solidFill>
                  <a:srgbClr val="000000"/>
                </a:solidFill>
                <a:latin typeface="Calibri"/>
                <a:ea typeface="Verdana"/>
              </a:rPr>
              <a:t>din cadrul organizațiilor de cercetare (</a:t>
            </a:r>
            <a:r>
              <a:rPr b="1" lang="en-US" sz="6000" spc="-1" strike="noStrike" u="sng">
                <a:solidFill>
                  <a:srgbClr val="000000"/>
                </a:solidFill>
                <a:highlight>
                  <a:srgbClr val="d3d3d3"/>
                </a:highlight>
                <a:uFillTx/>
                <a:latin typeface="Calibri"/>
                <a:ea typeface="Verdana"/>
              </a:rPr>
              <a:t>art.60 – 63</a:t>
            </a:r>
            <a:r>
              <a:rPr b="1" lang="en-US" sz="6000" spc="-1" strike="noStrike">
                <a:solidFill>
                  <a:srgbClr val="000000"/>
                </a:solidFill>
                <a:latin typeface="Calibri"/>
                <a:ea typeface="Verdana"/>
              </a:rPr>
              <a:t>)</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000000"/>
                </a:solidFill>
                <a:latin typeface="Calibri"/>
                <a:ea typeface="Verdana"/>
              </a:rPr>
              <a:t>Componenţa</a:t>
            </a:r>
            <a:r>
              <a:rPr b="0" lang="en-US" sz="6000" spc="-1" strike="noStrike">
                <a:solidFill>
                  <a:srgbClr val="000000"/>
                </a:solidFill>
                <a:latin typeface="Calibri"/>
                <a:ea typeface="Verdana"/>
              </a:rPr>
              <a:t> comisiilor de etică </a:t>
            </a:r>
            <a:r>
              <a:rPr b="1" i="1" lang="en-US" sz="6000" spc="-1" strike="noStrike">
                <a:solidFill>
                  <a:srgbClr val="000000"/>
                </a:solidFill>
                <a:latin typeface="Calibri"/>
                <a:ea typeface="Verdana"/>
              </a:rPr>
              <a:t>este propusă de consiliile ştiinţifice</a:t>
            </a:r>
            <a:r>
              <a:rPr b="0" lang="en-US" sz="6000" spc="-1" strike="noStrike">
                <a:solidFill>
                  <a:srgbClr val="000000"/>
                </a:solidFill>
                <a:latin typeface="Calibri"/>
                <a:ea typeface="Verdana"/>
              </a:rPr>
              <a:t> şi se </a:t>
            </a:r>
            <a:r>
              <a:rPr b="1" i="1" lang="en-US" sz="6000" spc="-1" strike="noStrike">
                <a:solidFill>
                  <a:srgbClr val="000000"/>
                </a:solidFill>
                <a:latin typeface="Calibri"/>
                <a:ea typeface="Verdana"/>
              </a:rPr>
              <a:t>aprobă de către conducerea</a:t>
            </a:r>
            <a:r>
              <a:rPr b="0" lang="en-US" sz="6000" spc="-1" strike="noStrike">
                <a:solidFill>
                  <a:srgbClr val="000000"/>
                </a:solidFill>
                <a:latin typeface="Calibri"/>
                <a:ea typeface="Verdana"/>
              </a:rPr>
              <a:t> organizaţiei de cercetare.</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en-US" sz="6000" spc="-1" strike="noStrike">
                <a:solidFill>
                  <a:srgbClr val="000000"/>
                </a:solidFill>
                <a:latin typeface="Calibri"/>
                <a:ea typeface="Verdana"/>
              </a:rPr>
              <a:t>se înfiinţează în cadrul organizaţiilor de cercetare pe lângă consiliile ştiinţifice sau, după caz, pe lângă consiliile de administraţie</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en-US" sz="6000" spc="-1" strike="noStrike">
                <a:solidFill>
                  <a:srgbClr val="000000"/>
                </a:solidFill>
                <a:latin typeface="Calibri"/>
                <a:ea typeface="Verdana"/>
              </a:rPr>
              <a:t>desemnează membri proprii în comisiile de analiză pentru cazurile sesizate</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0" lang="en-US" sz="6000" spc="-1" strike="noStrike">
                <a:solidFill>
                  <a:srgbClr val="000000"/>
                </a:solidFill>
                <a:latin typeface="Calibri"/>
                <a:ea typeface="Verdana"/>
              </a:rPr>
              <a:t>au următoarele atribuţii:</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	</a:t>
            </a:r>
            <a:r>
              <a:rPr b="1" lang="en-US" sz="6000" spc="-1" strike="noStrike">
                <a:solidFill>
                  <a:srgbClr val="8f0000"/>
                </a:solidFill>
                <a:latin typeface="Calibri"/>
                <a:ea typeface="Verdana"/>
              </a:rPr>
              <a:t>a) </a:t>
            </a:r>
            <a:r>
              <a:rPr b="0" lang="en-US" sz="6000" spc="-1" strike="noStrike">
                <a:solidFill>
                  <a:srgbClr val="000000"/>
                </a:solidFill>
                <a:latin typeface="Calibri"/>
                <a:ea typeface="Verdana"/>
              </a:rPr>
              <a:t>urmăresc respectarea codurilor de etică specifice domeniului;</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	</a:t>
            </a:r>
            <a:r>
              <a:rPr b="1" lang="en-US" sz="6000" spc="-1" strike="noStrike">
                <a:solidFill>
                  <a:srgbClr val="8f0000"/>
                </a:solidFill>
                <a:latin typeface="Calibri"/>
                <a:ea typeface="Verdana"/>
              </a:rPr>
              <a:t>b) </a:t>
            </a:r>
            <a:r>
              <a:rPr b="0" lang="en-US" sz="6000" spc="-1" strike="noStrike">
                <a:solidFill>
                  <a:srgbClr val="000000"/>
                </a:solidFill>
                <a:latin typeface="Calibri"/>
                <a:ea typeface="Verdana"/>
              </a:rPr>
              <a:t>numesc comisii de analiză pentru examinarea sesizărilor referitoare la abaterile de la buna conduită în activitatea CDI aduse în atenţia lor prin sesizări sau prin autosesizare.</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u="sng">
                <a:solidFill>
                  <a:srgbClr val="000000"/>
                </a:solidFill>
                <a:uFillTx/>
                <a:latin typeface="Calibri"/>
                <a:ea typeface="Verdana"/>
              </a:rPr>
              <a:t>SANCȚIUNI</a:t>
            </a:r>
            <a:r>
              <a:rPr b="0" lang="en-US" sz="6000" spc="-1" strike="noStrike">
                <a:solidFill>
                  <a:srgbClr val="000000"/>
                </a:solidFill>
                <a:latin typeface="Calibri"/>
                <a:ea typeface="Verdana"/>
              </a:rPr>
              <a:t> – </a:t>
            </a:r>
            <a:r>
              <a:rPr b="1" lang="en-US" sz="6000" spc="-1" strike="noStrike" u="sng">
                <a:solidFill>
                  <a:srgbClr val="000000"/>
                </a:solidFill>
                <a:highlight>
                  <a:srgbClr val="d3d3d3"/>
                </a:highlight>
                <a:uFillTx/>
                <a:latin typeface="Calibri"/>
                <a:ea typeface="Verdana"/>
              </a:rPr>
              <a:t>art. 63</a:t>
            </a:r>
            <a:r>
              <a:rPr b="0" lang="en-US" sz="6000" spc="-1" strike="noStrike">
                <a:solidFill>
                  <a:srgbClr val="000000"/>
                </a:solidFill>
                <a:latin typeface="Calibri"/>
                <a:ea typeface="Verdana"/>
              </a:rPr>
              <a:t>: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a) </a:t>
            </a:r>
            <a:r>
              <a:rPr b="0" lang="en-US" sz="6000" spc="-1" strike="noStrike">
                <a:solidFill>
                  <a:srgbClr val="000000"/>
                </a:solidFill>
                <a:latin typeface="Calibri"/>
                <a:ea typeface="Verdana"/>
              </a:rPr>
              <a:t>avertisment scris;</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b) </a:t>
            </a:r>
            <a:r>
              <a:rPr b="0" lang="en-US" sz="6000" spc="-1" strike="noStrike">
                <a:solidFill>
                  <a:srgbClr val="000000"/>
                </a:solidFill>
                <a:latin typeface="Calibri"/>
                <a:ea typeface="Verdana"/>
              </a:rPr>
              <a:t>retragerea definitivă şi/sau corectarea tuturor lucrărilor publicate prin încălcarea normelor de bună conduită;</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c) </a:t>
            </a:r>
            <a:r>
              <a:rPr b="0" lang="en-US" sz="6000" spc="-1" strike="noStrike">
                <a:solidFill>
                  <a:srgbClr val="000000"/>
                </a:solidFill>
                <a:latin typeface="Calibri"/>
                <a:ea typeface="Verdana"/>
              </a:rPr>
              <a:t>diminuarea salariului de bază cu cel mult 20%, pe o perioadă de maximum 6 luni, cumulat, când este cazul, cu indemnizaţia de conducere, de îndrumare şi de control şi sporurile aferente funcţiei de cercetare-dezvoltare;</a:t>
            </a:r>
            <a:endParaRPr b="0" lang="en-US" sz="6000" spc="-1" strike="noStrike">
              <a:solidFill>
                <a:schemeClr val="dk1"/>
              </a:solidFill>
              <a:latin typeface="Calibri"/>
            </a:endParaRPr>
          </a:p>
          <a:p>
            <a:pPr indent="0" algn="just" defTabSz="914400">
              <a:lnSpc>
                <a:spcPct val="150000"/>
              </a:lnSpc>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en-US" sz="1800" spc="-1" strike="noStrike">
                <a:solidFill>
                  <a:srgbClr val="000000"/>
                </a:solidFill>
                <a:latin typeface="Verdana"/>
                <a:ea typeface="Calibri"/>
              </a:rPr>
              <a:t>C. ETICA ÎN CERCETAREA ȘTIINȚIFICĂ</a:t>
            </a:r>
            <a:endParaRPr b="0" lang="en-US" sz="1800" spc="-1" strike="noStrike">
              <a:solidFill>
                <a:schemeClr val="dk1"/>
              </a:solidFill>
              <a:latin typeface="Calibri"/>
            </a:endParaRPr>
          </a:p>
        </p:txBody>
      </p:sp>
      <p:sp>
        <p:nvSpPr>
          <p:cNvPr id="134" name="PlaceHolder 2"/>
          <p:cNvSpPr>
            <a:spLocks noGrp="1"/>
          </p:cNvSpPr>
          <p:nvPr>
            <p:ph/>
          </p:nvPr>
        </p:nvSpPr>
        <p:spPr>
          <a:xfrm>
            <a:off x="304920" y="1066680"/>
            <a:ext cx="8381520" cy="5059080"/>
          </a:xfrm>
          <a:prstGeom prst="rect">
            <a:avLst/>
          </a:prstGeom>
          <a:noFill/>
          <a:ln w="0">
            <a:noFill/>
          </a:ln>
        </p:spPr>
        <p:txBody>
          <a:bodyPr lIns="91440" rIns="91440" tIns="45720" bIns="45720" anchor="t">
            <a:normAutofit fontScale="21872"/>
          </a:bodyPr>
          <a:p>
            <a:pPr indent="0" algn="just" defTabSz="914400">
              <a:lnSpc>
                <a:spcPct val="150000"/>
              </a:lnSpc>
              <a:buNone/>
              <a:tabLst>
                <a:tab algn="l" pos="0"/>
              </a:tabLst>
            </a:pPr>
            <a:r>
              <a:rPr b="1" lang="en-US" sz="6000" spc="-1" strike="noStrike">
                <a:solidFill>
                  <a:srgbClr val="8f0000"/>
                </a:solidFill>
                <a:latin typeface="Calibri"/>
                <a:ea typeface="Verdana"/>
              </a:rPr>
              <a:t>d) </a:t>
            </a:r>
            <a:r>
              <a:rPr b="0" lang="en-US" sz="6000" spc="-1" strike="noStrike">
                <a:solidFill>
                  <a:srgbClr val="000000"/>
                </a:solidFill>
                <a:latin typeface="Calibri"/>
                <a:ea typeface="Verdana"/>
              </a:rPr>
              <a:t>suspendarea, pe o perioadă determinată de timp, între un an şi 5 ani, a dreptului de înscriere la un examen sau la un concurs pentru obţinerea unui grad profesional superior ori a unei funcţii de conducere, de îndrumare şi control sau ca membru în comisii de examen sau concurs;</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e) </a:t>
            </a:r>
            <a:r>
              <a:rPr b="0" lang="en-US" sz="6000" spc="-1" strike="noStrike">
                <a:solidFill>
                  <a:srgbClr val="000000"/>
                </a:solidFill>
                <a:latin typeface="Calibri"/>
                <a:ea typeface="Verdana"/>
              </a:rPr>
              <a:t>destituirea din funcţia de conducere din organizaţia de cercetare;</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Verdana"/>
              </a:rPr>
              <a:t>f) </a:t>
            </a:r>
            <a:r>
              <a:rPr b="0" lang="en-US" sz="6000" spc="-1" strike="noStrike">
                <a:solidFill>
                  <a:srgbClr val="000000"/>
                </a:solidFill>
                <a:latin typeface="Calibri"/>
                <a:ea typeface="Verdana"/>
              </a:rPr>
              <a:t>desfacerea disciplinară a contractului individual de muncă.</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algn="just" defTabSz="914400">
              <a:lnSpc>
                <a:spcPct val="150000"/>
              </a:lnSpc>
              <a:buNone/>
              <a:tabLst>
                <a:tab algn="l" pos="0"/>
              </a:tabLst>
            </a:pPr>
            <a:r>
              <a:rPr b="1" i="1" lang="en-US" sz="6000" spc="-1" strike="noStrike" u="sng">
                <a:solidFill>
                  <a:srgbClr val="000000"/>
                </a:solidFill>
                <a:uFillTx/>
                <a:latin typeface="Calibri"/>
                <a:ea typeface="Calibri"/>
              </a:rPr>
              <a:t>Circuit soluționare sesizare</a:t>
            </a:r>
            <a:r>
              <a:rPr b="1" lang="en-US" sz="6000" spc="-1" strike="noStrike" u="sng">
                <a:solidFill>
                  <a:srgbClr val="000000"/>
                </a:solidFill>
                <a:highlight>
                  <a:srgbClr val="d3d3d3"/>
                </a:highlight>
                <a:uFillTx/>
                <a:latin typeface="Calibri"/>
                <a:ea typeface="Calibri"/>
              </a:rPr>
              <a:t> (art. 62 alin.3</a:t>
            </a:r>
            <a:r>
              <a:rPr b="1" lang="en-US" sz="6000" spc="-1" strike="noStrike" u="sng">
                <a:solidFill>
                  <a:srgbClr val="000000"/>
                </a:solidFill>
                <a:uFillTx/>
                <a:latin typeface="Calibri"/>
                <a:ea typeface="Calibri"/>
              </a:rPr>
              <a:t>)</a:t>
            </a:r>
            <a:r>
              <a:rPr b="1" i="1" lang="en-US" sz="6000" spc="-1" strike="noStrike" u="sng">
                <a:solidFill>
                  <a:srgbClr val="000000"/>
                </a:solidFill>
                <a:uFillTx/>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000000"/>
                </a:solidFill>
                <a:latin typeface="Calibri"/>
                <a:ea typeface="Calibri"/>
              </a:rPr>
              <a:t>SESIZARE ABATERE </a:t>
            </a:r>
            <a:r>
              <a:rPr b="0" lang="en-US" sz="6000" spc="-1" strike="noStrike">
                <a:solidFill>
                  <a:srgbClr val="c00000"/>
                </a:solidFill>
                <a:latin typeface="Wingdings"/>
                <a:ea typeface="Calibri"/>
              </a:rPr>
              <a:t></a:t>
            </a:r>
            <a:r>
              <a:rPr b="1" lang="en-US" sz="6000" spc="-1" strike="noStrike">
                <a:solidFill>
                  <a:srgbClr val="000000"/>
                </a:solidFill>
                <a:latin typeface="Calibri"/>
                <a:ea typeface="Calibri"/>
              </a:rPr>
              <a:t> ANALIZĂ ȘI VERIFICARE în COMISIA DE ANALIZĂ (confidențialitate autor) </a:t>
            </a:r>
            <a:r>
              <a:rPr b="0" lang="en-US" sz="6000" spc="-1" strike="noStrike">
                <a:solidFill>
                  <a:srgbClr val="c00000"/>
                </a:solidFill>
                <a:latin typeface="Wingdings"/>
                <a:ea typeface="Calibri"/>
              </a:rPr>
              <a:t></a:t>
            </a:r>
            <a:r>
              <a:rPr b="1" lang="en-US" sz="6000" spc="-1" strike="noStrike">
                <a:solidFill>
                  <a:srgbClr val="000000"/>
                </a:solidFill>
                <a:latin typeface="Calibri"/>
                <a:ea typeface="Calibri"/>
              </a:rPr>
              <a:t> RAPORT COMISIE ANALIZĂ; </a:t>
            </a:r>
            <a:r>
              <a:rPr b="1" i="1" lang="en-US" sz="6000" spc="-1" strike="noStrike">
                <a:solidFill>
                  <a:srgbClr val="000000"/>
                </a:solidFill>
                <a:latin typeface="Calibri"/>
                <a:ea typeface="Calibri"/>
              </a:rPr>
              <a:t>termen</a:t>
            </a:r>
            <a:r>
              <a:rPr b="1" lang="en-US" sz="6000" spc="-1" strike="noStrike">
                <a:solidFill>
                  <a:srgbClr val="000000"/>
                </a:solidFill>
                <a:latin typeface="Calibri"/>
                <a:ea typeface="Calibri"/>
              </a:rPr>
              <a:t>: </a:t>
            </a:r>
            <a:r>
              <a:rPr b="1" lang="en-US" sz="6000" spc="-1" strike="noStrike">
                <a:solidFill>
                  <a:srgbClr val="c00000"/>
                </a:solidFill>
                <a:latin typeface="Calibri"/>
                <a:ea typeface="Calibri"/>
              </a:rPr>
              <a:t>60  zile</a:t>
            </a:r>
            <a:r>
              <a:rPr b="0" lang="en-US" sz="6000" spc="-1" strike="noStrike">
                <a:solidFill>
                  <a:srgbClr val="c00000"/>
                </a:solidFill>
                <a:latin typeface="Calibri"/>
                <a:ea typeface="Calibri"/>
              </a:rPr>
              <a:t> </a:t>
            </a:r>
            <a:r>
              <a:rPr b="0" lang="en-US" sz="6000" spc="-1" strike="noStrike">
                <a:solidFill>
                  <a:srgbClr val="000000"/>
                </a:solidFill>
                <a:latin typeface="Calibri"/>
                <a:ea typeface="Calibri"/>
              </a:rPr>
              <a:t>de la data primirii sesizării</a:t>
            </a:r>
            <a:r>
              <a:rPr b="1" lang="en-US" sz="6000" spc="-1" strike="noStrike">
                <a:solidFill>
                  <a:srgbClr val="000000"/>
                </a:solidFill>
                <a:latin typeface="Calibri"/>
                <a:ea typeface="Calibri"/>
              </a:rPr>
              <a:t>  </a:t>
            </a:r>
            <a:r>
              <a:rPr b="0" lang="en-US" sz="6000" spc="-1" strike="noStrike">
                <a:solidFill>
                  <a:srgbClr val="c00000"/>
                </a:solidFill>
                <a:latin typeface="Wingdings"/>
                <a:ea typeface="Calibri"/>
              </a:rPr>
              <a:t></a:t>
            </a:r>
            <a:r>
              <a:rPr b="0" lang="en-US" sz="6000" spc="-1" strike="noStrike">
                <a:solidFill>
                  <a:srgbClr val="c00000"/>
                </a:solidFill>
                <a:latin typeface="Calibri"/>
                <a:ea typeface="Calibri"/>
              </a:rPr>
              <a:t> </a:t>
            </a:r>
            <a:r>
              <a:rPr b="1" lang="en-US" sz="6000" spc="-1" strike="noStrike">
                <a:solidFill>
                  <a:srgbClr val="000000"/>
                </a:solidFill>
                <a:latin typeface="Calibri"/>
                <a:ea typeface="Calibri"/>
              </a:rPr>
              <a:t>APROBARE RAPORT ÎN COMISIE ETICĂ; </a:t>
            </a:r>
            <a:r>
              <a:rPr b="1" i="1" lang="en-US" sz="6000" spc="-1" strike="noStrike">
                <a:solidFill>
                  <a:srgbClr val="000000"/>
                </a:solidFill>
                <a:latin typeface="Calibri"/>
                <a:ea typeface="Calibri"/>
              </a:rPr>
              <a:t>termen</a:t>
            </a:r>
            <a:r>
              <a:rPr b="1" lang="en-US" sz="6000" spc="-1" strike="noStrike">
                <a:solidFill>
                  <a:srgbClr val="000000"/>
                </a:solidFill>
                <a:latin typeface="Calibri"/>
                <a:ea typeface="Calibri"/>
              </a:rPr>
              <a:t>: </a:t>
            </a:r>
            <a:r>
              <a:rPr b="1" lang="en-US" sz="6000" spc="-1" strike="noStrike">
                <a:solidFill>
                  <a:srgbClr val="c00000"/>
                </a:solidFill>
                <a:latin typeface="Calibri"/>
                <a:ea typeface="Calibri"/>
              </a:rPr>
              <a:t>30 zile</a:t>
            </a:r>
            <a:r>
              <a:rPr b="0" lang="en-US" sz="6000" spc="-1" strike="noStrike">
                <a:solidFill>
                  <a:srgbClr val="c00000"/>
                </a:solidFill>
                <a:latin typeface="Calibri"/>
                <a:ea typeface="Calibri"/>
              </a:rPr>
              <a:t> </a:t>
            </a:r>
            <a:r>
              <a:rPr b="0" lang="en-US" sz="6000" spc="-1" strike="noStrike">
                <a:solidFill>
                  <a:srgbClr val="000000"/>
                </a:solidFill>
                <a:latin typeface="Calibri"/>
                <a:ea typeface="Calibri"/>
              </a:rPr>
              <a:t>de la primirea raportului comisiei de analiză</a:t>
            </a:r>
            <a:r>
              <a:rPr b="1" lang="en-US" sz="6000" spc="-1" strike="noStrike">
                <a:solidFill>
                  <a:srgbClr val="000000"/>
                </a:solidFill>
                <a:latin typeface="Calibri"/>
                <a:ea typeface="Calibri"/>
              </a:rPr>
              <a:t> </a:t>
            </a:r>
            <a:r>
              <a:rPr b="0" lang="en-US" sz="6000" spc="-1" strike="noStrike">
                <a:solidFill>
                  <a:srgbClr val="000000"/>
                </a:solidFill>
                <a:latin typeface="Wingdings"/>
                <a:ea typeface="Calibri"/>
              </a:rPr>
              <a:t></a:t>
            </a:r>
            <a:r>
              <a:rPr b="1" lang="en-US" sz="6000" spc="-1" strike="noStrike">
                <a:solidFill>
                  <a:srgbClr val="000000"/>
                </a:solidFill>
                <a:latin typeface="Calibri"/>
                <a:ea typeface="Calibri"/>
              </a:rPr>
              <a:t> COMUNICARE</a:t>
            </a:r>
            <a:r>
              <a:rPr b="0" lang="en-US" sz="6000" spc="-1" strike="noStrike">
                <a:solidFill>
                  <a:srgbClr val="000000"/>
                </a:solidFill>
                <a:latin typeface="Calibri"/>
                <a:ea typeface="Calibri"/>
              </a:rPr>
              <a:t> autor + </a:t>
            </a:r>
            <a:r>
              <a:rPr b="1" lang="en-US" sz="6000" spc="-1" strike="noStrike">
                <a:solidFill>
                  <a:srgbClr val="000000"/>
                </a:solidFill>
                <a:latin typeface="Calibri"/>
                <a:ea typeface="Calibri"/>
              </a:rPr>
              <a:t>PUBLICARE</a:t>
            </a:r>
            <a:r>
              <a:rPr b="0" lang="en-US" sz="6000" spc="-1" strike="noStrike">
                <a:solidFill>
                  <a:srgbClr val="000000"/>
                </a:solidFill>
                <a:latin typeface="Calibri"/>
                <a:ea typeface="Calibri"/>
              </a:rPr>
              <a:t> pe pagina de internet a organizaţiei de cercetare – </a:t>
            </a:r>
            <a:r>
              <a:rPr b="1" lang="en-US" sz="6000" spc="-1" strike="noStrike">
                <a:solidFill>
                  <a:srgbClr val="000000"/>
                </a:solidFill>
                <a:latin typeface="Calibri"/>
                <a:ea typeface="Calibri"/>
              </a:rPr>
              <a:t>rămâne postat pe o durată maximă egală cu durata cea mai mare a sancţiunilor adoptate, dar nu mai puţin de 2 ani</a:t>
            </a:r>
            <a:r>
              <a:rPr b="0" lang="en-US" sz="6000" spc="-1" strike="noStrike">
                <a:solidFill>
                  <a:srgbClr val="000000"/>
                </a:solidFill>
                <a:latin typeface="Calibri"/>
                <a:ea typeface="Calibri"/>
              </a:rPr>
              <a:t>; </a:t>
            </a:r>
            <a:r>
              <a:rPr b="1" i="1" lang="en-US" sz="6000" spc="-1" strike="noStrike">
                <a:solidFill>
                  <a:srgbClr val="000000"/>
                </a:solidFill>
                <a:latin typeface="Calibri"/>
                <a:ea typeface="Calibri"/>
              </a:rPr>
              <a:t>termen</a:t>
            </a:r>
            <a:r>
              <a:rPr b="0" lang="en-US" sz="6000" spc="-1" strike="noStrike">
                <a:solidFill>
                  <a:srgbClr val="000000"/>
                </a:solidFill>
                <a:latin typeface="Calibri"/>
                <a:ea typeface="Calibri"/>
              </a:rPr>
              <a:t>: </a:t>
            </a:r>
            <a:r>
              <a:rPr b="1" lang="en-US" sz="6000" spc="-1" strike="noStrike">
                <a:solidFill>
                  <a:srgbClr val="c00000"/>
                </a:solidFill>
                <a:latin typeface="Calibri"/>
                <a:ea typeface="Calibri"/>
              </a:rPr>
              <a:t>10 zile</a:t>
            </a:r>
            <a:r>
              <a:rPr b="0" lang="en-US" sz="6000" spc="-1" strike="noStrike">
                <a:solidFill>
                  <a:srgbClr val="c00000"/>
                </a:solidFill>
                <a:latin typeface="Calibri"/>
                <a:ea typeface="Calibri"/>
              </a:rPr>
              <a:t> </a:t>
            </a:r>
            <a:r>
              <a:rPr b="0" lang="en-US" sz="6000" spc="-1" strike="noStrike">
                <a:solidFill>
                  <a:srgbClr val="000000"/>
                </a:solidFill>
                <a:latin typeface="Calibri"/>
                <a:ea typeface="Calibri"/>
              </a:rPr>
              <a:t>calendaristice de la data rămânerii definitive a hotărârii comisiei de etică (prin: necontestare, rămânere definitivă hotărâre instanță contencios administrativ pentru anulare raport Comisie/hotărâre CNECSDTI) </a:t>
            </a:r>
            <a:endParaRPr b="0" lang="en-US" sz="6000" spc="-1" strike="noStrike">
              <a:solidFill>
                <a:schemeClr val="dk1"/>
              </a:solidFill>
              <a:latin typeface="Calibri"/>
            </a:endParaRPr>
          </a:p>
          <a:p>
            <a:pPr indent="0" algn="just" defTabSz="914400">
              <a:lnSpc>
                <a:spcPct val="115000"/>
              </a:lnSpc>
              <a:spcAft>
                <a:spcPts val="1001"/>
              </a:spcAft>
              <a:buNone/>
              <a:tabLst>
                <a:tab algn="l" pos="0"/>
              </a:tabLst>
            </a:pPr>
            <a:endParaRPr b="0" lang="en-US" sz="6000" spc="-1" strike="noStrike">
              <a:solidFill>
                <a:schemeClr val="dk1"/>
              </a:solidFill>
              <a:latin typeface="Calibri"/>
            </a:endParaRPr>
          </a:p>
          <a:p>
            <a:pPr indent="0" algn="just" defTabSz="914400">
              <a:lnSpc>
                <a:spcPct val="115000"/>
              </a:lnSpc>
              <a:spcAft>
                <a:spcPts val="1001"/>
              </a:spcAft>
              <a:buNone/>
              <a:tabLst>
                <a:tab algn="l" pos="0"/>
              </a:tabLst>
            </a:pPr>
            <a:r>
              <a:rPr b="0" lang="en-US" sz="6000" spc="-1" strike="noStrike">
                <a:solidFill>
                  <a:srgbClr val="000000"/>
                </a:solidFill>
                <a:latin typeface="Calibri"/>
                <a:ea typeface="Calibri"/>
              </a:rPr>
              <a:t>În cazul în care o </a:t>
            </a:r>
            <a:r>
              <a:rPr b="1" lang="en-US" sz="6000" spc="-1" strike="noStrike">
                <a:solidFill>
                  <a:srgbClr val="000000"/>
                </a:solidFill>
                <a:latin typeface="Calibri"/>
                <a:ea typeface="Calibri"/>
              </a:rPr>
              <a:t>CONTESTAŢIE </a:t>
            </a:r>
            <a:r>
              <a:rPr b="1" lang="en-US" sz="6000" spc="-1" strike="noStrike" u="sng">
                <a:solidFill>
                  <a:srgbClr val="000000"/>
                </a:solidFill>
                <a:uFillTx/>
                <a:latin typeface="Calibri"/>
                <a:ea typeface="Calibri"/>
              </a:rPr>
              <a:t>nu a fost înaintată</a:t>
            </a:r>
            <a:r>
              <a:rPr b="1" lang="en-US" sz="6000" spc="-1" strike="noStrike">
                <a:solidFill>
                  <a:srgbClr val="000000"/>
                </a:solidFill>
                <a:latin typeface="Calibri"/>
                <a:ea typeface="Calibri"/>
              </a:rPr>
              <a:t> către CNECSDTI </a:t>
            </a:r>
            <a:r>
              <a:rPr b="0" lang="en-US" sz="6000" spc="-1" strike="noStrike">
                <a:solidFill>
                  <a:srgbClr val="000000"/>
                </a:solidFill>
                <a:latin typeface="Calibri"/>
                <a:ea typeface="Calibri"/>
              </a:rPr>
              <a:t>în termen de </a:t>
            </a:r>
            <a:r>
              <a:rPr b="1" lang="en-US" sz="6000" spc="-1" strike="noStrike">
                <a:solidFill>
                  <a:srgbClr val="c00000"/>
                </a:solidFill>
                <a:latin typeface="Calibri"/>
                <a:ea typeface="Calibri"/>
              </a:rPr>
              <a:t>20 de zile lucrătoare</a:t>
            </a:r>
            <a:r>
              <a:rPr b="0" lang="en-US" sz="6000" spc="-1" strike="noStrike">
                <a:solidFill>
                  <a:srgbClr val="c00000"/>
                </a:solidFill>
                <a:latin typeface="Calibri"/>
                <a:ea typeface="Calibri"/>
              </a:rPr>
              <a:t> </a:t>
            </a:r>
            <a:r>
              <a:rPr b="0" lang="en-US" sz="6000" spc="-1" strike="noStrike">
                <a:solidFill>
                  <a:srgbClr val="000000"/>
                </a:solidFill>
                <a:latin typeface="Calibri"/>
                <a:ea typeface="Calibri"/>
              </a:rPr>
              <a:t>de la data comunicării raportului, </a:t>
            </a:r>
            <a:r>
              <a:rPr b="1" lang="en-US" sz="6000" spc="-1" strike="noStrike">
                <a:solidFill>
                  <a:srgbClr val="000000"/>
                </a:solidFill>
                <a:latin typeface="Calibri"/>
                <a:ea typeface="Calibri"/>
              </a:rPr>
              <a:t>sancţiunile stabilite de comisia de analiză sunt puse în aplicare de către conducătorul organizaţiei de cercetare, în termen de </a:t>
            </a:r>
            <a:r>
              <a:rPr b="1" lang="en-US" sz="6000" spc="-1" strike="noStrike">
                <a:solidFill>
                  <a:srgbClr val="c00000"/>
                </a:solidFill>
                <a:latin typeface="Calibri"/>
                <a:ea typeface="Calibri"/>
              </a:rPr>
              <a:t>60 de zile calendaristice </a:t>
            </a:r>
            <a:r>
              <a:rPr b="1" lang="en-US" sz="6000" spc="-1" strike="noStrike">
                <a:solidFill>
                  <a:srgbClr val="000000"/>
                </a:solidFill>
                <a:latin typeface="Calibri"/>
                <a:ea typeface="Calibri"/>
              </a:rPr>
              <a:t>de la data comunicării raportului</a:t>
            </a:r>
            <a:r>
              <a:rPr b="0" lang="en-US" sz="6000" spc="-1" strike="noStrike">
                <a:solidFill>
                  <a:srgbClr val="000000"/>
                </a:solidFill>
                <a:latin typeface="Calibri"/>
                <a:ea typeface="Calibri"/>
              </a:rPr>
              <a:t>.</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43415"/>
          </a:bodyPr>
          <a:p>
            <a:pPr indent="0" algn="ctr" defTabSz="914400">
              <a:lnSpc>
                <a:spcPct val="150000"/>
              </a:lnSpc>
              <a:buNone/>
            </a:pPr>
            <a:br>
              <a:rPr sz="1800"/>
            </a:br>
            <a:br>
              <a:rPr sz="1800"/>
            </a:br>
            <a:br>
              <a:rPr sz="1800"/>
            </a:br>
            <a:r>
              <a:rPr b="1" lang="en-US" sz="2000" spc="-1" strike="noStrike">
                <a:solidFill>
                  <a:srgbClr val="000000"/>
                </a:solidFill>
                <a:latin typeface="Verdana"/>
                <a:ea typeface="Calibri"/>
              </a:rPr>
              <a:t>D. DISPOZIȚII FINALE</a:t>
            </a:r>
            <a:br>
              <a:rPr sz="1800"/>
            </a:br>
            <a:r>
              <a:rPr b="0" lang="en-US" sz="1800" spc="-1" strike="noStrike">
                <a:solidFill>
                  <a:schemeClr val="dk1"/>
                </a:solidFill>
                <a:latin typeface="Verdana"/>
                <a:ea typeface="Calibri"/>
              </a:rPr>
              <a:t> </a:t>
            </a:r>
            <a:br>
              <a:rPr sz="1800"/>
            </a:br>
            <a:endParaRPr b="0" lang="en-US" sz="1800" spc="-1" strike="noStrike">
              <a:solidFill>
                <a:schemeClr val="dk1"/>
              </a:solidFill>
              <a:latin typeface="Calibri"/>
            </a:endParaRPr>
          </a:p>
        </p:txBody>
      </p:sp>
      <p:sp>
        <p:nvSpPr>
          <p:cNvPr id="136"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77804"/>
          </a:bodyPr>
          <a:p>
            <a:pPr indent="0" algn="just" defTabSz="914400">
              <a:lnSpc>
                <a:spcPct val="150000"/>
              </a:lnSpc>
              <a:buNone/>
              <a:tabLst>
                <a:tab algn="l" pos="0"/>
              </a:tabLst>
            </a:pPr>
            <a:r>
              <a:rPr b="0" lang="en-US" sz="1800" spc="-1" strike="noStrike">
                <a:solidFill>
                  <a:srgbClr val="000000"/>
                </a:solidFill>
                <a:latin typeface="Calibri"/>
                <a:ea typeface="Calibri"/>
              </a:rPr>
              <a:t>Organizaţiile de cercetare de </a:t>
            </a:r>
            <a:r>
              <a:rPr b="1" lang="en-US" sz="1800" spc="-1" strike="noStrike" u="sng">
                <a:solidFill>
                  <a:srgbClr val="000000"/>
                </a:solidFill>
                <a:uFillTx/>
                <a:latin typeface="Calibri"/>
                <a:ea typeface="Calibri"/>
              </a:rPr>
              <a:t>drept </a:t>
            </a:r>
            <a:r>
              <a:rPr b="1" i="1" lang="en-US" sz="1800" spc="-1" strike="noStrike" u="sng">
                <a:solidFill>
                  <a:srgbClr val="000000"/>
                </a:solidFill>
                <a:uFillTx/>
                <a:latin typeface="Calibri"/>
                <a:ea typeface="Calibri"/>
              </a:rPr>
              <a:t>public </a:t>
            </a:r>
            <a:r>
              <a:rPr b="1" i="1" lang="en-US" sz="1800" spc="-1" strike="noStrike">
                <a:solidFill>
                  <a:srgbClr val="000000"/>
                </a:solidFill>
                <a:latin typeface="Calibri"/>
                <a:ea typeface="Calibri"/>
              </a:rPr>
              <a:t>!!! – IFIN-HH - distincte față de instituțiile publice  -</a:t>
            </a:r>
            <a:r>
              <a:rPr b="0" lang="en-US" sz="1800" spc="-1" strike="noStrike">
                <a:solidFill>
                  <a:srgbClr val="000000"/>
                </a:solidFill>
                <a:latin typeface="Calibri"/>
                <a:ea typeface="Calibri"/>
              </a:rPr>
              <a:t> asigură transparenţa veniturilor salariale prin aplicarea în mod corespunzător a prevederilor </a:t>
            </a:r>
            <a:r>
              <a:rPr b="1" lang="en-US" sz="1800" spc="-1" strike="noStrike">
                <a:solidFill>
                  <a:srgbClr val="c00000"/>
                </a:solidFill>
                <a:latin typeface="Calibri"/>
                <a:ea typeface="Calibri"/>
              </a:rPr>
              <a:t>art. 33 </a:t>
            </a:r>
            <a:r>
              <a:rPr b="0" lang="en-US" sz="1800" spc="-1" strike="noStrike">
                <a:solidFill>
                  <a:srgbClr val="000000"/>
                </a:solidFill>
                <a:latin typeface="Calibri"/>
                <a:ea typeface="Calibri"/>
              </a:rPr>
              <a:t>din Legea-cadru nr. </a:t>
            </a:r>
            <a:r>
              <a:rPr b="1" lang="en-US" sz="1800" spc="-1" strike="noStrike" u="sng">
                <a:solidFill>
                  <a:srgbClr val="0000ff"/>
                </a:solidFill>
                <a:uFillTx/>
                <a:latin typeface="Calibri"/>
                <a:ea typeface="Calibri"/>
                <a:hlinkClick r:id="rId1"/>
              </a:rPr>
              <a:t>153/2017</a:t>
            </a:r>
            <a:r>
              <a:rPr b="0" lang="en-US" sz="1800" spc="-1" strike="noStrike">
                <a:solidFill>
                  <a:srgbClr val="000000"/>
                </a:solidFill>
                <a:latin typeface="Calibri"/>
                <a:ea typeface="Calibri"/>
              </a:rPr>
              <a:t> privind salarizarea personalului plătit din fonduri publice, cu modificările şi completările ulterioare (</a:t>
            </a:r>
            <a:r>
              <a:rPr b="1" lang="en-US" sz="1800" spc="-1" strike="noStrike">
                <a:solidFill>
                  <a:srgbClr val="000000"/>
                </a:solidFill>
                <a:highlight>
                  <a:srgbClr val="d3d3d3"/>
                </a:highlight>
                <a:latin typeface="Calibri"/>
                <a:ea typeface="Calibri"/>
              </a:rPr>
              <a:t>art.66</a:t>
            </a:r>
            <a:r>
              <a:rPr b="0" lang="en-US" sz="1800" spc="-1" strike="noStrike">
                <a:solidFill>
                  <a:srgbClr val="000000"/>
                </a:solidFill>
                <a:latin typeface="Calibri"/>
                <a:ea typeface="Calibri"/>
              </a:rPr>
              <a:t>), astfel:</a:t>
            </a:r>
            <a:endParaRPr b="0" lang="en-US" sz="1800" spc="-1" strike="noStrike">
              <a:solidFill>
                <a:schemeClr val="dk1"/>
              </a:solidFill>
              <a:latin typeface="Calibri"/>
            </a:endParaRPr>
          </a:p>
          <a:p>
            <a:pPr indent="0" algn="just" defTabSz="914400">
              <a:lnSpc>
                <a:spcPct val="150000"/>
              </a:lnSpc>
              <a:buNone/>
              <a:tabLst>
                <a:tab algn="l" pos="0"/>
              </a:tabLst>
            </a:pPr>
            <a:endParaRPr b="0" lang="en-US" sz="1800" spc="-1" strike="noStrike">
              <a:solidFill>
                <a:schemeClr val="dk1"/>
              </a:solidFill>
              <a:latin typeface="Calibri"/>
            </a:endParaRPr>
          </a:p>
          <a:p>
            <a:pPr indent="0" algn="just" defTabSz="914400">
              <a:lnSpc>
                <a:spcPct val="150000"/>
              </a:lnSpc>
              <a:buNone/>
              <a:tabLst>
                <a:tab algn="l" pos="0"/>
              </a:tabLst>
            </a:pPr>
            <a:r>
              <a:rPr b="0" lang="en-US" sz="1800" spc="-1" strike="noStrike">
                <a:solidFill>
                  <a:srgbClr val="000000"/>
                </a:solidFill>
                <a:latin typeface="Calibri"/>
                <a:ea typeface="Times New Roman"/>
              </a:rPr>
              <a:t>	</a:t>
            </a:r>
            <a:r>
              <a:rPr b="0" lang="en-US" sz="1800" spc="-1" strike="noStrike">
                <a:solidFill>
                  <a:srgbClr val="000000"/>
                </a:solidFill>
                <a:latin typeface="Calibri"/>
                <a:ea typeface="Times New Roman"/>
              </a:rPr>
              <a:t>- </a:t>
            </a:r>
            <a:r>
              <a:rPr b="0" lang="ro-RO" sz="1800" spc="-1" strike="noStrike">
                <a:solidFill>
                  <a:srgbClr val="000000"/>
                </a:solidFill>
                <a:latin typeface="Calibri"/>
                <a:ea typeface="Times New Roman"/>
              </a:rPr>
              <a:t>î</a:t>
            </a:r>
            <a:r>
              <a:rPr b="0" lang="en-US" sz="1800" spc="-1" strike="noStrike">
                <a:solidFill>
                  <a:srgbClr val="000000"/>
                </a:solidFill>
                <a:latin typeface="Calibri"/>
                <a:ea typeface="Times New Roman"/>
              </a:rPr>
              <a:t>n datele de 31 martie şi 30 septembrie ale fiecărui an, se va publica la sediu şi pe pagina proprie de internet și menține publicată, o listă a tuturor funcţiilor, cuprinzând următoarele:</a:t>
            </a:r>
            <a:endParaRPr b="0" lang="en-US" sz="1800" spc="-1" strike="noStrike">
              <a:solidFill>
                <a:schemeClr val="dk1"/>
              </a:solidFill>
              <a:latin typeface="Calibri"/>
            </a:endParaRPr>
          </a:p>
          <a:p>
            <a:pPr indent="0" algn="just" defTabSz="914400">
              <a:lnSpc>
                <a:spcPct val="150000"/>
              </a:lnSpc>
              <a:buNone/>
              <a:tabLst>
                <a:tab algn="l" pos="0"/>
              </a:tabLst>
            </a:pPr>
            <a:r>
              <a:rPr b="1" lang="en-US" sz="1800" spc="-1" strike="noStrike">
                <a:solidFill>
                  <a:srgbClr val="8f0000"/>
                </a:solidFill>
                <a:latin typeface="Calibri"/>
                <a:ea typeface="Times New Roman"/>
              </a:rPr>
              <a:t>a)   </a:t>
            </a:r>
            <a:r>
              <a:rPr b="0" lang="en-US" sz="1800" spc="-1" strike="noStrike">
                <a:solidFill>
                  <a:srgbClr val="000000"/>
                </a:solidFill>
                <a:latin typeface="Calibri"/>
                <a:ea typeface="Times New Roman"/>
              </a:rPr>
              <a:t>salariul de bază;</a:t>
            </a:r>
            <a:endParaRPr b="0" lang="en-US" sz="1800" spc="-1" strike="noStrike">
              <a:solidFill>
                <a:schemeClr val="dk1"/>
              </a:solidFill>
              <a:latin typeface="Calibri"/>
            </a:endParaRPr>
          </a:p>
          <a:p>
            <a:pPr indent="0" algn="just" defTabSz="914400">
              <a:lnSpc>
                <a:spcPct val="150000"/>
              </a:lnSpc>
              <a:buNone/>
              <a:tabLst>
                <a:tab algn="l" pos="0"/>
              </a:tabLst>
            </a:pPr>
            <a:r>
              <a:rPr b="1" lang="en-US" sz="1800" spc="-1" strike="noStrike">
                <a:solidFill>
                  <a:srgbClr val="8f0000"/>
                </a:solidFill>
                <a:latin typeface="Calibri"/>
                <a:ea typeface="Times New Roman"/>
              </a:rPr>
              <a:t>b) </a:t>
            </a:r>
            <a:r>
              <a:rPr b="0" lang="en-US" sz="1800" spc="-1" strike="noStrike">
                <a:solidFill>
                  <a:srgbClr val="000000"/>
                </a:solidFill>
                <a:latin typeface="Calibri"/>
                <a:ea typeface="Times New Roman"/>
              </a:rPr>
              <a:t>tipul, baza de calcul, cota procentuală, valoarea brută a sporurilor, compensaţiilor, adaosurilor, primelor şi premiilor eligibile pentru fiecare funcţie, precum şi baza legală a acordării acestora;</a:t>
            </a:r>
            <a:endParaRPr b="0" lang="en-US" sz="1800" spc="-1" strike="noStrike">
              <a:solidFill>
                <a:schemeClr val="dk1"/>
              </a:solidFill>
              <a:latin typeface="Calibri"/>
            </a:endParaRPr>
          </a:p>
          <a:p>
            <a:pPr indent="0" algn="just" defTabSz="914400">
              <a:lnSpc>
                <a:spcPct val="150000"/>
              </a:lnSpc>
              <a:buNone/>
              <a:tabLst>
                <a:tab algn="l" pos="0"/>
              </a:tabLst>
            </a:pPr>
            <a:r>
              <a:rPr b="1" lang="en-US" sz="1800" spc="-1" strike="noStrike">
                <a:solidFill>
                  <a:srgbClr val="8f0000"/>
                </a:solidFill>
                <a:latin typeface="Calibri"/>
                <a:ea typeface="Times New Roman"/>
              </a:rPr>
              <a:t>c)  </a:t>
            </a:r>
            <a:r>
              <a:rPr b="0" lang="en-US" sz="1800" spc="-1" strike="noStrike">
                <a:solidFill>
                  <a:srgbClr val="000000"/>
                </a:solidFill>
                <a:latin typeface="Calibri"/>
                <a:ea typeface="Times New Roman"/>
              </a:rPr>
              <a:t>orice alte drepturi în bani şi/sau în natură, dacă este cazul, precum şi baza legală a acordării acestora;</a:t>
            </a:r>
            <a:endParaRPr b="0" lang="en-US" sz="1800" spc="-1" strike="noStrike">
              <a:solidFill>
                <a:schemeClr val="dk1"/>
              </a:solidFill>
              <a:latin typeface="Calibri"/>
            </a:endParaRPr>
          </a:p>
          <a:p>
            <a:pPr indent="0" algn="just" defTabSz="914400">
              <a:lnSpc>
                <a:spcPct val="150000"/>
              </a:lnSpc>
              <a:buNone/>
              <a:tabLst>
                <a:tab algn="l" pos="0"/>
              </a:tabLst>
            </a:pPr>
            <a:r>
              <a:rPr b="1" lang="en-US" sz="1800" spc="-1" strike="noStrike">
                <a:solidFill>
                  <a:srgbClr val="8f0000"/>
                </a:solidFill>
                <a:latin typeface="Calibri"/>
                <a:ea typeface="Times New Roman"/>
              </a:rPr>
              <a:t>d)  </a:t>
            </a:r>
            <a:r>
              <a:rPr b="0" lang="en-US" sz="1800" spc="-1" strike="noStrike">
                <a:solidFill>
                  <a:srgbClr val="000000"/>
                </a:solidFill>
                <a:latin typeface="Calibri"/>
                <a:ea typeface="Times New Roman"/>
              </a:rPr>
              <a:t>orice informaţii cu privire la posibile limitări ale venitului salarial, precum şi baza legală a acestora.</a:t>
            </a:r>
            <a:endParaRPr b="0" lang="en-US" sz="1800" spc="-1" strike="noStrike">
              <a:solidFill>
                <a:schemeClr val="dk1"/>
              </a:solidFill>
              <a:latin typeface="Calibri"/>
            </a:endParaRPr>
          </a:p>
          <a:p>
            <a:pPr indent="0" algn="just" defTabSz="914400">
              <a:lnSpc>
                <a:spcPct val="150000"/>
              </a:lnSpc>
              <a:buNone/>
              <a:tabLst>
                <a:tab algn="l" pos="0"/>
              </a:tabLst>
            </a:pPr>
            <a:r>
              <a:rPr b="1" lang="en-US" sz="1800" spc="-1" strike="noStrike">
                <a:solidFill>
                  <a:schemeClr val="dk1"/>
                </a:solidFill>
                <a:latin typeface="Verdana"/>
                <a:ea typeface="Calibri"/>
              </a:rPr>
              <a:t> </a:t>
            </a:r>
            <a:endParaRPr b="0" lang="en-US" sz="18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ro-RO" sz="1800" spc="-1" strike="noStrike">
                <a:solidFill>
                  <a:schemeClr val="dk1"/>
                </a:solidFill>
                <a:latin typeface="Verdana"/>
                <a:ea typeface="Verdana"/>
              </a:rPr>
              <a:t>E. DISPOZIȚII TRANZITORII</a:t>
            </a:r>
            <a:endParaRPr b="0" lang="en-US" sz="1800" spc="-1" strike="noStrike">
              <a:solidFill>
                <a:schemeClr val="dk1"/>
              </a:solidFill>
              <a:latin typeface="Calibri"/>
            </a:endParaRPr>
          </a:p>
        </p:txBody>
      </p:sp>
      <p:sp>
        <p:nvSpPr>
          <p:cNvPr id="138" name="PlaceHolder 2"/>
          <p:cNvSpPr>
            <a:spLocks noGrp="1"/>
          </p:cNvSpPr>
          <p:nvPr>
            <p:ph/>
          </p:nvPr>
        </p:nvSpPr>
        <p:spPr>
          <a:xfrm>
            <a:off x="457200" y="1600200"/>
            <a:ext cx="8229240" cy="4525560"/>
          </a:xfrm>
          <a:prstGeom prst="rect">
            <a:avLst/>
          </a:prstGeom>
          <a:noFill/>
          <a:ln w="0">
            <a:noFill/>
          </a:ln>
        </p:spPr>
        <p:txBody>
          <a:bodyPr lIns="91440" rIns="91440" tIns="45720" bIns="45720" anchor="t">
            <a:noAutofit/>
          </a:bodyPr>
          <a:p>
            <a:pPr indent="0" defTabSz="914400">
              <a:lnSpc>
                <a:spcPct val="150000"/>
              </a:lnSpc>
              <a:buNone/>
              <a:tabLst>
                <a:tab algn="l" pos="0"/>
              </a:tabLst>
            </a:pPr>
            <a:r>
              <a:rPr b="1" lang="en-US" sz="1500" spc="-1" strike="noStrike">
                <a:solidFill>
                  <a:srgbClr val="000000"/>
                </a:solidFill>
                <a:latin typeface="Calibri"/>
                <a:ea typeface="Calibri"/>
              </a:rPr>
              <a:t>GUVERN:</a:t>
            </a:r>
            <a:endParaRPr b="0" lang="en-US" sz="1500" spc="-1" strike="noStrike">
              <a:solidFill>
                <a:schemeClr val="dk1"/>
              </a:solidFill>
              <a:latin typeface="Calibri"/>
            </a:endParaRPr>
          </a:p>
          <a:p>
            <a:pPr indent="0" defTabSz="914400">
              <a:lnSpc>
                <a:spcPct val="150000"/>
              </a:lnSpc>
              <a:buNone/>
              <a:tabLst>
                <a:tab algn="l" pos="0"/>
              </a:tabLst>
            </a:pP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en-US" sz="1500" spc="-1" strike="noStrike">
                <a:solidFill>
                  <a:srgbClr val="000000"/>
                </a:solidFill>
                <a:latin typeface="Calibri"/>
                <a:ea typeface="Times New Roman"/>
              </a:rPr>
              <a:t>Norme metodologie pentru organizarea concursurilor pentru ocuparea posturilor  ACS, CS, CS III, CS II, CS I – </a:t>
            </a:r>
            <a:r>
              <a:rPr b="0" lang="en-US" sz="1500" spc="-1" strike="noStrike">
                <a:solidFill>
                  <a:srgbClr val="000000"/>
                </a:solidFill>
                <a:highlight>
                  <a:srgbClr val="d3d3d3"/>
                </a:highlight>
                <a:latin typeface="Calibri"/>
                <a:ea typeface="Times New Roman"/>
              </a:rPr>
              <a:t>H.G</a:t>
            </a:r>
            <a:r>
              <a:rPr b="1" lang="en-US" sz="1500" spc="-1" strike="noStrike">
                <a:solidFill>
                  <a:srgbClr val="000000"/>
                </a:solidFill>
                <a:highlight>
                  <a:srgbClr val="d3d3d3"/>
                </a:highlight>
                <a:latin typeface="Calibri"/>
                <a:ea typeface="Times New Roman"/>
              </a:rPr>
              <a:t>.</a:t>
            </a:r>
            <a:r>
              <a:rPr b="1" lang="en-US" sz="1500" spc="-1" strike="noStrike">
                <a:solidFill>
                  <a:srgbClr val="000000"/>
                </a:solidFill>
                <a:latin typeface="Calibri"/>
                <a:ea typeface="Times New Roman"/>
              </a:rPr>
              <a:t> - </a:t>
            </a:r>
            <a:r>
              <a:rPr b="1" i="1" lang="ro-RO" sz="1500" spc="-1" strike="noStrike">
                <a:solidFill>
                  <a:srgbClr val="ff0000"/>
                </a:solidFill>
                <a:latin typeface="Calibri"/>
                <a:ea typeface="Times New Roman"/>
              </a:rPr>
              <a:t>180 de zile de la intrarea în vigoare a legii (12.01.2025)</a:t>
            </a:r>
            <a:r>
              <a:rPr b="1" lang="ro-RO" sz="1500" spc="-1" strike="noStrike">
                <a:solidFill>
                  <a:srgbClr val="000000"/>
                </a:solidFill>
                <a:latin typeface="Calibri"/>
                <a:ea typeface="Times New Roman"/>
              </a:rPr>
              <a:t> – </a:t>
            </a:r>
            <a:r>
              <a:rPr b="0" lang="ro-RO" sz="1500" spc="-1" strike="noStrike">
                <a:solidFill>
                  <a:srgbClr val="000000"/>
                </a:solidFill>
                <a:latin typeface="Calibri"/>
                <a:ea typeface="Times New Roman"/>
              </a:rPr>
              <a:t>art. 21 alin.4</a:t>
            </a:r>
            <a:endParaRPr b="0" lang="en-US" sz="1500" spc="-1" strike="noStrike">
              <a:solidFill>
                <a:schemeClr val="dk1"/>
              </a:solidFill>
              <a:latin typeface="Calibri"/>
            </a:endParaRPr>
          </a:p>
          <a:p>
            <a:pPr indent="0" algn="just" defTabSz="914400">
              <a:lnSpc>
                <a:spcPct val="150000"/>
              </a:lnSpc>
              <a:buNone/>
              <a:tabLst>
                <a:tab algn="l" pos="0"/>
              </a:tabLst>
            </a:pP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en-US" sz="1500" spc="-1" strike="noStrike">
                <a:solidFill>
                  <a:srgbClr val="000000"/>
                </a:solidFill>
                <a:latin typeface="Calibri"/>
                <a:ea typeface="Times New Roman"/>
              </a:rPr>
              <a:t>Norme metodologice pentru organizarea examenului de promovare pentru obținerea gradului profesional CS III, CS II, CS I – </a:t>
            </a:r>
            <a:r>
              <a:rPr b="0" lang="en-US" sz="1500" spc="-1" strike="noStrike">
                <a:solidFill>
                  <a:srgbClr val="000000"/>
                </a:solidFill>
                <a:highlight>
                  <a:srgbClr val="d3d3d3"/>
                </a:highlight>
                <a:latin typeface="Calibri"/>
                <a:ea typeface="Times New Roman"/>
              </a:rPr>
              <a:t>H.G.</a:t>
            </a:r>
            <a:r>
              <a:rPr b="1" lang="en-US" sz="1500" spc="-1" strike="noStrike">
                <a:solidFill>
                  <a:srgbClr val="000000"/>
                </a:solidFill>
                <a:latin typeface="Calibri"/>
                <a:ea typeface="Times New Roman"/>
              </a:rPr>
              <a:t> - </a:t>
            </a:r>
            <a:r>
              <a:rPr b="1" lang="ro-RO" sz="1500" spc="-1" strike="noStrike">
                <a:solidFill>
                  <a:srgbClr val="ff0000"/>
                </a:solidFill>
                <a:latin typeface="Calibri"/>
                <a:ea typeface="Times New Roman"/>
              </a:rPr>
              <a:t>180 de zile de la intrarea în vigoare a legii (12.01.2025)</a:t>
            </a:r>
            <a:r>
              <a:rPr b="1" lang="ro-RO" sz="1500" spc="-1" strike="noStrike">
                <a:solidFill>
                  <a:srgbClr val="000000"/>
                </a:solidFill>
                <a:latin typeface="Calibri"/>
                <a:ea typeface="Times New Roman"/>
              </a:rPr>
              <a:t> – </a:t>
            </a:r>
            <a:r>
              <a:rPr b="0" lang="ro-RO" sz="1500" spc="-1" strike="noStrike">
                <a:solidFill>
                  <a:srgbClr val="000000"/>
                </a:solidFill>
                <a:latin typeface="Calibri"/>
                <a:ea typeface="Times New Roman"/>
              </a:rPr>
              <a:t>art.22 alin.4</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ro-RO" sz="1800" spc="-1" strike="noStrike">
                <a:solidFill>
                  <a:schemeClr val="dk1"/>
                </a:solidFill>
                <a:latin typeface="Verdana"/>
                <a:ea typeface="Verdana"/>
              </a:rPr>
              <a:t>E. DISPOZIȚII TRANZITORII</a:t>
            </a:r>
            <a:endParaRPr b="0" lang="en-US" sz="1800" spc="-1" strike="noStrike">
              <a:solidFill>
                <a:schemeClr val="dk1"/>
              </a:solidFill>
              <a:latin typeface="Calibri"/>
            </a:endParaRPr>
          </a:p>
        </p:txBody>
      </p:sp>
      <p:sp>
        <p:nvSpPr>
          <p:cNvPr id="140" name="PlaceHolder 2"/>
          <p:cNvSpPr>
            <a:spLocks noGrp="1"/>
          </p:cNvSpPr>
          <p:nvPr>
            <p:ph/>
          </p:nvPr>
        </p:nvSpPr>
        <p:spPr>
          <a:xfrm>
            <a:off x="533520" y="1219320"/>
            <a:ext cx="8152920" cy="5105160"/>
          </a:xfrm>
          <a:prstGeom prst="rect">
            <a:avLst/>
          </a:prstGeom>
          <a:noFill/>
          <a:ln w="0">
            <a:noFill/>
          </a:ln>
        </p:spPr>
        <p:txBody>
          <a:bodyPr lIns="91440" rIns="91440" tIns="45720" bIns="45720" anchor="t">
            <a:normAutofit fontScale="24997" lnSpcReduction="10000"/>
          </a:bodyPr>
          <a:p>
            <a:pPr indent="0" algn="just" defTabSz="914400">
              <a:lnSpc>
                <a:spcPct val="150000"/>
              </a:lnSpc>
              <a:buNone/>
              <a:tabLst>
                <a:tab algn="l" pos="0"/>
              </a:tabLst>
            </a:pPr>
            <a:r>
              <a:rPr b="1" lang="en-US" sz="6000" spc="-1" strike="noStrike">
                <a:solidFill>
                  <a:srgbClr val="000000"/>
                </a:solidFill>
                <a:latin typeface="Calibri"/>
                <a:ea typeface="Calibri"/>
              </a:rPr>
              <a:t>MCID</a:t>
            </a:r>
            <a:r>
              <a:rPr b="1" lang="ro-RO" sz="6000" spc="-1" strike="noStrike">
                <a:solidFill>
                  <a:srgbClr val="000000"/>
                </a:solidFill>
                <a:latin typeface="Calibri"/>
                <a:ea typeface="Calibri"/>
              </a:rPr>
              <a:t>:</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Norme metodologice pentru încadrarea personalului suportpe funcții și trepte profesionale  - </a:t>
            </a:r>
            <a:r>
              <a:rPr b="0" lang="ro-RO" sz="6000" spc="-1" strike="noStrike">
                <a:solidFill>
                  <a:srgbClr val="000000"/>
                </a:solidFill>
                <a:highlight>
                  <a:srgbClr val="d3d3d3"/>
                </a:highlight>
                <a:latin typeface="Calibri"/>
                <a:ea typeface="Times New Roman"/>
              </a:rPr>
              <a:t>Ordin MCID</a:t>
            </a:r>
            <a:r>
              <a:rPr b="1" lang="ro-RO" sz="6000" spc="-1" strike="noStrike">
                <a:solidFill>
                  <a:srgbClr val="000000"/>
                </a:solidFill>
                <a:latin typeface="Calibri"/>
                <a:ea typeface="Times New Roman"/>
              </a:rPr>
              <a:t>; </a:t>
            </a:r>
            <a:r>
              <a:rPr b="1" lang="ro-RO" sz="6000" spc="-1" strike="noStrike">
                <a:solidFill>
                  <a:srgbClr val="ff0000"/>
                </a:solidFill>
                <a:latin typeface="Calibri"/>
                <a:ea typeface="Times New Roman"/>
              </a:rPr>
              <a:t>180 de zile de la intrarea în vigoare a legii (12.01.2025) </a:t>
            </a:r>
            <a:r>
              <a:rPr b="1" lang="ro-RO" sz="6000" spc="-1" strike="noStrike">
                <a:solidFill>
                  <a:srgbClr val="000000"/>
                </a:solidFill>
                <a:latin typeface="Calibri"/>
                <a:ea typeface="Times New Roman"/>
              </a:rPr>
              <a:t>– </a:t>
            </a:r>
            <a:r>
              <a:rPr b="0" lang="ro-RO" sz="6000" spc="-1" strike="noStrike">
                <a:solidFill>
                  <a:srgbClr val="000000"/>
                </a:solidFill>
                <a:latin typeface="Calibri"/>
                <a:ea typeface="Times New Roman"/>
              </a:rPr>
              <a:t>art. 11 alin.2</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Norme metodologice pentru echivalarea gradelor profesionale IDT I, IDT II, IDT III, IDT – </a:t>
            </a:r>
            <a:r>
              <a:rPr b="0" lang="ro-RO" sz="6000" spc="-1" strike="noStrike">
                <a:solidFill>
                  <a:srgbClr val="000000"/>
                </a:solidFill>
                <a:highlight>
                  <a:srgbClr val="d3d3d3"/>
                </a:highlight>
                <a:latin typeface="Calibri"/>
                <a:ea typeface="Times New Roman"/>
              </a:rPr>
              <a:t>Ordin MCID</a:t>
            </a:r>
            <a:r>
              <a:rPr b="1" lang="ro-RO" sz="6000" spc="-1" strike="noStrike">
                <a:solidFill>
                  <a:srgbClr val="000000"/>
                </a:solidFill>
                <a:latin typeface="Calibri"/>
                <a:ea typeface="Times New Roman"/>
              </a:rPr>
              <a:t>; </a:t>
            </a:r>
            <a:r>
              <a:rPr b="1" lang="ro-RO" sz="6000" spc="-1" strike="noStrike">
                <a:solidFill>
                  <a:srgbClr val="ff0000"/>
                </a:solidFill>
                <a:latin typeface="Calibri"/>
                <a:ea typeface="Times New Roman"/>
              </a:rPr>
              <a:t>180 de zile de la intrarea în vigoare a legii (12.01.2025)</a:t>
            </a:r>
            <a:r>
              <a:rPr b="1" lang="ro-RO" sz="6000" spc="-1" strike="noStrike">
                <a:solidFill>
                  <a:srgbClr val="000000"/>
                </a:solidFill>
                <a:latin typeface="Calibri"/>
                <a:ea typeface="Times New Roman"/>
              </a:rPr>
              <a:t> – </a:t>
            </a:r>
            <a:r>
              <a:rPr b="0" lang="ro-RO" sz="6000" spc="-1" strike="noStrike">
                <a:solidFill>
                  <a:srgbClr val="000000"/>
                </a:solidFill>
                <a:latin typeface="Calibri"/>
                <a:ea typeface="Times New Roman"/>
              </a:rPr>
              <a:t>art.12 alin.6</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Standarde minimale pentru acordare grade profesionale CS I, CS II – </a:t>
            </a:r>
            <a:r>
              <a:rPr b="0" lang="ro-RO" sz="6000" spc="-1" strike="noStrike">
                <a:solidFill>
                  <a:srgbClr val="000000"/>
                </a:solidFill>
                <a:highlight>
                  <a:srgbClr val="d3d3d3"/>
                </a:highlight>
                <a:latin typeface="Calibri"/>
                <a:ea typeface="Times New Roman"/>
              </a:rPr>
              <a:t>se elaborează de CCCDI și se aprobă prin Ordin comun MCID + MEN</a:t>
            </a:r>
            <a:r>
              <a:rPr b="1" lang="ro-RO" sz="6000" spc="-1" strike="noStrike">
                <a:solidFill>
                  <a:srgbClr val="000000"/>
                </a:solidFill>
                <a:latin typeface="Calibri"/>
                <a:ea typeface="Times New Roman"/>
              </a:rPr>
              <a:t> - </a:t>
            </a:r>
            <a:r>
              <a:rPr b="1" lang="ro-RO" sz="6000" spc="-1" strike="noStrike">
                <a:solidFill>
                  <a:srgbClr val="ff0000"/>
                </a:solidFill>
                <a:latin typeface="Calibri"/>
                <a:ea typeface="Times New Roman"/>
              </a:rPr>
              <a:t>180 de zile de la intrarea în vigoare a legii (12.01.2025)</a:t>
            </a:r>
            <a:r>
              <a:rPr b="1" lang="ro-RO" sz="6000" spc="-1" strike="noStrike">
                <a:solidFill>
                  <a:srgbClr val="000000"/>
                </a:solidFill>
                <a:latin typeface="Calibri"/>
                <a:ea typeface="Times New Roman"/>
              </a:rPr>
              <a:t> – </a:t>
            </a:r>
            <a:r>
              <a:rPr b="0" lang="ro-RO" sz="6000" spc="-1" strike="noStrike">
                <a:solidFill>
                  <a:srgbClr val="000000"/>
                </a:solidFill>
                <a:latin typeface="Calibri"/>
                <a:ea typeface="Times New Roman"/>
              </a:rPr>
              <a:t>art.13 alin.1</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Metodologie pentru evaluarea performanțelor manageriale ale directorilor generali/directorilor  - </a:t>
            </a:r>
            <a:r>
              <a:rPr b="1" lang="ro-RO" sz="6000" spc="-1" strike="noStrike">
                <a:solidFill>
                  <a:srgbClr val="ff0000"/>
                </a:solidFill>
                <a:latin typeface="Calibri"/>
                <a:ea typeface="Times New Roman"/>
              </a:rPr>
              <a:t>180 de zile de la intrarea în vigoare a legii (12.01.2025)</a:t>
            </a:r>
            <a:r>
              <a:rPr b="1" lang="ro-RO" sz="6000" spc="-1" strike="noStrike">
                <a:solidFill>
                  <a:srgbClr val="000000"/>
                </a:solidFill>
                <a:latin typeface="Calibri"/>
                <a:ea typeface="Times New Roman"/>
              </a:rPr>
              <a:t> – </a:t>
            </a:r>
            <a:r>
              <a:rPr b="0" lang="ro-RO" sz="6000" spc="-1" strike="noStrike">
                <a:solidFill>
                  <a:srgbClr val="000000"/>
                </a:solidFill>
                <a:latin typeface="Calibri"/>
                <a:ea typeface="Times New Roman"/>
              </a:rPr>
              <a:t>art. 17 alin.6</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Metodologie pentru verificarea și evaluarea dosarelor cu documentele aferente concursurilor/examenelor pentru CS I, CS II – </a:t>
            </a:r>
            <a:r>
              <a:rPr b="0" lang="ro-RO" sz="6000" spc="-1" strike="noStrike">
                <a:solidFill>
                  <a:srgbClr val="000000"/>
                </a:solidFill>
                <a:highlight>
                  <a:srgbClr val="d3d3d3"/>
                </a:highlight>
                <a:latin typeface="Calibri"/>
                <a:ea typeface="Times New Roman"/>
              </a:rPr>
              <a:t>se propune de CCCDI și se aprobă prin Ordin MCID</a:t>
            </a:r>
            <a:r>
              <a:rPr b="1" lang="ro-RO" sz="6000" spc="-1" strike="noStrike">
                <a:solidFill>
                  <a:srgbClr val="000000"/>
                </a:solidFill>
                <a:latin typeface="Calibri"/>
                <a:ea typeface="Times New Roman"/>
              </a:rPr>
              <a:t> - </a:t>
            </a:r>
            <a:r>
              <a:rPr b="1" lang="ro-RO" sz="6000" spc="-1" strike="noStrike">
                <a:solidFill>
                  <a:srgbClr val="ff0000"/>
                </a:solidFill>
                <a:latin typeface="Calibri"/>
                <a:ea typeface="Times New Roman"/>
              </a:rPr>
              <a:t>180 de zile de la intrarea în vigoare a legii (12.01.2025) </a:t>
            </a:r>
            <a:r>
              <a:rPr b="0" lang="ro-RO" sz="6000" spc="-1" strike="noStrike">
                <a:solidFill>
                  <a:srgbClr val="000000"/>
                </a:solidFill>
                <a:latin typeface="Calibri"/>
                <a:ea typeface="Times New Roman"/>
              </a:rPr>
              <a:t>– art.20</a:t>
            </a:r>
            <a:endParaRPr b="0" lang="en-US" sz="60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6000" spc="-1" strike="noStrike">
                <a:solidFill>
                  <a:srgbClr val="000000"/>
                </a:solidFill>
                <a:latin typeface="Calibri"/>
                <a:ea typeface="Times New Roman"/>
              </a:rPr>
              <a:t>Ordin pentru constituirea și funcționarea colectivelor mixte de specialiști - </a:t>
            </a:r>
            <a:r>
              <a:rPr b="1" lang="ro-RO" sz="6000" spc="-1" strike="noStrike">
                <a:solidFill>
                  <a:srgbClr val="ff0000"/>
                </a:solidFill>
                <a:latin typeface="Calibri"/>
                <a:ea typeface="Times New Roman"/>
              </a:rPr>
              <a:t>90 de zile de la intrarea în vigoare a legii (12.10.2024) </a:t>
            </a:r>
            <a:r>
              <a:rPr b="1" lang="ro-RO" sz="6000" spc="-1" strike="noStrike">
                <a:solidFill>
                  <a:srgbClr val="000000"/>
                </a:solidFill>
                <a:latin typeface="Calibri"/>
                <a:ea typeface="Times New Roman"/>
              </a:rPr>
              <a:t>– </a:t>
            </a:r>
            <a:r>
              <a:rPr b="0" lang="ro-RO" sz="6000" spc="-1" strike="noStrike">
                <a:solidFill>
                  <a:srgbClr val="000000"/>
                </a:solidFill>
                <a:latin typeface="Calibri"/>
                <a:ea typeface="Times New Roman"/>
              </a:rPr>
              <a:t>art. 42 alin.1 și 3</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ro-RO" sz="1800" spc="-1" strike="noStrike">
                <a:solidFill>
                  <a:schemeClr val="dk1"/>
                </a:solidFill>
                <a:latin typeface="Verdana"/>
                <a:ea typeface="Verdana"/>
              </a:rPr>
              <a:t>E. </a:t>
            </a:r>
            <a:r>
              <a:rPr b="1" lang="ro-RO" sz="2000" spc="-1" strike="noStrike">
                <a:solidFill>
                  <a:schemeClr val="dk1"/>
                </a:solidFill>
                <a:latin typeface="Verdana"/>
                <a:ea typeface="Verdana"/>
              </a:rPr>
              <a:t>DISPOZIȚII TRANZITORII</a:t>
            </a:r>
            <a:endParaRPr b="0" lang="en-US" sz="2000" spc="-1" strike="noStrike">
              <a:solidFill>
                <a:schemeClr val="dk1"/>
              </a:solidFill>
              <a:latin typeface="Calibri"/>
            </a:endParaRPr>
          </a:p>
        </p:txBody>
      </p:sp>
      <p:sp>
        <p:nvSpPr>
          <p:cNvPr id="142" name="PlaceHolder 2"/>
          <p:cNvSpPr>
            <a:spLocks noGrp="1"/>
          </p:cNvSpPr>
          <p:nvPr>
            <p:ph/>
          </p:nvPr>
        </p:nvSpPr>
        <p:spPr>
          <a:xfrm>
            <a:off x="457200" y="1295280"/>
            <a:ext cx="8229240" cy="5181120"/>
          </a:xfrm>
          <a:prstGeom prst="rect">
            <a:avLst/>
          </a:prstGeom>
          <a:noFill/>
          <a:ln w="0">
            <a:noFill/>
          </a:ln>
        </p:spPr>
        <p:txBody>
          <a:bodyPr lIns="91440" rIns="91440" tIns="45720" bIns="45720" anchor="t">
            <a:normAutofit fontScale="40621" lnSpcReduction="10000"/>
          </a:bodyPr>
          <a:p>
            <a:pPr indent="0" algn="just" defTabSz="914400">
              <a:lnSpc>
                <a:spcPct val="150000"/>
              </a:lnSpc>
              <a:buNone/>
              <a:tabLst>
                <a:tab algn="l" pos="0"/>
              </a:tabLst>
            </a:pPr>
            <a:r>
              <a:rPr b="1" lang="ro-RO" sz="3800" spc="-1" strike="noStrike">
                <a:solidFill>
                  <a:srgbClr val="000000"/>
                </a:solidFill>
                <a:highlight>
                  <a:srgbClr val="ffff00"/>
                </a:highlight>
                <a:latin typeface="Calibri"/>
                <a:ea typeface="Calibri"/>
              </a:rPr>
              <a:t>IFIN-HH – </a:t>
            </a:r>
            <a:r>
              <a:rPr b="1" lang="ro-RO" sz="3800" spc="-1" strike="noStrike" u="sng">
                <a:solidFill>
                  <a:srgbClr val="000000"/>
                </a:solidFill>
                <a:highlight>
                  <a:srgbClr val="ffff00"/>
                </a:highlight>
                <a:uFillTx/>
                <a:latin typeface="Calibri"/>
                <a:ea typeface="Calibri"/>
              </a:rPr>
              <a:t>de elaborat</a:t>
            </a:r>
            <a:r>
              <a:rPr b="1" lang="ro-RO" sz="3800" spc="-1" strike="noStrike">
                <a:solidFill>
                  <a:srgbClr val="000000"/>
                </a:solidFill>
                <a:highlight>
                  <a:srgbClr val="ffff00"/>
                </a:highlight>
                <a:latin typeface="Calibri"/>
                <a:ea typeface="Calibri"/>
              </a:rPr>
              <a:t>:</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Metodologie de încadrare și promovare pe funcții și trepte profesionale pentru personalul suport </a:t>
            </a:r>
            <a:r>
              <a:rPr b="1" lang="ro-RO" sz="3800" spc="-1" strike="noStrike">
                <a:solidFill>
                  <a:srgbClr val="ff0000"/>
                </a:solidFill>
                <a:latin typeface="Calibri"/>
                <a:ea typeface="Times New Roman"/>
              </a:rPr>
              <a:t>- </a:t>
            </a:r>
            <a:r>
              <a:rPr b="1" lang="ro-RO" sz="3800" spc="-1" strike="noStrike">
                <a:solidFill>
                  <a:srgbClr val="000000"/>
                </a:solidFill>
                <a:highlight>
                  <a:srgbClr val="d3d3d3"/>
                </a:highlight>
                <a:latin typeface="Calibri"/>
                <a:ea typeface="Times New Roman"/>
              </a:rPr>
              <a:t>în </a:t>
            </a:r>
            <a:r>
              <a:rPr b="1" i="1" lang="ro-RO" sz="3800" spc="-1" strike="noStrike">
                <a:solidFill>
                  <a:srgbClr val="000000"/>
                </a:solidFill>
                <a:highlight>
                  <a:srgbClr val="d3d3d3"/>
                </a:highlight>
                <a:latin typeface="Calibri"/>
                <a:ea typeface="Times New Roman"/>
              </a:rPr>
              <a:t>prealabil, aviz MCID</a:t>
            </a:r>
            <a:r>
              <a:rPr b="1" lang="ro-RO" sz="3800" spc="-1" strike="noStrike">
                <a:solidFill>
                  <a:srgbClr val="000000"/>
                </a:solidFill>
                <a:latin typeface="Calibri"/>
                <a:ea typeface="Times New Roman"/>
              </a:rPr>
              <a:t> - </a:t>
            </a:r>
            <a:r>
              <a:rPr b="1" lang="ro-RO" sz="3800" spc="-1" strike="noStrike">
                <a:solidFill>
                  <a:srgbClr val="ff0000"/>
                </a:solidFill>
                <a:latin typeface="Calibri"/>
                <a:ea typeface="Times New Roman"/>
              </a:rPr>
              <a:t>180 de zile de la intrarea în vigoare a legii (12.01.2025)</a:t>
            </a:r>
            <a:r>
              <a:rPr b="1" lang="ro-RO" sz="3800" spc="-1" strike="noStrike">
                <a:solidFill>
                  <a:srgbClr val="000000"/>
                </a:solidFill>
                <a:latin typeface="Calibri"/>
                <a:ea typeface="Times New Roman"/>
              </a:rPr>
              <a:t> </a:t>
            </a:r>
            <a:r>
              <a:rPr b="0" lang="ro-RO" sz="3800" spc="-1" strike="noStrike">
                <a:solidFill>
                  <a:srgbClr val="000000"/>
                </a:solidFill>
                <a:latin typeface="Calibri"/>
                <a:ea typeface="Times New Roman"/>
              </a:rPr>
              <a:t>– art. 18 alin.2</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Regulament pentru evaluarea performanșei științifice a cercetătorilor - </a:t>
            </a:r>
            <a:r>
              <a:rPr b="1" lang="ro-RO" sz="3800" spc="-1" strike="noStrike">
                <a:solidFill>
                  <a:srgbClr val="c00000"/>
                </a:solidFill>
                <a:latin typeface="Calibri"/>
                <a:ea typeface="Times New Roman"/>
              </a:rPr>
              <a:t>180 de zile de la intrarea în vigoare a legii (12.01.2025)</a:t>
            </a:r>
            <a:r>
              <a:rPr b="1" lang="ro-RO" sz="3800" spc="-1" strike="noStrike">
                <a:solidFill>
                  <a:srgbClr val="000000"/>
                </a:solidFill>
                <a:latin typeface="Calibri"/>
                <a:ea typeface="Times New Roman"/>
              </a:rPr>
              <a:t> – </a:t>
            </a:r>
            <a:r>
              <a:rPr b="0" lang="ro-RO" sz="3800" spc="-1" strike="noStrike">
                <a:solidFill>
                  <a:srgbClr val="000000"/>
                </a:solidFill>
                <a:latin typeface="Calibri"/>
                <a:ea typeface="Times New Roman"/>
              </a:rPr>
              <a:t>art. 26</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Standarde minimale pentru încadrarea pe funcții pentru personalul suport cu studii superioare – </a:t>
            </a:r>
            <a:r>
              <a:rPr b="1" i="1" lang="ro-RO" sz="3800" spc="-1" strike="noStrike">
                <a:solidFill>
                  <a:srgbClr val="000000"/>
                </a:solidFill>
                <a:highlight>
                  <a:srgbClr val="d3d3d3"/>
                </a:highlight>
                <a:latin typeface="Calibri"/>
                <a:ea typeface="Times New Roman"/>
              </a:rPr>
              <a:t>în prealabil, aviz conform MCID</a:t>
            </a:r>
            <a:r>
              <a:rPr b="1" lang="ro-RO" sz="3800" spc="-1" strike="noStrike">
                <a:solidFill>
                  <a:srgbClr val="000000"/>
                </a:solidFill>
                <a:latin typeface="Calibri"/>
                <a:ea typeface="Times New Roman"/>
              </a:rPr>
              <a:t> – </a:t>
            </a:r>
            <a:r>
              <a:rPr b="0" lang="ro-RO" sz="3800" spc="-1" strike="noStrike">
                <a:solidFill>
                  <a:srgbClr val="000000"/>
                </a:solidFill>
                <a:latin typeface="Calibri"/>
                <a:ea typeface="Times New Roman"/>
              </a:rPr>
              <a:t>art. 11 alin.3 </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Metodologie de încadrare IDT pe funcțiile de Inginer Cercetare (IC) – </a:t>
            </a:r>
            <a:r>
              <a:rPr b="0" lang="ro-RO" sz="3800" spc="-1" strike="noStrike">
                <a:solidFill>
                  <a:srgbClr val="000000"/>
                </a:solidFill>
                <a:latin typeface="Calibri"/>
                <a:ea typeface="Times New Roman"/>
              </a:rPr>
              <a:t>art. 12 alin.5 </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Standarde minimale specifice pentru acordarea gradelor profesionale ACS, CS, CS III – </a:t>
            </a:r>
            <a:r>
              <a:rPr b="0" lang="ro-RO" sz="3800" spc="-1" strike="noStrike">
                <a:solidFill>
                  <a:srgbClr val="000000"/>
                </a:solidFill>
                <a:latin typeface="Calibri"/>
                <a:ea typeface="Times New Roman"/>
              </a:rPr>
              <a:t>art. 13 alin.1</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Standarde suplimentare specifice pentru CS I, CS II – </a:t>
            </a:r>
            <a:r>
              <a:rPr b="0" lang="ro-RO" sz="3800" spc="-1" strike="noStrike">
                <a:solidFill>
                  <a:srgbClr val="000000"/>
                </a:solidFill>
                <a:latin typeface="Calibri"/>
                <a:ea typeface="Times New Roman"/>
              </a:rPr>
              <a:t>art. 13 alin.3</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Regulamente concurs/examen pentru încadrarea și promovarea pe posturi a personalului CDI – </a:t>
            </a:r>
            <a:r>
              <a:rPr b="0" lang="ro-RO" sz="3800" spc="-1" strike="noStrike" u="sng">
                <a:solidFill>
                  <a:srgbClr val="000000"/>
                </a:solidFill>
                <a:highlight>
                  <a:srgbClr val="d3d3d3"/>
                </a:highlight>
                <a:uFillTx/>
                <a:latin typeface="Calibri"/>
                <a:ea typeface="Times New Roman"/>
              </a:rPr>
              <a:t>se propune de CS și se aprobă de CA</a:t>
            </a:r>
            <a:r>
              <a:rPr b="1" lang="ro-RO" sz="3800" spc="-1" strike="noStrike">
                <a:solidFill>
                  <a:srgbClr val="000000"/>
                </a:solidFill>
                <a:latin typeface="Calibri"/>
                <a:ea typeface="Times New Roman"/>
              </a:rPr>
              <a:t> – </a:t>
            </a:r>
            <a:r>
              <a:rPr b="0" lang="ro-RO" sz="3800" spc="-1" strike="noStrike">
                <a:solidFill>
                  <a:srgbClr val="000000"/>
                </a:solidFill>
                <a:latin typeface="Calibri"/>
                <a:ea typeface="Times New Roman"/>
              </a:rPr>
              <a:t>art.18 alin.3</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Regulament pentru alocarea fondurilor bugetate pentru susținerea activității CDI – </a:t>
            </a:r>
            <a:r>
              <a:rPr b="0" lang="ro-RO" sz="3800" spc="-1" strike="noStrike">
                <a:solidFill>
                  <a:srgbClr val="000000"/>
                </a:solidFill>
                <a:latin typeface="Calibri"/>
                <a:ea typeface="Times New Roman"/>
              </a:rPr>
              <a:t>art. 32 alin.3</a:t>
            </a:r>
            <a:endParaRPr b="0" lang="en-US" sz="38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3800" spc="-1" strike="noStrike">
                <a:solidFill>
                  <a:srgbClr val="000000"/>
                </a:solidFill>
                <a:latin typeface="Calibri"/>
                <a:ea typeface="Times New Roman"/>
              </a:rPr>
              <a:t>Metodologie echivalare vechime în specialitate pentru cetățenii români care au defsășurat activități CDI în străinătate – </a:t>
            </a:r>
            <a:r>
              <a:rPr b="0" lang="ro-RO" sz="3800" spc="-1" strike="noStrike">
                <a:solidFill>
                  <a:srgbClr val="000000"/>
                </a:solidFill>
                <a:latin typeface="Calibri"/>
                <a:ea typeface="Times New Roman"/>
              </a:rPr>
              <a:t>art.39 alin.1</a:t>
            </a:r>
            <a:endParaRPr b="0" lang="en-US" sz="38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609480" y="274680"/>
            <a:ext cx="8076960" cy="563040"/>
          </a:xfrm>
          <a:prstGeom prst="rect">
            <a:avLst/>
          </a:prstGeom>
          <a:noFill/>
          <a:ln w="0">
            <a:noFill/>
          </a:ln>
        </p:spPr>
        <p:txBody>
          <a:bodyPr lIns="91440" rIns="91440" tIns="45720" bIns="45720" anchor="ctr">
            <a:normAutofit fontScale="34095" lnSpcReduction="10000"/>
          </a:bodyPr>
          <a:p>
            <a:pPr marL="457200" indent="457200" algn="ctr" defTabSz="914400">
              <a:lnSpc>
                <a:spcPct val="150000"/>
              </a:lnSpc>
              <a:buNone/>
              <a:tabLst>
                <a:tab algn="l" pos="0"/>
              </a:tabLst>
            </a:pPr>
            <a:br>
              <a:rPr sz="2000"/>
            </a:br>
            <a:br>
              <a:rPr sz="2000"/>
            </a:br>
            <a:r>
              <a:rPr b="1" i="1" lang="en-US" sz="2000" spc="-1" strike="noStrike">
                <a:solidFill>
                  <a:srgbClr val="000000"/>
                </a:solidFill>
                <a:latin typeface="Verdana"/>
                <a:ea typeface="Calibri"/>
              </a:rPr>
              <a:t>1. CATEGORII DE PERSONAL CDI – </a:t>
            </a:r>
            <a:r>
              <a:rPr b="1" i="1" lang="en-US" sz="2000" spc="-1" strike="noStrike">
                <a:solidFill>
                  <a:srgbClr val="000000"/>
                </a:solidFill>
                <a:highlight>
                  <a:srgbClr val="d3d3d3"/>
                </a:highlight>
                <a:latin typeface="Verdana"/>
                <a:ea typeface="Calibri"/>
              </a:rPr>
              <a:t>art. 8 alin.2</a:t>
            </a:r>
            <a:r>
              <a:rPr b="1" i="1" lang="en-US" sz="1000" spc="-1" strike="noStrike">
                <a:solidFill>
                  <a:srgbClr val="000000"/>
                </a:solidFill>
                <a:latin typeface="Verdana"/>
                <a:ea typeface="Calibri"/>
              </a:rPr>
              <a:t>:</a:t>
            </a:r>
            <a:br>
              <a:rPr sz="1000"/>
            </a:br>
            <a:endParaRPr b="0" lang="en-US" sz="1000" spc="-1" strike="noStrike">
              <a:solidFill>
                <a:schemeClr val="dk1"/>
              </a:solidFill>
              <a:latin typeface="Calibri"/>
            </a:endParaRPr>
          </a:p>
        </p:txBody>
      </p:sp>
      <p:sp>
        <p:nvSpPr>
          <p:cNvPr id="72" name="PlaceHolder 2"/>
          <p:cNvSpPr>
            <a:spLocks noGrp="1"/>
          </p:cNvSpPr>
          <p:nvPr>
            <p:ph/>
          </p:nvPr>
        </p:nvSpPr>
        <p:spPr>
          <a:xfrm>
            <a:off x="380880" y="762120"/>
            <a:ext cx="8305560" cy="5562360"/>
          </a:xfrm>
          <a:prstGeom prst="rect">
            <a:avLst/>
          </a:prstGeom>
          <a:noFill/>
          <a:ln w="0">
            <a:noFill/>
          </a:ln>
        </p:spPr>
        <p:txBody>
          <a:bodyPr lIns="91440" rIns="91440" tIns="45720" bIns="45720" anchor="t">
            <a:normAutofit fontScale="24997" lnSpcReduction="20000"/>
          </a:bodyPr>
          <a:p>
            <a:pPr indent="0" algn="just" defTabSz="914400">
              <a:lnSpc>
                <a:spcPct val="150000"/>
              </a:lnSpc>
              <a:buNone/>
              <a:tabLst>
                <a:tab algn="l" pos="0"/>
              </a:tabLst>
            </a:pPr>
            <a:r>
              <a:rPr b="1" lang="en-US" sz="5200" spc="-1" strike="noStrike">
                <a:solidFill>
                  <a:srgbClr val="8f0000"/>
                </a:solidFill>
                <a:latin typeface="Verdana"/>
                <a:ea typeface="Times New Roman"/>
              </a:rPr>
              <a:t>	</a:t>
            </a:r>
            <a:r>
              <a:rPr b="1" lang="en-US" sz="6000" spc="-1" strike="noStrike">
                <a:solidFill>
                  <a:srgbClr val="8f0000"/>
                </a:solidFill>
                <a:latin typeface="Calibri"/>
                <a:ea typeface="Times New Roman"/>
              </a:rPr>
              <a:t>a)  </a:t>
            </a:r>
            <a:r>
              <a:rPr b="1" lang="en-US" sz="6000" spc="-1" strike="noStrike">
                <a:solidFill>
                  <a:srgbClr val="ff0000"/>
                </a:solidFill>
                <a:latin typeface="Calibri"/>
                <a:ea typeface="Times New Roman"/>
              </a:rPr>
              <a:t>CERCETĂTORI ŞTIINŢIFICI</a:t>
            </a:r>
            <a:r>
              <a:rPr b="0" lang="en-US" sz="6000" spc="-1" strike="noStrike">
                <a:solidFill>
                  <a:schemeClr val="dk1"/>
                </a:solidFill>
                <a:latin typeface="Calibri"/>
                <a:ea typeface="Times New Roman"/>
              </a:rPr>
              <a:t>: profesionişti implicaţi în conceperea sau crearea de noi cunoştinţe ştiinţifice bazate pe concepte sau ipoteze originale, care desfăşoară activităţi de cercetare şi îmbunătăţesc sau dezvoltă concepte, teorii, modele, tehnici, instrumente, software sau metode operaţionale. Cercetătorii ştiinţifici identifică opţiuni pentru noi activităţi de cercetare şi dezvoltare, pe care le planifică şi le gestionează utilizând competenţe şi cunoştinţe de nivel înalt dobândite prin educaţie şi formare profesională sau prin experienţa practică acumulată în urma desfăşurării de activităţi de cercetare</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r>
              <a:rPr b="1" lang="en-US" sz="6000" spc="-1" strike="noStrike">
                <a:solidFill>
                  <a:srgbClr val="8f0000"/>
                </a:solidFill>
                <a:latin typeface="Calibri"/>
                <a:ea typeface="Times New Roman"/>
              </a:rPr>
              <a:t>b)  </a:t>
            </a:r>
            <a:r>
              <a:rPr b="1" lang="en-US" sz="6000" spc="-1" strike="noStrike">
                <a:solidFill>
                  <a:schemeClr val="dk1"/>
                </a:solidFill>
                <a:latin typeface="Calibri"/>
                <a:ea typeface="Times New Roman"/>
              </a:rPr>
              <a:t>cadre didactice universitare</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r>
              <a:rPr b="1" lang="en-US" sz="6000" spc="-1" strike="noStrike">
                <a:solidFill>
                  <a:srgbClr val="8f0000"/>
                </a:solidFill>
                <a:latin typeface="Calibri"/>
                <a:ea typeface="Times New Roman"/>
              </a:rPr>
              <a:t>c)  </a:t>
            </a:r>
            <a:r>
              <a:rPr b="1" lang="en-US" sz="6000" spc="-1" strike="noStrike">
                <a:solidFill>
                  <a:schemeClr val="dk1"/>
                </a:solidFill>
                <a:latin typeface="Calibri"/>
                <a:ea typeface="Times New Roman"/>
              </a:rPr>
              <a:t>personalul instituţiilor cu atribuţii în domeniul securităţii naţionale</a:t>
            </a:r>
            <a:r>
              <a:rPr b="0" lang="en-US" sz="6000" spc="-1" strike="noStrike">
                <a:solidFill>
                  <a:schemeClr val="dk1"/>
                </a:solidFill>
                <a:latin typeface="Calibri"/>
                <a:ea typeface="Times New Roman"/>
              </a:rPr>
              <a:t> </a:t>
            </a:r>
            <a:r>
              <a:rPr b="1" lang="en-US" sz="6000" spc="-1" strike="noStrike">
                <a:solidFill>
                  <a:schemeClr val="dk1"/>
                </a:solidFill>
                <a:latin typeface="Calibri"/>
                <a:ea typeface="Times New Roman"/>
              </a:rPr>
              <a:t>ce desfăşoară activităţi similare celor prevăzute la lit. a)</a:t>
            </a:r>
            <a:r>
              <a:rPr b="0" lang="en-US" sz="6000" spc="-1" strike="noStrike">
                <a:solidFill>
                  <a:schemeClr val="dk1"/>
                </a:solidFill>
                <a:latin typeface="Calibri"/>
                <a:ea typeface="Times New Roman"/>
              </a:rPr>
              <a:t> în scopul asigurării securităţii naţionale</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	</a:t>
            </a:r>
            <a:r>
              <a:rPr b="1" lang="en-US" sz="6000" spc="-1" strike="noStrike">
                <a:solidFill>
                  <a:srgbClr val="8f0000"/>
                </a:solidFill>
                <a:latin typeface="Calibri"/>
                <a:ea typeface="Times New Roman"/>
              </a:rPr>
              <a:t>d) </a:t>
            </a:r>
            <a:r>
              <a:rPr b="1" lang="en-US" sz="6000" spc="-1" strike="noStrike">
                <a:solidFill>
                  <a:srgbClr val="ff0000"/>
                </a:solidFill>
                <a:latin typeface="Calibri"/>
                <a:ea typeface="Times New Roman"/>
              </a:rPr>
              <a:t>PERSONAL SUPORT pentru activităţile CDI</a:t>
            </a:r>
            <a:r>
              <a:rPr b="1" lang="en-US" sz="6000" spc="-1" strike="noStrike">
                <a:solidFill>
                  <a:schemeClr val="dk1"/>
                </a:solidFill>
                <a:latin typeface="Calibri"/>
                <a:ea typeface="Times New Roman"/>
              </a:rPr>
              <a:t>, cu studii medii sau superioare</a:t>
            </a:r>
            <a:r>
              <a:rPr b="0" lang="en-US" sz="6000" spc="-1" strike="noStrike">
                <a:solidFill>
                  <a:schemeClr val="dk1"/>
                </a:solidFill>
                <a:latin typeface="Calibri"/>
                <a:ea typeface="Times New Roman"/>
              </a:rPr>
              <a:t> - </a:t>
            </a:r>
            <a:r>
              <a:rPr b="0" lang="en-US" sz="6000" spc="-1" strike="noStrike">
                <a:solidFill>
                  <a:schemeClr val="dk1"/>
                </a:solidFill>
                <a:latin typeface="Calibri"/>
                <a:ea typeface="Calibri"/>
              </a:rPr>
              <a:t>contribuie la îndeplinirea unor sarcini ştiinţifice şi tehnice care implică aplicarea de concepte şi metode operaţionale şi utilizarea de echipamente de cercetare şi participă, pe lângă cercetătorii ştiinţifici, la desfăşurarea activităţii CDI prin realizarea de programe experimentale şi tehnologii, respectiv efectuarea de măsurări, analize, operaţii de execuţie a unor elemente, operaţii de întreţinere şi exploatare a aparaturii şi a instalaţiilor de cercetare, precum şi la alte activităţi asemănătoare</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a:bodyPr>
          <a:p>
            <a:pPr indent="0" algn="ctr" defTabSz="914400">
              <a:lnSpc>
                <a:spcPct val="100000"/>
              </a:lnSpc>
              <a:buNone/>
            </a:pPr>
            <a:r>
              <a:rPr b="1" lang="ro-RO" sz="1800" spc="-1" strike="noStrike">
                <a:solidFill>
                  <a:schemeClr val="dk1"/>
                </a:solidFill>
                <a:latin typeface="Verdana"/>
                <a:ea typeface="Verdana"/>
              </a:rPr>
              <a:t>E. DISPOZIȚII TRANZITORII</a:t>
            </a:r>
            <a:endParaRPr b="0" lang="en-US" sz="1800" spc="-1" strike="noStrike">
              <a:solidFill>
                <a:schemeClr val="dk1"/>
              </a:solidFill>
              <a:latin typeface="Calibri"/>
            </a:endParaRPr>
          </a:p>
        </p:txBody>
      </p:sp>
      <p:sp>
        <p:nvSpPr>
          <p:cNvPr id="144"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a:bodyPr>
          <a:p>
            <a:pPr indent="0" algn="just" defTabSz="914400">
              <a:lnSpc>
                <a:spcPct val="150000"/>
              </a:lnSpc>
              <a:buNone/>
              <a:tabLst>
                <a:tab algn="l" pos="0"/>
              </a:tabLst>
            </a:pPr>
            <a:r>
              <a:rPr b="1" lang="ro-RO" sz="1500" spc="-1" strike="noStrike">
                <a:solidFill>
                  <a:srgbClr val="000000"/>
                </a:solidFill>
                <a:highlight>
                  <a:srgbClr val="ffff00"/>
                </a:highlight>
                <a:latin typeface="Calibri"/>
                <a:ea typeface="Calibri"/>
              </a:rPr>
              <a:t>IFIN-HH - </a:t>
            </a:r>
            <a:r>
              <a:rPr b="1" lang="ro-RO" sz="1500" spc="-1" strike="noStrike" u="sng">
                <a:solidFill>
                  <a:srgbClr val="000000"/>
                </a:solidFill>
                <a:highlight>
                  <a:srgbClr val="ffff00"/>
                </a:highlight>
                <a:uFillTx/>
                <a:latin typeface="Calibri"/>
                <a:ea typeface="Calibri"/>
              </a:rPr>
              <a:t>de publicat</a:t>
            </a:r>
            <a:r>
              <a:rPr b="1" lang="ro-RO" sz="1500" spc="-1" strike="noStrike">
                <a:solidFill>
                  <a:srgbClr val="000000"/>
                </a:solidFill>
                <a:highlight>
                  <a:srgbClr val="ffff00"/>
                </a:highlight>
                <a:latin typeface="Calibri"/>
                <a:ea typeface="Calibri"/>
              </a:rPr>
              <a:t>:</a:t>
            </a:r>
            <a:endParaRPr b="0" lang="en-US" sz="1500" spc="-1" strike="noStrike">
              <a:solidFill>
                <a:schemeClr val="dk1"/>
              </a:solidFill>
              <a:latin typeface="Calibri"/>
            </a:endParaRPr>
          </a:p>
          <a:p>
            <a:pPr indent="0" algn="just" defTabSz="914400">
              <a:lnSpc>
                <a:spcPct val="150000"/>
              </a:lnSpc>
              <a:buNone/>
              <a:tabLst>
                <a:tab algn="l" pos="0"/>
              </a:tabLst>
            </a:pP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1500" spc="-1" strike="noStrike">
                <a:solidFill>
                  <a:srgbClr val="000000"/>
                </a:solidFill>
                <a:latin typeface="Calibri"/>
                <a:ea typeface="Times New Roman"/>
              </a:rPr>
              <a:t>Lista posturilor disponibile pentru personalul suport cu studii superioare (IC) și termenul pentru formularea opțiunii de către IDT pentru ocuparea cu prioritate a acestor posturi – </a:t>
            </a:r>
            <a:r>
              <a:rPr b="0" lang="ro-RO" sz="1500" spc="-1" strike="noStrike">
                <a:solidFill>
                  <a:srgbClr val="000000"/>
                </a:solidFill>
                <a:latin typeface="Calibri"/>
                <a:ea typeface="Times New Roman"/>
              </a:rPr>
              <a:t>art. 12 alin.5</a:t>
            </a: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1500" spc="-1" strike="noStrike">
                <a:solidFill>
                  <a:srgbClr val="000000"/>
                </a:solidFill>
                <a:latin typeface="Calibri"/>
                <a:ea typeface="Times New Roman"/>
              </a:rPr>
              <a:t> </a:t>
            </a:r>
            <a:r>
              <a:rPr b="1" lang="ro-RO" sz="1500" spc="-1" strike="noStrike">
                <a:solidFill>
                  <a:srgbClr val="000000"/>
                </a:solidFill>
                <a:latin typeface="Calibri"/>
                <a:ea typeface="Times New Roman"/>
              </a:rPr>
              <a:t>Metodologia MCID pentru evaluarea performanțelor manageriale ale directorului general – </a:t>
            </a:r>
            <a:r>
              <a:rPr b="0" lang="ro-RO" sz="1500" spc="-1" strike="noStrike">
                <a:solidFill>
                  <a:srgbClr val="000000"/>
                </a:solidFill>
                <a:latin typeface="Calibri"/>
                <a:ea typeface="Times New Roman"/>
              </a:rPr>
              <a:t>art.17 alin.6</a:t>
            </a: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1500" spc="-1" strike="noStrike">
                <a:solidFill>
                  <a:srgbClr val="000000"/>
                </a:solidFill>
                <a:latin typeface="Calibri"/>
                <a:ea typeface="Times New Roman"/>
              </a:rPr>
              <a:t>Metodologia proprie pentru încadrarea și promovarea pe post a personalului suport – </a:t>
            </a:r>
            <a:r>
              <a:rPr b="0" lang="ro-RO" sz="1500" spc="-1" strike="noStrike">
                <a:solidFill>
                  <a:srgbClr val="000000"/>
                </a:solidFill>
                <a:latin typeface="Calibri"/>
                <a:ea typeface="Times New Roman"/>
              </a:rPr>
              <a:t>art. 18 alin.2</a:t>
            </a:r>
            <a:endParaRPr b="0" lang="en-US" sz="1500" spc="-1" strike="noStrike">
              <a:solidFill>
                <a:schemeClr val="dk1"/>
              </a:solidFill>
              <a:latin typeface="Calibri"/>
            </a:endParaRPr>
          </a:p>
          <a:p>
            <a:pPr indent="0" algn="just" defTabSz="914400">
              <a:lnSpc>
                <a:spcPct val="150000"/>
              </a:lnSpc>
              <a:buNone/>
              <a:tabLst>
                <a:tab algn="l" pos="0"/>
              </a:tabLst>
            </a:pPr>
            <a:r>
              <a:rPr b="1" lang="ro-RO" sz="1500" spc="-1" strike="noStrike">
                <a:solidFill>
                  <a:srgbClr val="000000"/>
                </a:solidFill>
                <a:latin typeface="Calibri"/>
                <a:ea typeface="Times New Roman"/>
              </a:rPr>
              <a:t>-     Regulamentele de concurs CS III, S II, CS I – </a:t>
            </a:r>
            <a:r>
              <a:rPr b="0" lang="ro-RO" sz="1500" spc="-1" strike="noStrike">
                <a:solidFill>
                  <a:srgbClr val="000000"/>
                </a:solidFill>
                <a:latin typeface="Calibri"/>
                <a:ea typeface="Times New Roman"/>
              </a:rPr>
              <a:t>art. 21 alin.1 lit.b)</a:t>
            </a: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1500" spc="-1" strike="noStrike">
                <a:solidFill>
                  <a:srgbClr val="000000"/>
                </a:solidFill>
                <a:latin typeface="Calibri"/>
                <a:ea typeface="Times New Roman"/>
              </a:rPr>
              <a:t>Regulamentul pentru evaluarea performanței științifice a cercetătorilor – </a:t>
            </a:r>
            <a:r>
              <a:rPr b="0" lang="ro-RO" sz="1500" spc="-1" strike="noStrike">
                <a:solidFill>
                  <a:srgbClr val="000000"/>
                </a:solidFill>
                <a:latin typeface="Calibri"/>
                <a:ea typeface="Times New Roman"/>
              </a:rPr>
              <a:t>art.26</a:t>
            </a:r>
            <a:endParaRPr b="0" lang="en-US" sz="1500" spc="-1" strike="noStrike">
              <a:solidFill>
                <a:schemeClr val="dk1"/>
              </a:solidFill>
              <a:latin typeface="Calibri"/>
            </a:endParaRPr>
          </a:p>
          <a:p>
            <a:pPr marL="343080" indent="-343080" algn="just" defTabSz="914400">
              <a:lnSpc>
                <a:spcPct val="150000"/>
              </a:lnSpc>
              <a:buClr>
                <a:srgbClr val="000000"/>
              </a:buClr>
              <a:buFont typeface="Verdana"/>
              <a:buChar char="-"/>
              <a:tabLst>
                <a:tab algn="l" pos="0"/>
              </a:tabLst>
            </a:pPr>
            <a:r>
              <a:rPr b="1" lang="ro-RO" sz="1500" spc="-1" strike="noStrike">
                <a:solidFill>
                  <a:srgbClr val="000000"/>
                </a:solidFill>
                <a:latin typeface="Calibri"/>
                <a:ea typeface="Times New Roman"/>
              </a:rPr>
              <a:t>Metodologia proprie pentru echivalarea vechimii în specialitate a cetățenilor români care au desfășurt activități CDI în străinătate – </a:t>
            </a:r>
            <a:r>
              <a:rPr b="0" lang="ro-RO" sz="1500" spc="-1" strike="noStrike">
                <a:solidFill>
                  <a:srgbClr val="000000"/>
                </a:solidFill>
                <a:latin typeface="Calibri"/>
                <a:ea typeface="Times New Roman"/>
              </a:rPr>
              <a:t>art. 39 alin.1</a:t>
            </a:r>
            <a:endParaRPr b="0" lang="en-US" sz="15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49779" lnSpcReduction="20000"/>
          </a:bodyPr>
          <a:p>
            <a:pPr marL="457200" indent="457200" defTabSz="914400">
              <a:lnSpc>
                <a:spcPct val="150000"/>
              </a:lnSpc>
              <a:buNone/>
              <a:tabLst>
                <a:tab algn="l" pos="0"/>
              </a:tabLst>
            </a:pPr>
            <a:br>
              <a:rPr sz="2000"/>
            </a:br>
            <a:br>
              <a:rPr sz="2000"/>
            </a:br>
            <a:r>
              <a:rPr b="1" i="1" lang="en-US" sz="2000" spc="-1" strike="noStrike">
                <a:solidFill>
                  <a:schemeClr val="dk1"/>
                </a:solidFill>
                <a:latin typeface="Verdana"/>
                <a:ea typeface="Times New Roman"/>
              </a:rPr>
              <a:t>                      </a:t>
            </a:r>
            <a:r>
              <a:rPr b="1" i="1" lang="en-US" sz="2000" spc="-1" strike="noStrike">
                <a:solidFill>
                  <a:schemeClr val="dk1"/>
                </a:solidFill>
                <a:latin typeface="Verdana"/>
                <a:ea typeface="Times New Roman"/>
              </a:rPr>
              <a:t>2.CERCETĂTORII  ŞTIINŢIFICI  </a:t>
            </a:r>
            <a:br>
              <a:rPr sz="2000"/>
            </a:br>
            <a:r>
              <a:rPr b="1" i="1" lang="en-US" sz="2000" spc="-1" strike="noStrike">
                <a:solidFill>
                  <a:schemeClr val="dk1"/>
                </a:solidFill>
                <a:latin typeface="Verdana"/>
                <a:ea typeface="Times New Roman"/>
              </a:rPr>
              <a:t>        FUNCȚII ȘI GRADE PROFESIONALE</a:t>
            </a:r>
            <a:r>
              <a:rPr b="1" lang="en-US" sz="2000" spc="-1" strike="noStrike">
                <a:solidFill>
                  <a:schemeClr val="dk1"/>
                </a:solidFill>
                <a:latin typeface="Verdana"/>
                <a:ea typeface="Times New Roman"/>
              </a:rPr>
              <a:t> – </a:t>
            </a:r>
            <a:r>
              <a:rPr b="1" lang="en-US" sz="2000" spc="-1" strike="noStrike">
                <a:solidFill>
                  <a:schemeClr val="dk1"/>
                </a:solidFill>
                <a:highlight>
                  <a:srgbClr val="d3d3d3"/>
                </a:highlight>
                <a:latin typeface="Verdana"/>
                <a:ea typeface="Times New Roman"/>
              </a:rPr>
              <a:t>art. 9 alin.1</a:t>
            </a:r>
            <a:br>
              <a:rPr sz="4400"/>
            </a:br>
            <a:endParaRPr b="0" lang="en-US" sz="2000" spc="-1" strike="noStrike">
              <a:solidFill>
                <a:schemeClr val="dk1"/>
              </a:solidFill>
              <a:latin typeface="Calibri"/>
            </a:endParaRPr>
          </a:p>
        </p:txBody>
      </p:sp>
      <p:sp>
        <p:nvSpPr>
          <p:cNvPr id="74"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43745"/>
          </a:bodyPr>
          <a:p>
            <a:pPr indent="0" algn="just" defTabSz="914400">
              <a:lnSpc>
                <a:spcPct val="150000"/>
              </a:lnSpc>
              <a:buNone/>
              <a:tabLst>
                <a:tab algn="l" pos="0"/>
              </a:tabLst>
            </a:pP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a)  </a:t>
            </a:r>
            <a:r>
              <a:rPr b="1" lang="en-US" sz="3200" spc="-1" strike="noStrike">
                <a:solidFill>
                  <a:schemeClr val="dk1"/>
                </a:solidFill>
                <a:latin typeface="Calibri"/>
                <a:ea typeface="Times New Roman"/>
              </a:rPr>
              <a:t>CERCETĂTORI SENIORI (cu titlul de doctor):</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chemeClr val="dk1"/>
                </a:solidFill>
                <a:latin typeface="Calibri"/>
                <a:ea typeface="Times New Roman"/>
              </a:rPr>
              <a:t>	</a:t>
            </a:r>
            <a:r>
              <a:rPr b="1" lang="en-US" sz="3200" spc="-1" strike="noStrike">
                <a:solidFill>
                  <a:schemeClr val="dk1"/>
                </a:solidFill>
                <a:latin typeface="Calibri"/>
                <a:ea typeface="Times New Roman"/>
              </a:rPr>
              <a:t>(i)  cercetător principal (R4):  </a:t>
            </a:r>
            <a:r>
              <a:rPr b="1" i="1" lang="en-US" sz="3200" spc="-1" strike="noStrike">
                <a:solidFill>
                  <a:schemeClr val="dk1"/>
                </a:solidFill>
                <a:latin typeface="Calibri"/>
                <a:ea typeface="Times New Roman"/>
              </a:rPr>
              <a:t>cercetător ştiinţific gradul I - CS I</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chemeClr val="dk1"/>
                </a:solidFill>
                <a:latin typeface="Calibri"/>
                <a:ea typeface="Times New Roman"/>
              </a:rPr>
              <a:t>	</a:t>
            </a:r>
            <a:r>
              <a:rPr b="1" lang="en-US" sz="3200" spc="-1" strike="noStrike">
                <a:solidFill>
                  <a:schemeClr val="dk1"/>
                </a:solidFill>
                <a:latin typeface="Calibri"/>
                <a:ea typeface="Times New Roman"/>
              </a:rPr>
              <a:t>(ii) cercetător consacrat (R3): </a:t>
            </a:r>
            <a:r>
              <a:rPr b="1" i="1" lang="en-US" sz="3200" spc="-1" strike="noStrike">
                <a:solidFill>
                  <a:schemeClr val="dk1"/>
                </a:solidFill>
                <a:latin typeface="Calibri"/>
                <a:ea typeface="Times New Roman"/>
              </a:rPr>
              <a:t>cercetător ştiinţific gradul II - CS II</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 </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b)  </a:t>
            </a:r>
            <a:r>
              <a:rPr b="1" lang="en-US" sz="3200" spc="-1" strike="noStrike">
                <a:solidFill>
                  <a:schemeClr val="dk1"/>
                </a:solidFill>
                <a:latin typeface="Calibri"/>
                <a:ea typeface="Times New Roman"/>
              </a:rPr>
              <a:t>CERCETĂTOR RECUNOSCUT (R2) (cu titlu de doctor)</a:t>
            </a:r>
            <a:r>
              <a:rPr b="0" lang="en-US" sz="3200" spc="-1" strike="noStrike">
                <a:solidFill>
                  <a:schemeClr val="dk1"/>
                </a:solidFill>
                <a:latin typeface="Calibri"/>
                <a:ea typeface="Times New Roman"/>
              </a:rPr>
              <a:t>: </a:t>
            </a:r>
            <a:r>
              <a:rPr b="1" i="1" lang="en-US" sz="3200" spc="-1" strike="noStrike">
                <a:solidFill>
                  <a:schemeClr val="dk1"/>
                </a:solidFill>
                <a:latin typeface="Calibri"/>
                <a:ea typeface="Times New Roman"/>
              </a:rPr>
              <a:t>cercetător ştiinţific gradul III</a:t>
            </a:r>
            <a:r>
              <a:rPr b="0" lang="en-US" sz="3200" spc="-1" strike="noStrike">
                <a:solidFill>
                  <a:schemeClr val="dk1"/>
                </a:solidFill>
                <a:latin typeface="Calibri"/>
                <a:ea typeface="Times New Roman"/>
              </a:rPr>
              <a:t> - CS III</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 </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c) </a:t>
            </a:r>
            <a:r>
              <a:rPr b="1" lang="en-US" sz="3200" spc="-1" strike="noStrike">
                <a:solidFill>
                  <a:schemeClr val="dk1"/>
                </a:solidFill>
                <a:latin typeface="Calibri"/>
                <a:ea typeface="Times New Roman"/>
              </a:rPr>
              <a:t>CERCETĂTOR DEBUTANT (R1) </a:t>
            </a:r>
            <a:r>
              <a:rPr b="0" lang="en-US" sz="3200" spc="-1" strike="noStrike">
                <a:solidFill>
                  <a:schemeClr val="dk1"/>
                </a:solidFill>
                <a:latin typeface="Calibri"/>
                <a:ea typeface="Times New Roman"/>
              </a:rPr>
              <a:t>(</a:t>
            </a:r>
            <a:r>
              <a:rPr b="1" lang="en-US" sz="3200" spc="-1" strike="noStrike">
                <a:solidFill>
                  <a:schemeClr val="dk1"/>
                </a:solidFill>
                <a:latin typeface="Calibri"/>
                <a:ea typeface="Times New Roman"/>
              </a:rPr>
              <a:t>cu titlul de doctor sau student doctorand</a:t>
            </a:r>
            <a:r>
              <a:rPr b="0" lang="en-US" sz="3200" spc="-1" strike="noStrike">
                <a:solidFill>
                  <a:schemeClr val="dk1"/>
                </a:solidFill>
                <a:latin typeface="Calibri"/>
                <a:ea typeface="Times New Roman"/>
              </a:rPr>
              <a:t>): </a:t>
            </a:r>
            <a:r>
              <a:rPr b="1" i="1" lang="en-US" sz="3200" spc="-1" strike="noStrike">
                <a:solidFill>
                  <a:schemeClr val="dk1"/>
                </a:solidFill>
                <a:latin typeface="Calibri"/>
                <a:ea typeface="Times New Roman"/>
              </a:rPr>
              <a:t>cercetător ştiinţific - CS</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 </a:t>
            </a:r>
            <a:endParaRPr b="0" lang="en-US" sz="3200" spc="-1" strike="noStrike">
              <a:solidFill>
                <a:schemeClr val="dk1"/>
              </a:solidFill>
              <a:latin typeface="Calibri"/>
            </a:endParaRPr>
          </a:p>
          <a:p>
            <a:pPr indent="0" algn="just" defTabSz="914400">
              <a:lnSpc>
                <a:spcPct val="150000"/>
              </a:lnSpc>
              <a:buNone/>
              <a:tabLst>
                <a:tab algn="l" pos="0"/>
              </a:tabLst>
            </a:pPr>
            <a:r>
              <a:rPr b="1" lang="en-US" sz="3200" spc="-1" strike="noStrike">
                <a:solidFill>
                  <a:srgbClr val="8f0000"/>
                </a:solidFill>
                <a:latin typeface="Calibri"/>
                <a:ea typeface="Times New Roman"/>
              </a:rPr>
              <a:t>d)  </a:t>
            </a:r>
            <a:r>
              <a:rPr b="1" lang="en-US" sz="3200" spc="-1" strike="noStrike">
                <a:solidFill>
                  <a:schemeClr val="dk1"/>
                </a:solidFill>
                <a:latin typeface="Calibri"/>
                <a:ea typeface="Times New Roman"/>
              </a:rPr>
              <a:t>ASISTENT </a:t>
            </a:r>
            <a:r>
              <a:rPr b="0" lang="en-US" sz="3200" spc="-1" strike="noStrike">
                <a:solidFill>
                  <a:schemeClr val="dk1"/>
                </a:solidFill>
                <a:latin typeface="Calibri"/>
                <a:ea typeface="Times New Roman"/>
              </a:rPr>
              <a:t>în activitatea de cercetare ştiinţifică (</a:t>
            </a:r>
            <a:r>
              <a:rPr b="1" lang="en-US" sz="3200" spc="-1" strike="noStrike">
                <a:solidFill>
                  <a:schemeClr val="dk1"/>
                </a:solidFill>
                <a:latin typeface="Calibri"/>
                <a:ea typeface="Times New Roman"/>
              </a:rPr>
              <a:t>LICENȚĂ</a:t>
            </a:r>
            <a:r>
              <a:rPr b="0" lang="en-US" sz="3200" spc="-1" strike="noStrike">
                <a:solidFill>
                  <a:schemeClr val="dk1"/>
                </a:solidFill>
                <a:latin typeface="Calibri"/>
                <a:ea typeface="Times New Roman"/>
              </a:rPr>
              <a:t>): </a:t>
            </a:r>
            <a:r>
              <a:rPr b="1" i="1" lang="en-US" sz="3200" spc="-1" strike="noStrike">
                <a:solidFill>
                  <a:schemeClr val="dk1"/>
                </a:solidFill>
                <a:latin typeface="Calibri"/>
                <a:ea typeface="Times New Roman"/>
              </a:rPr>
              <a:t>asistent de cercetare ştiinţifică </a:t>
            </a:r>
            <a:r>
              <a:rPr b="0" lang="en-US" sz="3200" spc="-1" strike="noStrike">
                <a:solidFill>
                  <a:schemeClr val="dk1"/>
                </a:solidFill>
                <a:latin typeface="Calibri"/>
                <a:ea typeface="Times New Roman"/>
              </a:rPr>
              <a:t>– ACS</a:t>
            </a:r>
            <a:endParaRPr b="0" lang="en-US" sz="3200" spc="-1" strike="noStrike">
              <a:solidFill>
                <a:schemeClr val="dk1"/>
              </a:solidFill>
              <a:latin typeface="Calibri"/>
            </a:endParaRPr>
          </a:p>
          <a:p>
            <a:pPr indent="0" algn="just" defTabSz="914400">
              <a:lnSpc>
                <a:spcPct val="150000"/>
              </a:lnSpc>
              <a:buNone/>
              <a:tabLst>
                <a:tab algn="l" pos="0"/>
              </a:tabLst>
            </a:pPr>
            <a:r>
              <a:rPr b="0" lang="en-US" sz="3200" spc="-1" strike="noStrike">
                <a:solidFill>
                  <a:schemeClr val="dk1"/>
                </a:solidFill>
                <a:latin typeface="Calibri"/>
                <a:ea typeface="Times New Roman"/>
              </a:rPr>
              <a:t> </a:t>
            </a:r>
            <a:endParaRPr b="0" lang="en-US" sz="3200" spc="-1" strike="noStrike">
              <a:solidFill>
                <a:schemeClr val="dk1"/>
              </a:solidFill>
              <a:latin typeface="Calibri"/>
            </a:endParaRPr>
          </a:p>
          <a:p>
            <a:pPr indent="-343080" algn="just" defTabSz="914400">
              <a:lnSpc>
                <a:spcPct val="150000"/>
              </a:lnSpc>
              <a:buClr>
                <a:srgbClr val="000000"/>
              </a:buClr>
              <a:buFont typeface="Arial"/>
              <a:buChar char="•"/>
              <a:tabLst>
                <a:tab algn="l" pos="0"/>
              </a:tabLst>
            </a:pPr>
            <a:r>
              <a:rPr b="0" lang="en-US" sz="3200" spc="-1" strike="noStrike">
                <a:solidFill>
                  <a:schemeClr val="dk1"/>
                </a:solidFill>
                <a:latin typeface="Calibri"/>
                <a:ea typeface="Times New Roman"/>
              </a:rPr>
              <a:t>Gradele profesionale CDI: ACS, CS,</a:t>
            </a:r>
            <a:r>
              <a:rPr b="1" i="1" lang="en-US" sz="3200" spc="-1" strike="noStrike">
                <a:solidFill>
                  <a:schemeClr val="dk1"/>
                </a:solidFill>
                <a:latin typeface="Calibri"/>
                <a:ea typeface="Times New Roman"/>
              </a:rPr>
              <a:t> </a:t>
            </a:r>
            <a:r>
              <a:rPr b="0" lang="en-US" sz="3200" spc="-1" strike="noStrike">
                <a:solidFill>
                  <a:schemeClr val="dk1"/>
                </a:solidFill>
                <a:latin typeface="Calibri"/>
                <a:ea typeface="Times New Roman"/>
              </a:rPr>
              <a:t>CS III – decizie a conducătorului organizației de cercetare</a:t>
            </a:r>
            <a:endParaRPr b="0" lang="en-US" sz="3200" spc="-1" strike="noStrike">
              <a:solidFill>
                <a:schemeClr val="dk1"/>
              </a:solidFill>
              <a:latin typeface="Calibri"/>
            </a:endParaRPr>
          </a:p>
          <a:p>
            <a:pPr indent="-343080" algn="just" defTabSz="914400">
              <a:lnSpc>
                <a:spcPct val="150000"/>
              </a:lnSpc>
              <a:buClr>
                <a:srgbClr val="000000"/>
              </a:buClr>
              <a:buFont typeface="Arial"/>
              <a:buChar char="•"/>
              <a:tabLst>
                <a:tab algn="l" pos="0"/>
              </a:tabLst>
            </a:pPr>
            <a:r>
              <a:rPr b="0" lang="en-US" sz="3200" spc="-1" strike="noStrike">
                <a:solidFill>
                  <a:schemeClr val="dk1"/>
                </a:solidFill>
                <a:latin typeface="Calibri"/>
                <a:ea typeface="Times New Roman"/>
              </a:rPr>
              <a:t>Gradele profesionale CDI: CS II,</a:t>
            </a:r>
            <a:r>
              <a:rPr b="1" i="1" lang="en-US" sz="3200" spc="-1" strike="noStrike">
                <a:solidFill>
                  <a:schemeClr val="dk1"/>
                </a:solidFill>
                <a:latin typeface="Calibri"/>
                <a:ea typeface="Times New Roman"/>
              </a:rPr>
              <a:t> </a:t>
            </a:r>
            <a:r>
              <a:rPr b="0" lang="en-US" sz="3200" spc="-1" strike="noStrike">
                <a:solidFill>
                  <a:schemeClr val="dk1"/>
                </a:solidFill>
                <a:latin typeface="Calibri"/>
                <a:ea typeface="Times New Roman"/>
              </a:rPr>
              <a:t>CS I – ordin MCID cu avizul CCCDI</a:t>
            </a:r>
            <a:endParaRPr b="0" lang="en-US" sz="3200" spc="-1" strike="noStrike">
              <a:solidFill>
                <a:schemeClr val="dk1"/>
              </a:solidFill>
              <a:latin typeface="Calibri"/>
            </a:endParaRPr>
          </a:p>
          <a:p>
            <a:pPr marL="457200" indent="0" algn="just" defTabSz="914400">
              <a:lnSpc>
                <a:spcPct val="150000"/>
              </a:lnSpc>
              <a:buNone/>
              <a:tabLst>
                <a:tab algn="l" pos="0"/>
              </a:tabLst>
            </a:pPr>
            <a:r>
              <a:rPr b="0" lang="en-US" sz="3200" spc="-1" strike="noStrike">
                <a:solidFill>
                  <a:schemeClr val="dk1"/>
                </a:solidFill>
                <a:latin typeface="Calibri"/>
                <a:ea typeface="Times New Roman"/>
              </a:rPr>
              <a:t> </a:t>
            </a:r>
            <a:endParaRPr b="0" lang="en-US" sz="32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23185"/>
          </a:bodyPr>
          <a:p>
            <a:pPr marL="457200" indent="457200" defTabSz="914400">
              <a:lnSpc>
                <a:spcPct val="150000"/>
              </a:lnSpc>
              <a:buNone/>
              <a:tabLst>
                <a:tab algn="l" pos="0"/>
              </a:tabLst>
            </a:pPr>
            <a:r>
              <a:rPr b="0" lang="en-US" sz="4400" spc="-1" strike="noStrike">
                <a:solidFill>
                  <a:schemeClr val="dk1"/>
                </a:solidFill>
                <a:latin typeface="Verdana"/>
                <a:ea typeface="Times New Roman"/>
              </a:rPr>
              <a:t> </a:t>
            </a:r>
            <a:br>
              <a:rPr sz="4400"/>
            </a:br>
            <a:br>
              <a:rPr sz="4400"/>
            </a:br>
            <a:r>
              <a:rPr b="0" lang="en-US" sz="1800" spc="-1" strike="noStrike">
                <a:solidFill>
                  <a:schemeClr val="dk1"/>
                </a:solidFill>
                <a:latin typeface="Calibri"/>
                <a:ea typeface="Calibri"/>
              </a:rPr>
              <a:t>            </a:t>
            </a:r>
            <a:r>
              <a:rPr b="1" i="1" lang="en-US" sz="2000" spc="-1" strike="noStrike">
                <a:solidFill>
                  <a:schemeClr val="dk1"/>
                </a:solidFill>
                <a:latin typeface="Verdana"/>
                <a:ea typeface="Calibri"/>
              </a:rPr>
              <a:t>3</a:t>
            </a:r>
            <a:r>
              <a:rPr b="1" i="1" lang="en-US" sz="2000" spc="-1" strike="noStrike">
                <a:solidFill>
                  <a:schemeClr val="dk1"/>
                </a:solidFill>
                <a:latin typeface="Verdana"/>
                <a:ea typeface="Times New Roman"/>
              </a:rPr>
              <a:t>. PERSONAL SUPORT pentru activităţile CDI, </a:t>
            </a:r>
            <a:br>
              <a:rPr sz="2000"/>
            </a:br>
            <a:r>
              <a:rPr b="1" i="1" lang="en-US" sz="2000" spc="-1" strike="noStrike">
                <a:solidFill>
                  <a:schemeClr val="dk1"/>
                </a:solidFill>
                <a:latin typeface="Verdana"/>
                <a:ea typeface="Times New Roman"/>
              </a:rPr>
              <a:t>           cu studii medii sau superioare</a:t>
            </a:r>
            <a:r>
              <a:rPr b="0" lang="en-US" sz="2000" spc="-1" strike="noStrike">
                <a:solidFill>
                  <a:schemeClr val="dk1"/>
                </a:solidFill>
                <a:latin typeface="Verdana"/>
                <a:ea typeface="Times New Roman"/>
              </a:rPr>
              <a:t> – </a:t>
            </a:r>
            <a:r>
              <a:rPr b="1" lang="en-US" sz="2000" spc="-1" strike="noStrike">
                <a:solidFill>
                  <a:schemeClr val="dk1"/>
                </a:solidFill>
                <a:highlight>
                  <a:srgbClr val="d3d3d3"/>
                </a:highlight>
                <a:latin typeface="Verdana"/>
                <a:ea typeface="Times New Roman"/>
              </a:rPr>
              <a:t>art.11</a:t>
            </a:r>
            <a:r>
              <a:rPr b="1" lang="en-US" sz="2000" spc="-1" strike="noStrike">
                <a:solidFill>
                  <a:schemeClr val="dk1"/>
                </a:solidFill>
                <a:latin typeface="Verdana"/>
                <a:ea typeface="Times New Roman"/>
              </a:rPr>
              <a:t> </a:t>
            </a:r>
            <a:br>
              <a:rPr sz="4400"/>
            </a:br>
            <a:r>
              <a:rPr b="1" lang="en-US" sz="4400" spc="-1" strike="noStrike">
                <a:solidFill>
                  <a:srgbClr val="8f0000"/>
                </a:solidFill>
                <a:latin typeface="Verdana"/>
                <a:ea typeface="Times New Roman"/>
              </a:rPr>
              <a:t> </a:t>
            </a:r>
            <a:br>
              <a:rPr sz="4400"/>
            </a:br>
            <a:endParaRPr b="0" lang="en-US" sz="4400" spc="-1" strike="noStrike">
              <a:solidFill>
                <a:schemeClr val="dk1"/>
              </a:solidFill>
              <a:latin typeface="Calibri"/>
            </a:endParaRPr>
          </a:p>
        </p:txBody>
      </p:sp>
      <p:sp>
        <p:nvSpPr>
          <p:cNvPr id="76" name="PlaceHolder 2"/>
          <p:cNvSpPr>
            <a:spLocks noGrp="1"/>
          </p:cNvSpPr>
          <p:nvPr>
            <p:ph/>
          </p:nvPr>
        </p:nvSpPr>
        <p:spPr>
          <a:xfrm>
            <a:off x="457200" y="1600200"/>
            <a:ext cx="8229240" cy="4525560"/>
          </a:xfrm>
          <a:prstGeom prst="rect">
            <a:avLst/>
          </a:prstGeom>
          <a:noFill/>
          <a:ln w="0">
            <a:noFill/>
          </a:ln>
        </p:spPr>
        <p:txBody>
          <a:bodyPr lIns="91440" rIns="91440" tIns="45720" bIns="45720" anchor="t">
            <a:normAutofit fontScale="24997" lnSpcReduction="10000"/>
          </a:bodyPr>
          <a:p>
            <a:pPr indent="0" algn="just" defTabSz="914400">
              <a:lnSpc>
                <a:spcPct val="150000"/>
              </a:lnSpc>
              <a:buNone/>
              <a:tabLst>
                <a:tab algn="l" pos="0"/>
              </a:tabLst>
            </a:pPr>
            <a:r>
              <a:rPr b="1" lang="en-US" sz="6000" spc="-1" strike="noStrike">
                <a:solidFill>
                  <a:srgbClr val="8f0000"/>
                </a:solidFill>
                <a:latin typeface="Calibri"/>
                <a:ea typeface="Times New Roman"/>
              </a:rPr>
              <a:t>a) </a:t>
            </a:r>
            <a:r>
              <a:rPr b="1" lang="en-US" sz="6000" spc="-1" strike="noStrike">
                <a:solidFill>
                  <a:srgbClr val="ff0000"/>
                </a:solidFill>
                <a:latin typeface="Calibri"/>
                <a:ea typeface="Times New Roman"/>
              </a:rPr>
              <a:t>PERSONAL CU STUDII SUPERIOARE </a:t>
            </a:r>
            <a:r>
              <a:rPr b="1" lang="en-US" sz="6000" spc="-1" strike="noStrike">
                <a:solidFill>
                  <a:schemeClr val="dk1"/>
                </a:solidFill>
                <a:latin typeface="Calibri"/>
                <a:ea typeface="Times New Roman"/>
              </a:rPr>
              <a:t>TEHNIC</a:t>
            </a:r>
            <a:r>
              <a:rPr b="0" lang="en-US" sz="6000" spc="-1" strike="noStrike">
                <a:solidFill>
                  <a:schemeClr val="dk1"/>
                </a:solidFill>
                <a:latin typeface="Calibri"/>
                <a:ea typeface="Times New Roman"/>
              </a:rPr>
              <a:t>E sau </a:t>
            </a:r>
            <a:r>
              <a:rPr b="1" lang="en-US" sz="6000" spc="-1" strike="noStrike">
                <a:solidFill>
                  <a:schemeClr val="dk1"/>
                </a:solidFill>
                <a:latin typeface="Calibri"/>
                <a:ea typeface="Times New Roman"/>
              </a:rPr>
              <a:t>STUDII SUPERIOARE ÎN ALTE DOMENII FUNDAMENTALE</a:t>
            </a:r>
            <a:r>
              <a:rPr b="0" lang="en-US" sz="6000" spc="-1" strike="noStrike">
                <a:solidFill>
                  <a:schemeClr val="dk1"/>
                </a:solidFill>
                <a:latin typeface="Calibri"/>
                <a:ea typeface="Times New Roman"/>
              </a:rPr>
              <a:t>, atestat în activitatea de dezvoltare experimentală şi transfer tehnologic:  </a:t>
            </a:r>
            <a:r>
              <a:rPr b="1" lang="en-US" sz="6000" spc="-1" strike="noStrike" u="sng">
                <a:solidFill>
                  <a:srgbClr val="ff0000"/>
                </a:solidFill>
                <a:uFillTx/>
                <a:latin typeface="Calibri"/>
                <a:ea typeface="Times New Roman"/>
              </a:rPr>
              <a:t>INGINERI DE CERCETARE</a:t>
            </a:r>
            <a:r>
              <a:rPr b="0" lang="en-US" sz="6000" spc="-1" strike="noStrike">
                <a:solidFill>
                  <a:srgbClr val="ff0000"/>
                </a:solidFill>
                <a:latin typeface="Calibri"/>
                <a:ea typeface="Times New Roman"/>
              </a:rPr>
              <a:t> </a:t>
            </a:r>
            <a:r>
              <a:rPr b="0" lang="en-US" sz="6000" spc="-1" strike="noStrike">
                <a:solidFill>
                  <a:schemeClr val="dk1"/>
                </a:solidFill>
                <a:latin typeface="Calibri"/>
                <a:ea typeface="Times New Roman"/>
              </a:rPr>
              <a:t>- realizează proiectarea produselor, serviciilor, sistemelor sau a proiectelor tehnologice inovatoare; creează prototipuri sau modele ale produselor sau sistemelor în vederea testării şi evaluării funcţionalităţii; sunt responsabili de implementarea şi personalizarea soluţiilor tehnice dezvoltate în funcţie de cerinţele beneficiarilor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   INGINER DE CERCETARE SENIOR - ICS</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(ii)  INGINER DE CERCETARE RECUNOSCUT - ICR</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(iii) INGINER DE CERCETARE DEBUTANT - ICD</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b) </a:t>
            </a:r>
            <a:r>
              <a:rPr b="1" lang="en-US" sz="6000" spc="-1" strike="noStrike">
                <a:solidFill>
                  <a:srgbClr val="ff0000"/>
                </a:solidFill>
                <a:latin typeface="Calibri"/>
                <a:ea typeface="Times New Roman"/>
              </a:rPr>
              <a:t>ALTE CATEGORII</a:t>
            </a:r>
            <a:r>
              <a:rPr b="0" lang="en-US" sz="6000" spc="-1" strike="noStrike">
                <a:solidFill>
                  <a:srgbClr val="ff0000"/>
                </a:solidFill>
                <a:latin typeface="Calibri"/>
                <a:ea typeface="Times New Roman"/>
              </a:rPr>
              <a:t> </a:t>
            </a:r>
            <a:r>
              <a:rPr b="0" lang="en-US" sz="6000" spc="-1" strike="noStrike">
                <a:solidFill>
                  <a:schemeClr val="dk1"/>
                </a:solidFill>
                <a:latin typeface="Calibri"/>
                <a:ea typeface="Times New Roman"/>
              </a:rPr>
              <a:t>de personal faţă de cele prevăzute la lit. a), </a:t>
            </a:r>
            <a:r>
              <a:rPr b="1" lang="en-US" sz="6000" spc="-1" strike="noStrike">
                <a:solidFill>
                  <a:srgbClr val="ff0000"/>
                </a:solidFill>
                <a:latin typeface="Calibri"/>
                <a:ea typeface="Times New Roman"/>
              </a:rPr>
              <a:t>CU STUDII SUPERIOARE</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a:solidFill>
                  <a:srgbClr val="8f0000"/>
                </a:solidFill>
                <a:latin typeface="Calibri"/>
                <a:ea typeface="Times New Roman"/>
              </a:rPr>
              <a:t>c) </a:t>
            </a:r>
            <a:r>
              <a:rPr b="1" lang="en-US" sz="6000" spc="-1" strike="noStrike">
                <a:solidFill>
                  <a:schemeClr val="dk1"/>
                </a:solidFill>
                <a:latin typeface="Calibri"/>
                <a:ea typeface="Times New Roman"/>
              </a:rPr>
              <a:t>PERSONAL CU STUDII MEDII</a:t>
            </a:r>
            <a:r>
              <a:rPr b="0" lang="en-US" sz="6000" spc="-1" strike="noStrike">
                <a:solidFill>
                  <a:schemeClr val="dk1"/>
                </a:solidFill>
                <a:latin typeface="Calibri"/>
                <a:ea typeface="Times New Roman"/>
              </a:rPr>
              <a:t>:</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   TEHNICIAN SENIOR - TS</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(ii)  TEHNICIAN RECUNOSCUT - TR</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r>
              <a:rPr b="0" lang="en-US" sz="6000" spc="-1" strike="noStrike">
                <a:solidFill>
                  <a:schemeClr val="dk1"/>
                </a:solidFill>
                <a:latin typeface="Calibri"/>
                <a:ea typeface="Times New Roman"/>
              </a:rPr>
              <a:t>(iii) TEHNICIAN DEBUTANT - TD</a:t>
            </a: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80920"/>
          </a:bodyPr>
          <a:p>
            <a:pPr indent="0" algn="ctr" defTabSz="914400">
              <a:lnSpc>
                <a:spcPct val="100000"/>
              </a:lnSpc>
              <a:buNone/>
            </a:pPr>
            <a:br>
              <a:rPr sz="2200"/>
            </a:br>
            <a:r>
              <a:rPr b="1" i="1" lang="en-US" sz="2000" spc="-1" strike="noStrike">
                <a:solidFill>
                  <a:schemeClr val="dk1"/>
                </a:solidFill>
                <a:latin typeface="Verdana"/>
                <a:ea typeface="Verdana"/>
              </a:rPr>
              <a:t>4. ECHIVALENȚA FUNCȚIILOR</a:t>
            </a:r>
            <a:br>
              <a:rPr sz="4400"/>
            </a:br>
            <a:endParaRPr b="0" lang="en-US" sz="2000" spc="-1" strike="noStrike">
              <a:solidFill>
                <a:schemeClr val="dk1"/>
              </a:solidFill>
              <a:latin typeface="Calibri"/>
            </a:endParaRPr>
          </a:p>
        </p:txBody>
      </p:sp>
      <p:sp>
        <p:nvSpPr>
          <p:cNvPr id="78" name="PlaceHolder 2"/>
          <p:cNvSpPr>
            <a:spLocks noGrp="1"/>
          </p:cNvSpPr>
          <p:nvPr>
            <p:ph/>
          </p:nvPr>
        </p:nvSpPr>
        <p:spPr>
          <a:xfrm>
            <a:off x="304920" y="990720"/>
            <a:ext cx="8381520" cy="5409720"/>
          </a:xfrm>
          <a:prstGeom prst="rect">
            <a:avLst/>
          </a:prstGeom>
          <a:noFill/>
          <a:ln w="0">
            <a:noFill/>
          </a:ln>
        </p:spPr>
        <p:txBody>
          <a:bodyPr lIns="91440" rIns="91440" tIns="45720" bIns="45720" anchor="t">
            <a:noAutofit/>
          </a:bodyPr>
          <a:p>
            <a:pPr indent="0" defTabSz="914400">
              <a:lnSpc>
                <a:spcPct val="100000"/>
              </a:lnSpc>
              <a:spcBef>
                <a:spcPts val="300"/>
              </a:spcBef>
              <a:buNone/>
              <a:tabLst>
                <a:tab algn="l" pos="0"/>
              </a:tabLst>
            </a:pP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rPr>
              <a:t>Echivalenţa</a:t>
            </a:r>
            <a:r>
              <a:rPr b="0" lang="en-US" sz="1500" spc="-1" strike="noStrike">
                <a:solidFill>
                  <a:schemeClr val="dk1"/>
                </a:solidFill>
                <a:latin typeface="Calibri"/>
              </a:rPr>
              <a:t> </a:t>
            </a:r>
            <a:r>
              <a:rPr b="0" i="1" lang="en-US" sz="1500" spc="-1" strike="noStrike">
                <a:solidFill>
                  <a:schemeClr val="dk1"/>
                </a:solidFill>
                <a:latin typeface="Calibri"/>
              </a:rPr>
              <a:t>funcţiilor şi gradelor profesionale din CDI</a:t>
            </a:r>
            <a:r>
              <a:rPr b="0" lang="en-US" sz="1500" spc="-1" strike="noStrike">
                <a:solidFill>
                  <a:schemeClr val="dk1"/>
                </a:solidFill>
                <a:latin typeface="Calibri"/>
              </a:rPr>
              <a:t> cu </a:t>
            </a:r>
            <a:r>
              <a:rPr b="0" i="1" lang="en-US" sz="1500" spc="-1" strike="noStrike">
                <a:solidFill>
                  <a:schemeClr val="dk1"/>
                </a:solidFill>
                <a:latin typeface="Calibri"/>
              </a:rPr>
              <a:t>funcţiile didactice universitare</a:t>
            </a:r>
            <a:r>
              <a:rPr b="0" lang="en-US" sz="1500" spc="-1" strike="noStrike">
                <a:solidFill>
                  <a:schemeClr val="dk1"/>
                </a:solidFill>
                <a:latin typeface="Calibri"/>
              </a:rPr>
              <a:t> </a:t>
            </a:r>
            <a:r>
              <a:rPr b="0" lang="en-US" sz="1500" spc="-1" strike="noStrike">
                <a:solidFill>
                  <a:srgbClr val="ff0000"/>
                </a:solidFill>
                <a:latin typeface="Wingdings"/>
                <a:ea typeface="Times New Roman"/>
              </a:rPr>
              <a:t></a:t>
            </a:r>
            <a:r>
              <a:rPr b="0" lang="en-US" sz="1500" spc="-1" strike="noStrike">
                <a:solidFill>
                  <a:srgbClr val="ff0000"/>
                </a:solidFill>
                <a:latin typeface="Calibri"/>
                <a:ea typeface="Times New Roman"/>
              </a:rPr>
              <a:t> </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în ambele sensuri</a:t>
            </a:r>
            <a:r>
              <a:rPr b="0" lang="en-US" sz="1500" spc="-1" strike="noStrike">
                <a:solidFill>
                  <a:schemeClr val="dk1"/>
                </a:solidFill>
                <a:latin typeface="Calibri"/>
                <a:ea typeface="Times New Roman"/>
              </a:rPr>
              <a:t> - cu aprobarea senatului universitar, respectiv a consiliului ştiinţific al organizaţiei de cercetare </a:t>
            </a:r>
            <a:r>
              <a:rPr b="1" lang="en-US" sz="1500" spc="-1" strike="noStrike">
                <a:solidFill>
                  <a:schemeClr val="dk1"/>
                </a:solidFill>
                <a:latin typeface="Calibri"/>
                <a:ea typeface="Times New Roman"/>
              </a:rPr>
              <a:t>(</a:t>
            </a:r>
            <a:r>
              <a:rPr b="1" i="1" lang="en-US" sz="1500" spc="-1" strike="noStrike">
                <a:solidFill>
                  <a:schemeClr val="dk1"/>
                </a:solidFill>
                <a:latin typeface="Calibri"/>
                <a:ea typeface="Times New Roman"/>
              </a:rPr>
              <a:t>art. 9 alin.1</a:t>
            </a:r>
            <a:r>
              <a:rPr b="1" lang="en-US" sz="1500" spc="-1" strike="noStrike">
                <a:solidFill>
                  <a:schemeClr val="dk1"/>
                </a:solidFill>
                <a:latin typeface="Calibri"/>
                <a:ea typeface="Times New Roman"/>
              </a:rPr>
              <a:t>)</a:t>
            </a:r>
            <a:r>
              <a:rPr b="0" lang="en-US" sz="1500" spc="-1" strike="noStrike">
                <a:solidFill>
                  <a:schemeClr val="dk1"/>
                </a:solidFill>
                <a:latin typeface="Calibri"/>
                <a:ea typeface="Times New Roman"/>
              </a:rPr>
              <a:t>; </a:t>
            </a:r>
            <a:r>
              <a:rPr b="1" lang="en-US" sz="1500" spc="-1" strike="noStrike" u="sng">
                <a:solidFill>
                  <a:schemeClr val="dk1"/>
                </a:solidFill>
                <a:uFillTx/>
                <a:latin typeface="Calibri"/>
                <a:ea typeface="Times New Roman"/>
              </a:rPr>
              <a:t>la cererea persoanei interesate</a:t>
            </a:r>
            <a:r>
              <a:rPr b="1" lang="en-US" sz="1500" spc="-1" strike="noStrike">
                <a:solidFill>
                  <a:schemeClr val="dk1"/>
                </a:solidFill>
                <a:latin typeface="Calibri"/>
                <a:ea typeface="Times New Roman"/>
              </a:rPr>
              <a:t> (</a:t>
            </a:r>
            <a:r>
              <a:rPr b="1" i="1" lang="en-US" sz="1500" spc="-1" strike="noStrike">
                <a:solidFill>
                  <a:schemeClr val="dk1"/>
                </a:solidFill>
                <a:latin typeface="Calibri"/>
                <a:ea typeface="Times New Roman"/>
              </a:rPr>
              <a:t>art.9 alin.4</a:t>
            </a:r>
            <a:r>
              <a:rPr b="1" lang="en-US" sz="1500" spc="-1" strike="noStrike">
                <a:solidFill>
                  <a:schemeClr val="dk1"/>
                </a:solidFill>
                <a:latin typeface="Calibri"/>
                <a:ea typeface="Times New Roman"/>
              </a:rPr>
              <a:t>)</a:t>
            </a:r>
            <a:r>
              <a:rPr b="0" lang="en-US" sz="1500" spc="-1" strike="noStrike">
                <a:solidFill>
                  <a:schemeClr val="dk1"/>
                </a:solidFill>
                <a:latin typeface="Calibri"/>
                <a:ea typeface="Times New Roman"/>
              </a:rPr>
              <a:t>:</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a) cercetător ştiinţific</a:t>
            </a:r>
            <a:r>
              <a:rPr b="0" lang="en-US" sz="1500" spc="-1" strike="noStrike">
                <a:solidFill>
                  <a:schemeClr val="dk1"/>
                </a:solidFill>
                <a:latin typeface="Calibri"/>
                <a:ea typeface="Times New Roman"/>
              </a:rPr>
              <a:t>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asistent universitar</a:t>
            </a:r>
            <a:r>
              <a:rPr b="0" lang="en-US" sz="1500" spc="-1" strike="noStrike">
                <a:solidFill>
                  <a:schemeClr val="dk1"/>
                </a:solidFill>
                <a:latin typeface="Calibri"/>
                <a:ea typeface="Times New Roman"/>
              </a:rPr>
              <a:t>, </a:t>
            </a:r>
            <a:r>
              <a:rPr b="0" i="1" lang="en-US" sz="1500" spc="-1" strike="noStrike">
                <a:solidFill>
                  <a:schemeClr val="dk1"/>
                </a:solidFill>
                <a:latin typeface="Calibri"/>
                <a:ea typeface="Times New Roman"/>
              </a:rPr>
              <a:t>pentru personalul CDI care deţine o diplomă de doctor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b) cercetător ştiinţific gradul III</a:t>
            </a:r>
            <a:r>
              <a:rPr b="0" lang="en-US" sz="1500" spc="-1" strike="noStrike">
                <a:solidFill>
                  <a:schemeClr val="dk1"/>
                </a:solidFill>
                <a:latin typeface="Calibri"/>
                <a:ea typeface="Times New Roman"/>
              </a:rPr>
              <a:t>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lector universitar/şef de lucrări</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c) cercetător ştiinţific gradul II</a:t>
            </a:r>
            <a:r>
              <a:rPr b="0" lang="en-US" sz="1500" spc="-1" strike="noStrike">
                <a:solidFill>
                  <a:schemeClr val="dk1"/>
                </a:solidFill>
                <a:latin typeface="Calibri"/>
                <a:ea typeface="Times New Roman"/>
              </a:rPr>
              <a:t>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conferenţiar universitar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d) cercetător ştiinţific gradul I</a:t>
            </a:r>
            <a:r>
              <a:rPr b="0" lang="en-US" sz="1500" spc="-1" strike="noStrike">
                <a:solidFill>
                  <a:schemeClr val="dk1"/>
                </a:solidFill>
                <a:latin typeface="Calibri"/>
                <a:ea typeface="Times New Roman"/>
              </a:rPr>
              <a:t>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profesor universitar</a:t>
            </a:r>
            <a:r>
              <a:rPr b="0" lang="en-US" sz="1500" spc="-1" strike="noStrike">
                <a:solidFill>
                  <a:schemeClr val="dk1"/>
                </a:solidFill>
                <a:latin typeface="Calibri"/>
                <a:ea typeface="Times New Roman"/>
              </a:rPr>
              <a:t>.</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i="1" lang="en-US" sz="1500" spc="-1" strike="noStrike">
                <a:solidFill>
                  <a:schemeClr val="dk1"/>
                </a:solidFill>
                <a:latin typeface="Calibri"/>
                <a:ea typeface="Times New Roman"/>
              </a:rPr>
              <a:t>Funcţiile şi gradele profesionale din CDI deţinute anterior intrării în vigoare</a:t>
            </a:r>
            <a:r>
              <a:rPr b="0" lang="en-US" sz="1500" spc="-1" strike="noStrike">
                <a:solidFill>
                  <a:schemeClr val="dk1"/>
                </a:solidFill>
                <a:latin typeface="Calibri"/>
                <a:ea typeface="Times New Roman"/>
              </a:rPr>
              <a:t> a legii </a:t>
            </a:r>
            <a:r>
              <a:rPr b="1" lang="en-US" sz="1500" spc="-1" strike="noStrike" u="sng">
                <a:solidFill>
                  <a:schemeClr val="dk1"/>
                </a:solidFill>
                <a:uFillTx/>
                <a:latin typeface="Calibri"/>
                <a:ea typeface="Times New Roman"/>
              </a:rPr>
              <a:t>se echivalează de drept, fără a fi necesare alte formalităţi</a:t>
            </a:r>
            <a:r>
              <a:rPr b="0" lang="en-US" sz="1500" spc="-1" strike="noStrike">
                <a:solidFill>
                  <a:schemeClr val="dk1"/>
                </a:solidFill>
                <a:latin typeface="Calibri"/>
                <a:ea typeface="Times New Roman"/>
              </a:rPr>
              <a:t>, la data intrării în vigoare a legii, </a:t>
            </a:r>
            <a:r>
              <a:rPr b="1" i="1" lang="en-US" sz="1500" spc="-1" strike="noStrike">
                <a:solidFill>
                  <a:schemeClr val="dk1"/>
                </a:solidFill>
                <a:latin typeface="Calibri"/>
                <a:ea typeface="Times New Roman"/>
              </a:rPr>
              <a:t>cu funcţiile corespunzătoare gradelor profesionale de CDI din prezenta lege</a:t>
            </a:r>
            <a:r>
              <a:rPr b="0" lang="en-US" sz="1500" spc="-1" strike="noStrike">
                <a:solidFill>
                  <a:schemeClr val="dk1"/>
                </a:solidFill>
                <a:latin typeface="Calibri"/>
                <a:ea typeface="Times New Roman"/>
              </a:rPr>
              <a:t> </a:t>
            </a:r>
            <a:r>
              <a:rPr b="1" lang="en-US" sz="1500" spc="-1" strike="noStrike">
                <a:solidFill>
                  <a:schemeClr val="dk1"/>
                </a:solidFill>
                <a:latin typeface="Calibri"/>
                <a:ea typeface="Times New Roman"/>
              </a:rPr>
              <a:t>(art.9 alin.2):</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a) </a:t>
            </a:r>
            <a:r>
              <a:rPr b="0" lang="en-US" sz="1500" spc="-1" strike="noStrike">
                <a:solidFill>
                  <a:schemeClr val="dk1"/>
                </a:solidFill>
                <a:latin typeface="Calibri"/>
                <a:ea typeface="Times New Roman"/>
              </a:rPr>
              <a:t>cercetător ştiinţific principal gradul I/cercetător ştiinţific gradul I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cercetător principal (R4): cercetător ştiinţific gradul I - CS I(cu titlu de doctor)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b) </a:t>
            </a:r>
            <a:r>
              <a:rPr b="0" lang="en-US" sz="1500" spc="-1" strike="noStrike">
                <a:solidFill>
                  <a:schemeClr val="dk1"/>
                </a:solidFill>
                <a:latin typeface="Calibri"/>
                <a:ea typeface="Times New Roman"/>
              </a:rPr>
              <a:t>cercetător ştiinţific principal gradul II/cercetător ştiinţific gradul II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cercetător consacrat (R3): cercetător ştiinţific gradul II - CS II (cu titlu de doctor)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c) </a:t>
            </a:r>
            <a:r>
              <a:rPr b="0" lang="en-US" sz="1500" spc="-1" strike="noStrike">
                <a:solidFill>
                  <a:schemeClr val="dk1"/>
                </a:solidFill>
                <a:latin typeface="Calibri"/>
                <a:ea typeface="Times New Roman"/>
              </a:rPr>
              <a:t>cercetător ştiinţific principal gradul III/cercetător ştiinţific gradul III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CERCETĂTOR RECUNOSCUT (R2): cercetător ştiinţific gradul III - CS III (cu titlu de doctor)</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d) </a:t>
            </a:r>
            <a:r>
              <a:rPr b="0" lang="en-US" sz="1500" spc="-1" strike="noStrike">
                <a:solidFill>
                  <a:schemeClr val="dk1"/>
                </a:solidFill>
                <a:latin typeface="Calibri"/>
                <a:ea typeface="Times New Roman"/>
              </a:rPr>
              <a:t>cercetător ştiinţific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CERCETĂTOR DEBUTANT (R1): cercetător ştiinţific – CS (cu titlul de doctor sau student doctorand)</a:t>
            </a:r>
            <a:endParaRPr b="0" lang="en-US" sz="1500" spc="-1" strike="noStrike">
              <a:solidFill>
                <a:schemeClr val="dk1"/>
              </a:solidFill>
              <a:latin typeface="Calibri"/>
            </a:endParaRPr>
          </a:p>
          <a:p>
            <a:pPr indent="0" defTabSz="914400">
              <a:lnSpc>
                <a:spcPct val="100000"/>
              </a:lnSpc>
              <a:spcBef>
                <a:spcPts val="300"/>
              </a:spcBef>
              <a:buNone/>
              <a:tabLst>
                <a:tab algn="l" pos="0"/>
              </a:tabLst>
            </a:pPr>
            <a:r>
              <a:rPr b="1" lang="en-US" sz="1500" spc="-1" strike="noStrike">
                <a:solidFill>
                  <a:schemeClr val="dk1"/>
                </a:solidFill>
                <a:latin typeface="Calibri"/>
                <a:ea typeface="Times New Roman"/>
              </a:rPr>
              <a:t>e) </a:t>
            </a:r>
            <a:r>
              <a:rPr b="0" lang="en-US" sz="1500" spc="-1" strike="noStrike">
                <a:solidFill>
                  <a:schemeClr val="dk1"/>
                </a:solidFill>
                <a:latin typeface="Calibri"/>
                <a:ea typeface="Times New Roman"/>
              </a:rPr>
              <a:t>asistent de cercetare ştiinţifică  </a:t>
            </a:r>
            <a:r>
              <a:rPr b="0" lang="en-US" sz="1500" spc="-1" strike="noStrike">
                <a:solidFill>
                  <a:schemeClr val="dk1"/>
                </a:solidFill>
                <a:latin typeface="Wingdings"/>
                <a:ea typeface="Times New Roman"/>
              </a:rPr>
              <a:t></a:t>
            </a:r>
            <a:r>
              <a:rPr b="0" lang="en-US" sz="1500" spc="-1" strike="noStrike">
                <a:solidFill>
                  <a:schemeClr val="dk1"/>
                </a:solidFill>
                <a:latin typeface="Calibri"/>
                <a:ea typeface="Times New Roman"/>
              </a:rPr>
              <a:t> ASISTENT în activitatea de cercetare ştiinţifică (LICENȚĂ): asistent de cercetare ştiinţifică – ACS (licență)</a:t>
            </a:r>
            <a:endParaRPr b="0" lang="en-US" sz="1500" spc="-1" strike="noStrike">
              <a:solidFill>
                <a:schemeClr val="dk1"/>
              </a:solidFill>
              <a:latin typeface="Calibri"/>
            </a:endParaRPr>
          </a:p>
          <a:p>
            <a:pPr indent="0" defTabSz="914400">
              <a:lnSpc>
                <a:spcPct val="100000"/>
              </a:lnSpc>
              <a:spcBef>
                <a:spcPts val="241"/>
              </a:spcBef>
              <a:buNone/>
              <a:tabLst>
                <a:tab algn="l" pos="0"/>
              </a:tabLst>
            </a:pPr>
            <a:endParaRPr b="0" lang="en-US" sz="1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title"/>
          </p:nvPr>
        </p:nvSpPr>
        <p:spPr>
          <a:xfrm>
            <a:off x="304920" y="304920"/>
            <a:ext cx="8381520" cy="1112400"/>
          </a:xfrm>
          <a:prstGeom prst="rect">
            <a:avLst/>
          </a:prstGeom>
          <a:noFill/>
          <a:ln w="0">
            <a:noFill/>
          </a:ln>
        </p:spPr>
        <p:txBody>
          <a:bodyPr lIns="91440" rIns="91440" tIns="45720" bIns="45720" anchor="ctr">
            <a:normAutofit fontScale="87285"/>
          </a:bodyPr>
          <a:p>
            <a:pPr marL="457200" indent="457200" defTabSz="914400">
              <a:lnSpc>
                <a:spcPct val="150000"/>
              </a:lnSpc>
              <a:buNone/>
              <a:tabLst>
                <a:tab algn="l" pos="0"/>
              </a:tabLst>
            </a:pPr>
            <a:r>
              <a:rPr b="1" i="1" lang="en-US" sz="2000" spc="-1" strike="noStrike">
                <a:solidFill>
                  <a:srgbClr val="000000"/>
                </a:solidFill>
                <a:latin typeface="Verdana"/>
                <a:ea typeface="Verdana"/>
              </a:rPr>
              <a:t>              </a:t>
            </a:r>
            <a:br>
              <a:rPr sz="2000"/>
            </a:br>
            <a:r>
              <a:rPr b="1" i="1" lang="en-US" sz="2000" spc="-1" strike="noStrike">
                <a:solidFill>
                  <a:srgbClr val="000000"/>
                </a:solidFill>
                <a:latin typeface="Verdana"/>
                <a:ea typeface="Verdana"/>
              </a:rPr>
              <a:t>                       </a:t>
            </a:r>
            <a:r>
              <a:rPr b="1" i="1" lang="en-US" sz="2000" spc="-1" strike="noStrike">
                <a:solidFill>
                  <a:srgbClr val="000000"/>
                </a:solidFill>
                <a:latin typeface="Verdana"/>
                <a:ea typeface="Verdana"/>
              </a:rPr>
              <a:t>4. ECHIVALENȚA FUNCȚIILOR</a:t>
            </a:r>
            <a:br>
              <a:rPr sz="2000"/>
            </a:br>
            <a:endParaRPr b="0" lang="en-US" sz="2000" spc="-1" strike="noStrike">
              <a:solidFill>
                <a:schemeClr val="dk1"/>
              </a:solidFill>
              <a:latin typeface="Calibri"/>
            </a:endParaRPr>
          </a:p>
        </p:txBody>
      </p:sp>
      <p:sp>
        <p:nvSpPr>
          <p:cNvPr id="80" name="PlaceHolder 2"/>
          <p:cNvSpPr>
            <a:spLocks noGrp="1"/>
          </p:cNvSpPr>
          <p:nvPr>
            <p:ph/>
          </p:nvPr>
        </p:nvSpPr>
        <p:spPr>
          <a:xfrm>
            <a:off x="304920" y="914400"/>
            <a:ext cx="8381520" cy="5486040"/>
          </a:xfrm>
          <a:prstGeom prst="rect">
            <a:avLst/>
          </a:prstGeom>
          <a:noFill/>
          <a:ln w="0">
            <a:noFill/>
          </a:ln>
        </p:spPr>
        <p:txBody>
          <a:bodyPr lIns="91440" rIns="91440" tIns="45720" bIns="45720" anchor="t">
            <a:noAutofit/>
          </a:bodyPr>
          <a:p>
            <a:pPr indent="0" defTabSz="914400">
              <a:lnSpc>
                <a:spcPct val="100000"/>
              </a:lnSpc>
              <a:spcBef>
                <a:spcPts val="281"/>
              </a:spcBef>
              <a:buNone/>
              <a:tabLst>
                <a:tab algn="l" pos="0"/>
              </a:tabLst>
            </a:pPr>
            <a:r>
              <a:rPr b="1" i="1" lang="en-US" sz="1400" spc="-1" strike="noStrike" u="sng">
                <a:solidFill>
                  <a:schemeClr val="dk1"/>
                </a:solidFill>
                <a:uFillTx/>
                <a:latin typeface="Calibri"/>
              </a:rPr>
              <a:t>EXCEPȚII</a:t>
            </a:r>
            <a:r>
              <a:rPr b="0" lang="en-US" sz="1400" spc="-1" strike="noStrike">
                <a:solidFill>
                  <a:schemeClr val="dk1"/>
                </a:solidFill>
                <a:latin typeface="Calibri"/>
              </a:rPr>
              <a:t>: </a:t>
            </a:r>
            <a:endParaRPr b="0" lang="en-US" sz="1400" spc="-1" strike="noStrike">
              <a:solidFill>
                <a:schemeClr val="dk1"/>
              </a:solidFill>
              <a:latin typeface="Calibri"/>
            </a:endParaRPr>
          </a:p>
          <a:p>
            <a:pPr marL="343080" indent="-343080" defTabSz="914400">
              <a:lnSpc>
                <a:spcPct val="100000"/>
              </a:lnSpc>
              <a:spcBef>
                <a:spcPts val="281"/>
              </a:spcBef>
              <a:buClr>
                <a:srgbClr val="000000"/>
              </a:buClr>
              <a:buFont typeface="Arial"/>
              <a:buChar char="•"/>
              <a:tabLst>
                <a:tab algn="l" pos="0"/>
              </a:tabLst>
            </a:pPr>
            <a:r>
              <a:rPr b="1" i="1" lang="en-US" sz="1400" spc="-1" strike="noStrike">
                <a:solidFill>
                  <a:schemeClr val="dk1"/>
                </a:solidFill>
                <a:latin typeface="Calibri"/>
              </a:rPr>
              <a:t>funcţiile şi gradele profesionale din </a:t>
            </a:r>
            <a:r>
              <a:rPr b="1" i="1" lang="en-US" sz="1400" spc="-1" strike="noStrike" u="sng">
                <a:solidFill>
                  <a:schemeClr val="dk1"/>
                </a:solidFill>
                <a:uFillTx/>
                <a:latin typeface="Calibri"/>
              </a:rPr>
              <a:t>CDI</a:t>
            </a:r>
            <a:r>
              <a:rPr b="1" i="1" lang="en-US" sz="1400" spc="-1" strike="noStrike">
                <a:solidFill>
                  <a:schemeClr val="dk1"/>
                </a:solidFill>
                <a:latin typeface="Calibri"/>
              </a:rPr>
              <a:t> dobândite prin ordin sau decizie a conducătorului</a:t>
            </a:r>
            <a:r>
              <a:rPr b="0" lang="en-US" sz="1400" spc="-1" strike="noStrike">
                <a:solidFill>
                  <a:schemeClr val="dk1"/>
                </a:solidFill>
                <a:latin typeface="Calibri"/>
              </a:rPr>
              <a:t> unei autorităţi a administraţiei publice centrale anterior intrării în vigoare a prezentei legi </a:t>
            </a:r>
            <a:r>
              <a:rPr b="1" lang="en-US" sz="1400" spc="-1" strike="noStrike" u="sng">
                <a:solidFill>
                  <a:schemeClr val="dk1"/>
                </a:solidFill>
                <a:uFillTx/>
                <a:latin typeface="Calibri"/>
              </a:rPr>
              <a:t>se echivalează de drept la data intrării în vigoare a prezentei legi, fără a fi necesare alte formalităţi</a:t>
            </a:r>
            <a:r>
              <a:rPr b="0" lang="en-US" sz="1400" spc="-1" strike="noStrike">
                <a:solidFill>
                  <a:schemeClr val="dk1"/>
                </a:solidFill>
                <a:latin typeface="Calibri"/>
              </a:rPr>
              <a:t>, </a:t>
            </a:r>
            <a:r>
              <a:rPr b="1" i="1" lang="en-US" sz="1400" spc="-1" strike="noStrike">
                <a:solidFill>
                  <a:schemeClr val="dk1"/>
                </a:solidFill>
                <a:latin typeface="Calibri"/>
              </a:rPr>
              <a:t>cu funcţii didactice universitare</a:t>
            </a:r>
            <a:r>
              <a:rPr b="0" lang="en-US" sz="1400" spc="-1" strike="noStrike">
                <a:solidFill>
                  <a:schemeClr val="dk1"/>
                </a:solidFill>
                <a:latin typeface="Calibri"/>
              </a:rPr>
              <a:t>, astfel:</a:t>
            </a:r>
            <a:endParaRPr b="0" lang="en-US" sz="1400" spc="-1" strike="noStrike">
              <a:solidFill>
                <a:schemeClr val="dk1"/>
              </a:solidFill>
              <a:latin typeface="Calibri"/>
            </a:endParaRPr>
          </a:p>
          <a:p>
            <a:pPr indent="0" defTabSz="914400">
              <a:lnSpc>
                <a:spcPct val="100000"/>
              </a:lnSpc>
              <a:spcBef>
                <a:spcPts val="281"/>
              </a:spcBef>
              <a:buNone/>
              <a:tabLst>
                <a:tab algn="l" pos="0"/>
              </a:tabLst>
            </a:pPr>
            <a:r>
              <a:rPr b="1" lang="en-US" sz="1400" spc="-1" strike="noStrike">
                <a:solidFill>
                  <a:schemeClr val="dk1"/>
                </a:solidFill>
                <a:latin typeface="Calibri"/>
              </a:rPr>
              <a:t>a) </a:t>
            </a:r>
            <a:r>
              <a:rPr b="0" lang="en-US" sz="1400" spc="-1" strike="noStrike">
                <a:solidFill>
                  <a:schemeClr val="dk1"/>
                </a:solidFill>
                <a:latin typeface="Calibri"/>
              </a:rPr>
              <a:t>cercetător ştiinţific gradul II </a:t>
            </a:r>
            <a:r>
              <a:rPr b="0" lang="en-US" sz="1400" spc="-1" strike="noStrike">
                <a:solidFill>
                  <a:schemeClr val="dk1"/>
                </a:solidFill>
                <a:latin typeface="Wingdings"/>
              </a:rPr>
              <a:t></a:t>
            </a:r>
            <a:r>
              <a:rPr b="0" lang="en-US" sz="1400" spc="-1" strike="noStrike">
                <a:solidFill>
                  <a:schemeClr val="dk1"/>
                </a:solidFill>
                <a:latin typeface="Calibri"/>
              </a:rPr>
              <a:t> conferenţiar universitar</a:t>
            </a:r>
            <a:endParaRPr b="0" lang="en-US" sz="1400" spc="-1" strike="noStrike">
              <a:solidFill>
                <a:schemeClr val="dk1"/>
              </a:solidFill>
              <a:latin typeface="Calibri"/>
            </a:endParaRPr>
          </a:p>
          <a:p>
            <a:pPr indent="0" defTabSz="914400">
              <a:lnSpc>
                <a:spcPct val="100000"/>
              </a:lnSpc>
              <a:spcBef>
                <a:spcPts val="281"/>
              </a:spcBef>
              <a:buNone/>
              <a:tabLst>
                <a:tab algn="l" pos="0"/>
              </a:tabLst>
            </a:pPr>
            <a:r>
              <a:rPr b="1" lang="en-US" sz="1400" spc="-1" strike="noStrike">
                <a:solidFill>
                  <a:schemeClr val="dk1"/>
                </a:solidFill>
                <a:latin typeface="Calibri"/>
              </a:rPr>
              <a:t>b) </a:t>
            </a:r>
            <a:r>
              <a:rPr b="0" lang="en-US" sz="1400" spc="-1" strike="noStrike">
                <a:solidFill>
                  <a:schemeClr val="dk1"/>
                </a:solidFill>
                <a:latin typeface="Calibri"/>
              </a:rPr>
              <a:t>cercetător ştiinţific gradul I  </a:t>
            </a:r>
            <a:r>
              <a:rPr b="0" lang="en-US" sz="1400" spc="-1" strike="noStrike">
                <a:solidFill>
                  <a:schemeClr val="dk1"/>
                </a:solidFill>
                <a:latin typeface="Wingdings"/>
              </a:rPr>
              <a:t></a:t>
            </a:r>
            <a:r>
              <a:rPr b="0" lang="en-US" sz="1400" spc="-1" strike="noStrike">
                <a:solidFill>
                  <a:schemeClr val="dk1"/>
                </a:solidFill>
                <a:latin typeface="Calibri"/>
              </a:rPr>
              <a:t> profesor universitar</a:t>
            </a:r>
            <a:endParaRPr b="0" lang="en-US" sz="1400" spc="-1" strike="noStrike">
              <a:solidFill>
                <a:schemeClr val="dk1"/>
              </a:solidFill>
              <a:latin typeface="Calibri"/>
            </a:endParaRPr>
          </a:p>
          <a:p>
            <a:pPr marL="343080" indent="-343080" defTabSz="914400">
              <a:lnSpc>
                <a:spcPct val="100000"/>
              </a:lnSpc>
              <a:spcBef>
                <a:spcPts val="281"/>
              </a:spcBef>
              <a:buClr>
                <a:srgbClr val="000000"/>
              </a:buClr>
              <a:buFont typeface="Arial"/>
              <a:buChar char="•"/>
              <a:tabLst>
                <a:tab algn="l" pos="0"/>
              </a:tabLst>
            </a:pPr>
            <a:r>
              <a:rPr b="1" i="1" lang="en-US" sz="1400" spc="-1" strike="noStrike">
                <a:solidFill>
                  <a:schemeClr val="dk1"/>
                </a:solidFill>
                <a:latin typeface="Calibri"/>
              </a:rPr>
              <a:t>funcţiile </a:t>
            </a:r>
            <a:r>
              <a:rPr b="1" i="1" lang="en-US" sz="1400" spc="-1" strike="noStrike" u="sng">
                <a:solidFill>
                  <a:schemeClr val="dk1"/>
                </a:solidFill>
                <a:uFillTx/>
                <a:latin typeface="Calibri"/>
              </a:rPr>
              <a:t>didactice universitare</a:t>
            </a:r>
            <a:r>
              <a:rPr b="1" i="1" lang="en-US" sz="1400" spc="-1" strike="noStrike">
                <a:solidFill>
                  <a:schemeClr val="dk1"/>
                </a:solidFill>
                <a:latin typeface="Calibri"/>
              </a:rPr>
              <a:t> dobândite prin ordin sau decizie a conducătorului</a:t>
            </a:r>
            <a:r>
              <a:rPr b="0" lang="en-US" sz="1400" spc="-1" strike="noStrike">
                <a:solidFill>
                  <a:schemeClr val="dk1"/>
                </a:solidFill>
                <a:latin typeface="Calibri"/>
              </a:rPr>
              <a:t> unei autorităţi a administraţiei publice centrale anterior intrării în vigoare a prezentei legi </a:t>
            </a:r>
            <a:r>
              <a:rPr b="1" lang="en-US" sz="1400" spc="-1" strike="noStrike" u="sng">
                <a:solidFill>
                  <a:schemeClr val="dk1"/>
                </a:solidFill>
                <a:uFillTx/>
                <a:latin typeface="Calibri"/>
              </a:rPr>
              <a:t>se echivalează de drept la data intrării în vigoare a prezentei legi, fără a fi necesare alte formalităţi</a:t>
            </a:r>
            <a:r>
              <a:rPr b="0" lang="en-US" sz="1400" spc="-1" strike="noStrike">
                <a:solidFill>
                  <a:schemeClr val="dk1"/>
                </a:solidFill>
                <a:latin typeface="Calibri"/>
              </a:rPr>
              <a:t>, </a:t>
            </a:r>
            <a:r>
              <a:rPr b="1" i="1" lang="en-US" sz="1400" spc="-1" strike="noStrike">
                <a:solidFill>
                  <a:schemeClr val="dk1"/>
                </a:solidFill>
                <a:latin typeface="Calibri"/>
              </a:rPr>
              <a:t>cu funcţiile şi gradele profesionale din CDI</a:t>
            </a:r>
            <a:r>
              <a:rPr b="0" lang="en-US" sz="1400" spc="-1" strike="noStrike">
                <a:solidFill>
                  <a:schemeClr val="dk1"/>
                </a:solidFill>
                <a:latin typeface="Calibri"/>
              </a:rPr>
              <a:t>, astfel:</a:t>
            </a:r>
            <a:endParaRPr b="0" lang="en-US" sz="1400" spc="-1" strike="noStrike">
              <a:solidFill>
                <a:schemeClr val="dk1"/>
              </a:solidFill>
              <a:latin typeface="Calibri"/>
            </a:endParaRPr>
          </a:p>
          <a:p>
            <a:pPr indent="0" defTabSz="914400">
              <a:lnSpc>
                <a:spcPct val="100000"/>
              </a:lnSpc>
              <a:spcBef>
                <a:spcPts val="281"/>
              </a:spcBef>
              <a:buNone/>
              <a:tabLst>
                <a:tab algn="l" pos="0"/>
              </a:tabLst>
            </a:pPr>
            <a:r>
              <a:rPr b="1" lang="en-US" sz="1400" spc="-1" strike="noStrike">
                <a:solidFill>
                  <a:schemeClr val="dk1"/>
                </a:solidFill>
                <a:latin typeface="Calibri"/>
              </a:rPr>
              <a:t>a) </a:t>
            </a:r>
            <a:r>
              <a:rPr b="0" lang="en-US" sz="1400" spc="-1" strike="noStrike">
                <a:solidFill>
                  <a:schemeClr val="dk1"/>
                </a:solidFill>
                <a:latin typeface="Calibri"/>
              </a:rPr>
              <a:t>conferenţiar universitar </a:t>
            </a:r>
            <a:r>
              <a:rPr b="0" lang="en-US" sz="1400" spc="-1" strike="noStrike">
                <a:solidFill>
                  <a:schemeClr val="dk1"/>
                </a:solidFill>
                <a:latin typeface="Wingdings"/>
              </a:rPr>
              <a:t></a:t>
            </a:r>
            <a:r>
              <a:rPr b="0" lang="en-US" sz="1400" spc="-1" strike="noStrike">
                <a:solidFill>
                  <a:schemeClr val="dk1"/>
                </a:solidFill>
                <a:latin typeface="Calibri"/>
              </a:rPr>
              <a:t> cercetător ştiinţific gradul II</a:t>
            </a:r>
            <a:endParaRPr b="0" lang="en-US" sz="1400" spc="-1" strike="noStrike">
              <a:solidFill>
                <a:schemeClr val="dk1"/>
              </a:solidFill>
              <a:latin typeface="Calibri"/>
            </a:endParaRPr>
          </a:p>
          <a:p>
            <a:pPr indent="0" defTabSz="914400">
              <a:lnSpc>
                <a:spcPct val="100000"/>
              </a:lnSpc>
              <a:spcBef>
                <a:spcPts val="281"/>
              </a:spcBef>
              <a:buNone/>
              <a:tabLst>
                <a:tab algn="l" pos="0"/>
              </a:tabLst>
            </a:pPr>
            <a:r>
              <a:rPr b="1" lang="en-US" sz="1400" spc="-1" strike="noStrike">
                <a:solidFill>
                  <a:schemeClr val="dk1"/>
                </a:solidFill>
                <a:latin typeface="Calibri"/>
              </a:rPr>
              <a:t>b) </a:t>
            </a:r>
            <a:r>
              <a:rPr b="0" lang="en-US" sz="1400" spc="-1" strike="noStrike">
                <a:solidFill>
                  <a:schemeClr val="dk1"/>
                </a:solidFill>
                <a:latin typeface="Calibri"/>
              </a:rPr>
              <a:t>profesor universitar      </a:t>
            </a:r>
            <a:r>
              <a:rPr b="0" lang="en-US" sz="1400" spc="-1" strike="noStrike">
                <a:solidFill>
                  <a:schemeClr val="dk1"/>
                </a:solidFill>
                <a:latin typeface="Wingdings"/>
              </a:rPr>
              <a:t></a:t>
            </a:r>
            <a:r>
              <a:rPr b="0" lang="en-US" sz="1400" spc="-1" strike="noStrike">
                <a:solidFill>
                  <a:schemeClr val="dk1"/>
                </a:solidFill>
                <a:latin typeface="Calibri"/>
              </a:rPr>
              <a:t> cercetător ştiinţific gradul I</a:t>
            </a:r>
            <a:endParaRPr b="0" lang="en-US" sz="1400" spc="-1" strike="noStrike">
              <a:solidFill>
                <a:schemeClr val="dk1"/>
              </a:solidFill>
              <a:latin typeface="Calibri"/>
            </a:endParaRPr>
          </a:p>
          <a:p>
            <a:pPr indent="0" algn="just" defTabSz="914400">
              <a:lnSpc>
                <a:spcPct val="150000"/>
              </a:lnSpc>
              <a:buNone/>
              <a:tabLst>
                <a:tab algn="l" pos="0"/>
              </a:tabLst>
            </a:pPr>
            <a:endParaRPr b="0" lang="en-US" sz="1300" spc="-1" strike="noStrike">
              <a:solidFill>
                <a:schemeClr val="dk1"/>
              </a:solidFill>
              <a:latin typeface="Calibri"/>
            </a:endParaRPr>
          </a:p>
          <a:p>
            <a:pPr indent="0" algn="just" defTabSz="914400">
              <a:lnSpc>
                <a:spcPct val="150000"/>
              </a:lnSpc>
              <a:buNone/>
              <a:tabLst>
                <a:tab algn="l" pos="0"/>
              </a:tabLst>
            </a:pPr>
            <a:r>
              <a:rPr b="1" lang="en-US" sz="1500" spc="-1" strike="noStrike" u="sng">
                <a:solidFill>
                  <a:schemeClr val="dk1"/>
                </a:solidFill>
                <a:highlight>
                  <a:srgbClr val="ffff00"/>
                </a:highlight>
                <a:uFillTx/>
                <a:latin typeface="Calibri"/>
                <a:ea typeface="Times New Roman"/>
              </a:rPr>
              <a:t>STUDII SUPERIOARE</a:t>
            </a:r>
            <a:endParaRPr b="0" lang="en-US" sz="1500" spc="-1" strike="noStrike">
              <a:solidFill>
                <a:schemeClr val="dk1"/>
              </a:solidFill>
              <a:latin typeface="Calibri"/>
            </a:endParaRPr>
          </a:p>
          <a:p>
            <a:pPr indent="0" algn="just" defTabSz="914400">
              <a:lnSpc>
                <a:spcPct val="150000"/>
              </a:lnSpc>
              <a:buNone/>
              <a:tabLst>
                <a:tab algn="l" pos="0"/>
              </a:tabLst>
            </a:pPr>
            <a:r>
              <a:rPr b="0" lang="en-US" sz="1500" spc="-1" strike="noStrike">
                <a:solidFill>
                  <a:schemeClr val="dk1"/>
                </a:solidFill>
                <a:latin typeface="Calibri"/>
                <a:ea typeface="Times New Roman"/>
              </a:rPr>
              <a:t>Începând cu data intrării în vigoare a legii – </a:t>
            </a:r>
            <a:r>
              <a:rPr b="1" lang="en-US" sz="1500" spc="-1" strike="noStrike" u="sng">
                <a:solidFill>
                  <a:schemeClr val="dk1"/>
                </a:solidFill>
                <a:uFillTx/>
                <a:latin typeface="Calibri"/>
                <a:ea typeface="Times New Roman"/>
              </a:rPr>
              <a:t>12.07.2024</a:t>
            </a:r>
            <a:r>
              <a:rPr b="0" lang="en-US" sz="1500" spc="-1" strike="noStrike">
                <a:solidFill>
                  <a:schemeClr val="dk1"/>
                </a:solidFill>
                <a:latin typeface="Calibri"/>
                <a:ea typeface="Times New Roman"/>
              </a:rPr>
              <a:t>, </a:t>
            </a:r>
            <a:r>
              <a:rPr b="1" lang="en-US" sz="1500" spc="-1" strike="noStrike" u="sng">
                <a:solidFill>
                  <a:srgbClr val="ff0000"/>
                </a:solidFill>
                <a:uFillTx/>
                <a:latin typeface="Calibri"/>
                <a:ea typeface="Times New Roman"/>
              </a:rPr>
              <a:t>nu se mai încadrează </a:t>
            </a:r>
            <a:r>
              <a:rPr b="1" lang="en-US" sz="1500" spc="-1" strike="noStrike">
                <a:solidFill>
                  <a:srgbClr val="ff0000"/>
                </a:solidFill>
                <a:latin typeface="Calibri"/>
                <a:ea typeface="Times New Roman"/>
              </a:rPr>
              <a:t>personal IDT I, IDT II, IDT III, IDT.</a:t>
            </a:r>
            <a:endParaRPr b="0" lang="en-US" sz="1500" spc="-1" strike="noStrike">
              <a:solidFill>
                <a:schemeClr val="dk1"/>
              </a:solidFill>
              <a:latin typeface="Calibri"/>
            </a:endParaRPr>
          </a:p>
          <a:p>
            <a:pPr indent="0" algn="just" defTabSz="914400">
              <a:lnSpc>
                <a:spcPct val="150000"/>
              </a:lnSpc>
              <a:buNone/>
              <a:tabLst>
                <a:tab algn="l" pos="0"/>
              </a:tabLst>
            </a:pPr>
            <a:r>
              <a:rPr b="1" lang="en-US" sz="1500" spc="-1" strike="noStrike">
                <a:solidFill>
                  <a:schemeClr val="dk1"/>
                </a:solidFill>
                <a:latin typeface="Calibri"/>
                <a:ea typeface="Times New Roman"/>
              </a:rPr>
              <a:t>Personalul încadrat</a:t>
            </a:r>
            <a:r>
              <a:rPr b="0" lang="en-US" sz="1500" spc="-1" strike="noStrike">
                <a:solidFill>
                  <a:schemeClr val="dk1"/>
                </a:solidFill>
                <a:latin typeface="Calibri"/>
                <a:ea typeface="Times New Roman"/>
              </a:rPr>
              <a:t>, la data intrării în vigoare a legii, cu gradul profesional de </a:t>
            </a:r>
            <a:r>
              <a:rPr b="1" lang="en-US" sz="1500" spc="-1" strike="noStrike">
                <a:solidFill>
                  <a:schemeClr val="dk1"/>
                </a:solidFill>
                <a:latin typeface="Calibri"/>
                <a:ea typeface="Times New Roman"/>
              </a:rPr>
              <a:t>IDT I, IDT II, IDT III şi IDT</a:t>
            </a:r>
            <a:r>
              <a:rPr b="0" lang="en-US" sz="1500" spc="-1" strike="noStrike">
                <a:solidFill>
                  <a:schemeClr val="dk1"/>
                </a:solidFill>
                <a:latin typeface="Calibri"/>
                <a:ea typeface="Times New Roman"/>
              </a:rPr>
              <a:t> </a:t>
            </a:r>
            <a:r>
              <a:rPr b="1" lang="en-US" sz="1500" spc="-1" strike="noStrike" u="sng">
                <a:solidFill>
                  <a:srgbClr val="ff0000"/>
                </a:solidFill>
                <a:uFillTx/>
                <a:latin typeface="Calibri"/>
                <a:ea typeface="Times New Roman"/>
              </a:rPr>
              <a:t>va fi menţinut</a:t>
            </a:r>
            <a:r>
              <a:rPr b="1" lang="en-US" sz="1500" spc="-1" strike="noStrike">
                <a:solidFill>
                  <a:srgbClr val="ff0000"/>
                </a:solidFill>
                <a:latin typeface="Calibri"/>
                <a:ea typeface="Times New Roman"/>
              </a:rPr>
              <a:t> pe postul respectiv </a:t>
            </a:r>
            <a:r>
              <a:rPr b="1" lang="en-US" sz="1500" spc="-1" strike="noStrike" u="sng">
                <a:solidFill>
                  <a:srgbClr val="ff0000"/>
                </a:solidFill>
                <a:uFillTx/>
                <a:latin typeface="Calibri"/>
                <a:ea typeface="Times New Roman"/>
              </a:rPr>
              <a:t>până la încetarea contractului individual de muncă</a:t>
            </a:r>
            <a:r>
              <a:rPr b="0" lang="en-US" sz="1500" spc="-1" strike="noStrike">
                <a:solidFill>
                  <a:schemeClr val="dk1"/>
                </a:solidFill>
                <a:latin typeface="Calibri"/>
                <a:ea typeface="Times New Roman"/>
              </a:rPr>
              <a:t>, </a:t>
            </a:r>
            <a:r>
              <a:rPr b="1" i="1" lang="en-US" sz="1500" spc="-1" strike="noStrike" u="sng">
                <a:solidFill>
                  <a:schemeClr val="dk1"/>
                </a:solidFill>
                <a:uFillTx/>
                <a:latin typeface="Calibri"/>
                <a:ea typeface="Times New Roman"/>
              </a:rPr>
              <a:t>cu respectarea tuturor drepturilor dobândite</a:t>
            </a:r>
            <a:r>
              <a:rPr b="0" lang="en-US" sz="1500" spc="-1" strike="noStrike">
                <a:solidFill>
                  <a:schemeClr val="dk1"/>
                </a:solidFill>
                <a:latin typeface="Calibri"/>
                <a:ea typeface="Times New Roman"/>
              </a:rPr>
              <a:t>, cu excepţia cazului în care personalul optează pentru una dintre situaţiile </a:t>
            </a:r>
            <a:r>
              <a:rPr b="0" lang="ro-RO" sz="1500" spc="-1" strike="noStrike">
                <a:solidFill>
                  <a:schemeClr val="dk1"/>
                </a:solidFill>
                <a:latin typeface="Calibri"/>
                <a:ea typeface="Times New Roman"/>
              </a:rPr>
              <a:t>următoare</a:t>
            </a:r>
            <a:r>
              <a:rPr b="0" lang="en-US" sz="1500" spc="-1" strike="noStrike">
                <a:solidFill>
                  <a:schemeClr val="dk1"/>
                </a:solidFill>
                <a:latin typeface="Calibri"/>
                <a:ea typeface="Times New Roman"/>
              </a:rPr>
              <a:t>: </a:t>
            </a:r>
            <a:r>
              <a:rPr b="0" lang="en-US" sz="1500" spc="-1" strike="noStrike">
                <a:solidFill>
                  <a:schemeClr val="dk1"/>
                </a:solidFill>
                <a:latin typeface="Calibri"/>
                <a:ea typeface="Times New Roman"/>
              </a:rPr>
              <a:t>	</a:t>
            </a:r>
            <a:endParaRPr b="0" lang="en-US" sz="15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4680"/>
            <a:ext cx="8229240" cy="1142640"/>
          </a:xfrm>
          <a:prstGeom prst="rect">
            <a:avLst/>
          </a:prstGeom>
          <a:noFill/>
          <a:ln w="0">
            <a:noFill/>
          </a:ln>
        </p:spPr>
        <p:txBody>
          <a:bodyPr lIns="91440" rIns="91440" tIns="45720" bIns="45720" anchor="ctr">
            <a:normAutofit fontScale="73192"/>
          </a:bodyPr>
          <a:p>
            <a:pPr indent="0" algn="ctr" defTabSz="914400">
              <a:lnSpc>
                <a:spcPct val="100000"/>
              </a:lnSpc>
              <a:buNone/>
            </a:pPr>
            <a:br>
              <a:rPr sz="1800"/>
            </a:br>
            <a:br>
              <a:rPr sz="1800"/>
            </a:br>
            <a:r>
              <a:rPr b="1" i="1" lang="en-US" sz="2000" spc="-1" strike="noStrike">
                <a:solidFill>
                  <a:srgbClr val="000000"/>
                </a:solidFill>
                <a:latin typeface="Verdana"/>
                <a:ea typeface="Verdana"/>
              </a:rPr>
              <a:t>4. ECHIVALENȚA FUNCȚIILOR</a:t>
            </a:r>
            <a:br>
              <a:rPr sz="4000"/>
            </a:br>
            <a:endParaRPr b="0" lang="en-US" sz="2000" spc="-1" strike="noStrike">
              <a:solidFill>
                <a:schemeClr val="dk1"/>
              </a:solidFill>
              <a:latin typeface="Calibri"/>
            </a:endParaRPr>
          </a:p>
        </p:txBody>
      </p:sp>
      <p:sp>
        <p:nvSpPr>
          <p:cNvPr id="82" name="PlaceHolder 2"/>
          <p:cNvSpPr>
            <a:spLocks noGrp="1"/>
          </p:cNvSpPr>
          <p:nvPr>
            <p:ph/>
          </p:nvPr>
        </p:nvSpPr>
        <p:spPr>
          <a:xfrm>
            <a:off x="457200" y="990720"/>
            <a:ext cx="8229240" cy="5592240"/>
          </a:xfrm>
          <a:prstGeom prst="rect">
            <a:avLst/>
          </a:prstGeom>
          <a:noFill/>
          <a:ln w="0">
            <a:noFill/>
          </a:ln>
        </p:spPr>
        <p:txBody>
          <a:bodyPr lIns="91440" rIns="91440" tIns="45720" bIns="45720" anchor="t">
            <a:normAutofit fontScale="24997" lnSpcReduction="10000"/>
          </a:bodyPr>
          <a:p>
            <a:pPr indent="0" algn="just" defTabSz="914400">
              <a:lnSpc>
                <a:spcPct val="150000"/>
              </a:lnSpc>
              <a:buNone/>
            </a:pPr>
            <a:endParaRPr b="0" lang="en-US" sz="6000" spc="-1" strike="noStrike">
              <a:solidFill>
                <a:schemeClr val="dk1"/>
              </a:solidFill>
              <a:latin typeface="Calibri"/>
            </a:endParaRPr>
          </a:p>
          <a:p>
            <a:pPr marL="343080" indent="-343080" algn="just" defTabSz="914400">
              <a:lnSpc>
                <a:spcPct val="150000"/>
              </a:lnSpc>
              <a:buClr>
                <a:srgbClr val="000000"/>
              </a:buClr>
              <a:buFont typeface="Arial"/>
              <a:buChar char="•"/>
            </a:pPr>
            <a:r>
              <a:rPr b="0" lang="en-US" sz="6000" spc="-1" strike="noStrike">
                <a:solidFill>
                  <a:schemeClr val="dk1"/>
                </a:solidFill>
                <a:latin typeface="Calibri"/>
                <a:ea typeface="Times New Roman"/>
              </a:rPr>
              <a:t>Gradele profesionale </a:t>
            </a:r>
            <a:r>
              <a:rPr b="1" lang="en-US" sz="6000" spc="-1" strike="noStrike" u="sng">
                <a:solidFill>
                  <a:schemeClr val="dk1"/>
                </a:solidFill>
                <a:uFillTx/>
                <a:latin typeface="Calibri"/>
                <a:ea typeface="Times New Roman"/>
              </a:rPr>
              <a:t>IDT I, IDT II, IDT III şi IDT</a:t>
            </a:r>
            <a:r>
              <a:rPr b="0" lang="en-US" sz="6000" spc="-1" strike="noStrike">
                <a:solidFill>
                  <a:schemeClr val="dk1"/>
                </a:solidFill>
                <a:latin typeface="Calibri"/>
                <a:ea typeface="Times New Roman"/>
              </a:rPr>
              <a:t> </a:t>
            </a:r>
            <a:r>
              <a:rPr b="1" lang="en-US" sz="6000" spc="-1" strike="noStrike">
                <a:solidFill>
                  <a:srgbClr val="ff0000"/>
                </a:solidFill>
                <a:latin typeface="Calibri"/>
                <a:ea typeface="Times New Roman"/>
              </a:rPr>
              <a:t>vor fi echivalate</a:t>
            </a:r>
            <a:r>
              <a:rPr b="0" lang="en-US" sz="6000" spc="-1" strike="noStrike">
                <a:solidFill>
                  <a:srgbClr val="ff0000"/>
                </a:solidFill>
                <a:latin typeface="Calibri"/>
                <a:ea typeface="Times New Roman"/>
              </a:rPr>
              <a:t> </a:t>
            </a:r>
            <a:r>
              <a:rPr b="0" lang="en-US" sz="6000" spc="-1" strike="noStrike">
                <a:solidFill>
                  <a:schemeClr val="dk1"/>
                </a:solidFill>
                <a:latin typeface="Calibri"/>
                <a:ea typeface="Times New Roman"/>
              </a:rPr>
              <a:t>cu gradele profesionale </a:t>
            </a:r>
            <a:r>
              <a:rPr b="1" lang="en-US" sz="6000" spc="-1" strike="noStrike" u="sng">
                <a:solidFill>
                  <a:srgbClr val="ff0000"/>
                </a:solidFill>
                <a:uFillTx/>
                <a:latin typeface="Calibri"/>
                <a:ea typeface="Times New Roman"/>
              </a:rPr>
              <a:t>CS I, </a:t>
            </a:r>
            <a:endParaRPr b="0" lang="en-US" sz="6000" spc="-1" strike="noStrike">
              <a:solidFill>
                <a:schemeClr val="dk1"/>
              </a:solidFill>
              <a:latin typeface="Calibri"/>
            </a:endParaRPr>
          </a:p>
          <a:p>
            <a:pPr indent="0" algn="just" defTabSz="914400">
              <a:lnSpc>
                <a:spcPct val="150000"/>
              </a:lnSpc>
              <a:buNone/>
              <a:tabLst>
                <a:tab algn="l" pos="0"/>
              </a:tabLst>
            </a:pPr>
            <a:r>
              <a:rPr b="1" lang="en-US" sz="6000" spc="-1" strike="noStrike" u="sng">
                <a:solidFill>
                  <a:srgbClr val="ff0000"/>
                </a:solidFill>
                <a:uFillTx/>
                <a:latin typeface="Calibri"/>
                <a:ea typeface="Times New Roman"/>
              </a:rPr>
              <a:t>CS II, CS III, CS și ACS</a:t>
            </a:r>
            <a:r>
              <a:rPr b="0" lang="en-US" sz="6000" spc="-1" strike="noStrike">
                <a:solidFill>
                  <a:srgbClr val="ff0000"/>
                </a:solidFill>
                <a:latin typeface="Calibri"/>
                <a:ea typeface="Times New Roman"/>
              </a:rPr>
              <a:t> </a:t>
            </a:r>
            <a:r>
              <a:rPr b="0" lang="en-US" sz="6000" spc="-1" strike="noStrike">
                <a:solidFill>
                  <a:schemeClr val="dk1"/>
                </a:solidFill>
                <a:latin typeface="Calibri"/>
                <a:ea typeface="Times New Roman"/>
              </a:rPr>
              <a:t>în condiţiile îndeplinirii standardelor minimale şi, dacă este cazul, a standardelor suplimentare impuse de organizaţia de cercetare; </a:t>
            </a:r>
            <a:r>
              <a:rPr b="1" i="1" lang="en-US" sz="6000" spc="-1" strike="noStrike">
                <a:solidFill>
                  <a:schemeClr val="dk1"/>
                </a:solidFill>
                <a:latin typeface="Calibri"/>
                <a:ea typeface="Times New Roman"/>
              </a:rPr>
              <a:t>echivalarea</a:t>
            </a:r>
            <a:r>
              <a:rPr b="0" lang="en-US" sz="6000" spc="-1" strike="noStrike">
                <a:solidFill>
                  <a:schemeClr val="dk1"/>
                </a:solidFill>
                <a:latin typeface="Calibri"/>
                <a:ea typeface="Times New Roman"/>
              </a:rPr>
              <a:t> – </a:t>
            </a:r>
            <a:r>
              <a:rPr b="1" i="1" lang="en-US" sz="6000" spc="-1" strike="noStrike">
                <a:solidFill>
                  <a:schemeClr val="dk1"/>
                </a:solidFill>
                <a:latin typeface="Calibri"/>
                <a:ea typeface="Times New Roman"/>
              </a:rPr>
              <a:t>la solicitarea persoanelor interesate</a:t>
            </a:r>
            <a:r>
              <a:rPr b="0" lang="en-US" sz="6000" spc="-1" strike="noStrike">
                <a:solidFill>
                  <a:schemeClr val="dk1"/>
                </a:solidFill>
                <a:latin typeface="Calibri"/>
                <a:ea typeface="Times New Roman"/>
              </a:rPr>
              <a:t>, în termen de </a:t>
            </a:r>
            <a:r>
              <a:rPr b="1" lang="en-US" sz="6000" spc="-1" strike="noStrike" u="sng">
                <a:solidFill>
                  <a:schemeClr val="dk1"/>
                </a:solidFill>
                <a:uFillTx/>
                <a:latin typeface="Calibri"/>
                <a:ea typeface="Times New Roman"/>
              </a:rPr>
              <a:t>cel mult </a:t>
            </a:r>
            <a:r>
              <a:rPr b="1" lang="en-US" sz="6000" spc="-1" strike="noStrike" u="sng">
                <a:solidFill>
                  <a:srgbClr val="ff0000"/>
                </a:solidFill>
                <a:highlight>
                  <a:srgbClr val="d3d3d3"/>
                </a:highlight>
                <a:uFillTx/>
                <a:latin typeface="Calibri"/>
                <a:ea typeface="Times New Roman"/>
              </a:rPr>
              <a:t>5 ani</a:t>
            </a:r>
            <a:r>
              <a:rPr b="1" lang="en-US" sz="6000" spc="-1" strike="noStrike" u="sng">
                <a:solidFill>
                  <a:srgbClr val="ff0000"/>
                </a:solidFill>
                <a:uFillTx/>
                <a:latin typeface="Calibri"/>
                <a:ea typeface="Times New Roman"/>
              </a:rPr>
              <a:t> </a:t>
            </a:r>
            <a:r>
              <a:rPr b="1" lang="en-US" sz="6000" spc="-1" strike="noStrike" u="sng">
                <a:solidFill>
                  <a:schemeClr val="dk1"/>
                </a:solidFill>
                <a:uFillTx/>
                <a:latin typeface="Calibri"/>
                <a:ea typeface="Times New Roman"/>
              </a:rPr>
              <a:t>de la data intrării în vigoare a legii </a:t>
            </a:r>
            <a:r>
              <a:rPr b="1" lang="en-US" sz="6000" spc="-1" strike="noStrike">
                <a:solidFill>
                  <a:schemeClr val="dk1"/>
                </a:solidFill>
                <a:latin typeface="Calibri"/>
                <a:ea typeface="Times New Roman"/>
              </a:rPr>
              <a:t>(12.07.2024 – 12.07.2029). </a:t>
            </a:r>
            <a:r>
              <a:rPr b="0" lang="en-US" sz="6000" spc="-1" strike="noStrike">
                <a:solidFill>
                  <a:schemeClr val="dk1"/>
                </a:solidFill>
                <a:latin typeface="Calibri"/>
                <a:ea typeface="Times New Roman"/>
              </a:rPr>
              <a:t>Încadrarea pe aceste posturi se face </a:t>
            </a:r>
            <a:r>
              <a:rPr b="1" lang="en-US" sz="6000" spc="-1" strike="noStrike" u="sng">
                <a:solidFill>
                  <a:srgbClr val="c00000"/>
                </a:solidFill>
                <a:uFillTx/>
                <a:latin typeface="Calibri"/>
                <a:ea typeface="Times New Roman"/>
              </a:rPr>
              <a:t>FĂRĂ CONCURS SAU EXAMEN</a:t>
            </a:r>
            <a:r>
              <a:rPr b="0" lang="en-US" sz="6000" spc="-1" strike="noStrike">
                <a:solidFill>
                  <a:schemeClr val="dk1"/>
                </a:solidFill>
                <a:latin typeface="Calibri"/>
                <a:ea typeface="Times New Roman"/>
              </a:rPr>
              <a:t>, </a:t>
            </a:r>
            <a:r>
              <a:rPr b="1" i="1" lang="en-US" sz="6000" spc="-1" strike="noStrike">
                <a:solidFill>
                  <a:schemeClr val="dk1"/>
                </a:solidFill>
                <a:latin typeface="Calibri"/>
                <a:ea typeface="Times New Roman"/>
              </a:rPr>
              <a:t>la cererea persoanei ocupante a postului</a:t>
            </a:r>
            <a:r>
              <a:rPr b="0" lang="en-US" sz="6000" spc="-1" strike="noStrike">
                <a:solidFill>
                  <a:schemeClr val="dk1"/>
                </a:solidFill>
                <a:latin typeface="Calibri"/>
                <a:ea typeface="Times New Roman"/>
              </a:rPr>
              <a:t>, în urma </a:t>
            </a:r>
            <a:r>
              <a:rPr b="1" i="1" lang="en-US" sz="6000" spc="-1" strike="noStrike" u="sng">
                <a:solidFill>
                  <a:srgbClr val="c00000"/>
                </a:solidFill>
                <a:uFillTx/>
                <a:latin typeface="Calibri"/>
                <a:ea typeface="Times New Roman"/>
              </a:rPr>
              <a:t>VERIFICĂRII ADMINISTRATIVE</a:t>
            </a:r>
            <a:r>
              <a:rPr b="0" lang="en-US" sz="6000" spc="-1" strike="noStrike">
                <a:solidFill>
                  <a:srgbClr val="c00000"/>
                </a:solidFill>
                <a:latin typeface="Calibri"/>
                <a:ea typeface="Times New Roman"/>
              </a:rPr>
              <a:t> </a:t>
            </a:r>
            <a:r>
              <a:rPr b="0" lang="en-US" sz="6000" spc="-1" strike="noStrike">
                <a:solidFill>
                  <a:schemeClr val="dk1"/>
                </a:solidFill>
                <a:latin typeface="Calibri"/>
                <a:ea typeface="Times New Roman"/>
              </a:rPr>
              <a:t>de către organizaţia de cercetare a îndeplinirii standardelor minimale şi, dacă este cazul, cele suplimentare, prin transformarea postului ocupat în postul aferent gradului profesional dobândit prin echivalare.</a:t>
            </a:r>
            <a:endParaRPr b="0" lang="en-US" sz="6000" spc="-1" strike="noStrike">
              <a:solidFill>
                <a:schemeClr val="dk1"/>
              </a:solidFill>
              <a:latin typeface="Calibri"/>
            </a:endParaRPr>
          </a:p>
          <a:p>
            <a:pPr marL="343080" indent="-343080" algn="just" defTabSz="914400">
              <a:lnSpc>
                <a:spcPct val="150000"/>
              </a:lnSpc>
              <a:buClr>
                <a:srgbClr val="008f00"/>
              </a:buClr>
              <a:buFont typeface="Arial"/>
              <a:buChar char="•"/>
              <a:tabLst>
                <a:tab algn="l" pos="0"/>
              </a:tabLst>
            </a:pPr>
            <a:r>
              <a:rPr b="1" lang="en-US" sz="6000" spc="-1" strike="noStrike">
                <a:solidFill>
                  <a:srgbClr val="008f00"/>
                </a:solidFill>
                <a:latin typeface="Calibri"/>
                <a:ea typeface="Times New Roman"/>
              </a:rPr>
              <a:t> </a:t>
            </a:r>
            <a:r>
              <a:rPr b="0" lang="en-US" sz="6000" spc="-1" strike="noStrike">
                <a:solidFill>
                  <a:schemeClr val="dk1"/>
                </a:solidFill>
                <a:latin typeface="Calibri"/>
                <a:ea typeface="Times New Roman"/>
              </a:rPr>
              <a:t>Dacă </a:t>
            </a:r>
            <a:r>
              <a:rPr b="1" lang="en-US" sz="6000" spc="-1" strike="noStrike">
                <a:solidFill>
                  <a:schemeClr val="dk1"/>
                </a:solidFill>
                <a:latin typeface="Calibri"/>
                <a:ea typeface="Times New Roman"/>
              </a:rPr>
              <a:t>IDT I, IDT II, IDT III şi IDT</a:t>
            </a:r>
            <a:r>
              <a:rPr b="0" lang="en-US" sz="6000" spc="-1" strike="noStrike">
                <a:solidFill>
                  <a:schemeClr val="dk1"/>
                </a:solidFill>
                <a:latin typeface="Calibri"/>
                <a:ea typeface="Times New Roman"/>
              </a:rPr>
              <a:t> </a:t>
            </a:r>
            <a:r>
              <a:rPr b="1" i="1" lang="en-US" sz="6000" spc="-1" strike="noStrike" u="sng">
                <a:solidFill>
                  <a:schemeClr val="dk1"/>
                </a:solidFill>
                <a:uFillTx/>
                <a:latin typeface="Calibri"/>
                <a:ea typeface="Times New Roman"/>
              </a:rPr>
              <a:t>nu obţine echivalarea gradului</a:t>
            </a:r>
            <a:r>
              <a:rPr b="1" i="1" lang="en-US" sz="6000" spc="-1" strike="noStrike">
                <a:solidFill>
                  <a:schemeClr val="dk1"/>
                </a:solidFill>
                <a:latin typeface="Calibri"/>
                <a:ea typeface="Times New Roman"/>
              </a:rPr>
              <a:t> profesional cu CS I, CS II, CS III, CS, </a:t>
            </a:r>
            <a:endParaRPr b="0" lang="en-US" sz="6000" spc="-1" strike="noStrike">
              <a:solidFill>
                <a:schemeClr val="dk1"/>
              </a:solidFill>
              <a:latin typeface="Calibri"/>
            </a:endParaRPr>
          </a:p>
          <a:p>
            <a:pPr indent="0" algn="just" defTabSz="914400">
              <a:lnSpc>
                <a:spcPct val="150000"/>
              </a:lnSpc>
              <a:buNone/>
              <a:tabLst>
                <a:tab algn="l" pos="0"/>
              </a:tabLst>
            </a:pPr>
            <a:r>
              <a:rPr b="1" i="1" lang="en-US" sz="6000" spc="-1" strike="noStrike">
                <a:solidFill>
                  <a:schemeClr val="dk1"/>
                </a:solidFill>
                <a:latin typeface="Calibri"/>
                <a:ea typeface="Times New Roman"/>
              </a:rPr>
              <a:t>ACS - poate solicita</a:t>
            </a:r>
            <a:r>
              <a:rPr b="0" lang="en-US" sz="6000" spc="-1" strike="noStrike">
                <a:solidFill>
                  <a:schemeClr val="dk1"/>
                </a:solidFill>
                <a:latin typeface="Calibri"/>
                <a:ea typeface="Times New Roman"/>
              </a:rPr>
              <a:t> </a:t>
            </a:r>
            <a:r>
              <a:rPr b="1" i="1" lang="ro-RO" sz="6000" spc="-1" strike="noStrike">
                <a:solidFill>
                  <a:srgbClr val="c00000"/>
                </a:solidFill>
                <a:latin typeface="Calibri"/>
                <a:ea typeface="Times New Roman"/>
              </a:rPr>
              <a:t>î</a:t>
            </a:r>
            <a:r>
              <a:rPr b="1" i="1" lang="en-US" sz="6000" spc="-1" strike="noStrike" u="sng">
                <a:solidFill>
                  <a:srgbClr val="c00000"/>
                </a:solidFill>
                <a:uFillTx/>
                <a:latin typeface="Calibri"/>
                <a:ea typeface="Times New Roman"/>
              </a:rPr>
              <a:t>ncadrarea cu prioritate, FĂRĂ CONCURS</a:t>
            </a:r>
            <a:r>
              <a:rPr b="0" lang="en-US" sz="6000" spc="-1" strike="noStrike">
                <a:solidFill>
                  <a:schemeClr val="dk1"/>
                </a:solidFill>
                <a:latin typeface="Calibri"/>
                <a:ea typeface="Times New Roman"/>
              </a:rPr>
              <a:t>, pe unul dintre posturile de </a:t>
            </a:r>
            <a:r>
              <a:rPr b="1" lang="en-US" sz="6000" spc="-1" strike="noStrike">
                <a:solidFill>
                  <a:srgbClr val="ff0000"/>
                </a:solidFill>
                <a:latin typeface="Calibri"/>
                <a:ea typeface="Times New Roman"/>
              </a:rPr>
              <a:t>PERSONAL CU STUDII SUPERIOARE </a:t>
            </a:r>
            <a:r>
              <a:rPr b="1" lang="en-US" sz="6000" spc="-1" strike="noStrike">
                <a:solidFill>
                  <a:srgbClr val="c00000"/>
                </a:solidFill>
                <a:latin typeface="Calibri"/>
                <a:ea typeface="Times New Roman"/>
              </a:rPr>
              <a:t>TEHNIC</a:t>
            </a:r>
            <a:r>
              <a:rPr b="0" lang="en-US" sz="6000" spc="-1" strike="noStrike">
                <a:solidFill>
                  <a:srgbClr val="c00000"/>
                </a:solidFill>
                <a:latin typeface="Calibri"/>
                <a:ea typeface="Times New Roman"/>
              </a:rPr>
              <a:t>E sau </a:t>
            </a:r>
            <a:r>
              <a:rPr b="1" lang="en-US" sz="6000" spc="-1" strike="noStrike">
                <a:solidFill>
                  <a:srgbClr val="c00000"/>
                </a:solidFill>
                <a:latin typeface="Calibri"/>
                <a:ea typeface="Times New Roman"/>
              </a:rPr>
              <a:t>STUDII SUPERIOARE ÎN ALTE DOMENII FUNDAMENTALE</a:t>
            </a:r>
            <a:r>
              <a:rPr b="0" lang="en-US" sz="6000" spc="-1" strike="noStrike">
                <a:solidFill>
                  <a:schemeClr val="dk1"/>
                </a:solidFill>
                <a:latin typeface="Calibri"/>
                <a:ea typeface="Times New Roman"/>
              </a:rPr>
              <a:t>, atestat în activitatea de dezvoltare experimentală şi transfer tehnologic:  </a:t>
            </a:r>
            <a:r>
              <a:rPr b="1" lang="en-US" sz="6000" spc="-1" strike="noStrike" u="sng">
                <a:solidFill>
                  <a:srgbClr val="ff0000"/>
                </a:solidFill>
                <a:uFillTx/>
                <a:latin typeface="Calibri"/>
                <a:ea typeface="Times New Roman"/>
              </a:rPr>
              <a:t>INGINERI DE CERCETARE</a:t>
            </a:r>
            <a:r>
              <a:rPr b="0" lang="en-US" sz="6000" spc="-1" strike="noStrike">
                <a:solidFill>
                  <a:schemeClr val="dk1"/>
                </a:solidFill>
                <a:latin typeface="Calibri"/>
                <a:ea typeface="Times New Roman"/>
              </a:rPr>
              <a:t>, în situaţia îndeplinirii standardelor minimale necesare ocupării postului.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 </a:t>
            </a:r>
            <a:endParaRPr b="0" lang="en-US" sz="6000" spc="-1" strike="noStrike">
              <a:solidFill>
                <a:schemeClr val="dk1"/>
              </a:solidFill>
              <a:latin typeface="Calibri"/>
            </a:endParaRPr>
          </a:p>
          <a:p>
            <a:pPr indent="0" algn="just" defTabSz="914400">
              <a:lnSpc>
                <a:spcPct val="150000"/>
              </a:lnSpc>
              <a:buNone/>
              <a:tabLst>
                <a:tab algn="l" pos="0"/>
              </a:tabLst>
            </a:pPr>
            <a:r>
              <a:rPr b="0" lang="en-US" sz="6000" spc="-1" strike="noStrike">
                <a:solidFill>
                  <a:schemeClr val="dk1"/>
                </a:solidFill>
                <a:latin typeface="Calibri"/>
                <a:ea typeface="Times New Roman"/>
              </a:rPr>
              <a:t>Lista posturilor disponibile şi termenul p</a:t>
            </a:r>
            <a:r>
              <a:rPr b="0" lang="ro-RO" sz="6000" spc="-1" strike="noStrike">
                <a:solidFill>
                  <a:schemeClr val="dk1"/>
                </a:solidFill>
                <a:latin typeface="Calibri"/>
                <a:ea typeface="Times New Roman"/>
              </a:rPr>
              <a:t>entru </a:t>
            </a:r>
            <a:r>
              <a:rPr b="0" lang="en-US" sz="6000" spc="-1" strike="noStrike">
                <a:solidFill>
                  <a:schemeClr val="dk1"/>
                </a:solidFill>
                <a:latin typeface="Calibri"/>
                <a:ea typeface="Times New Roman"/>
              </a:rPr>
              <a:t>op</a:t>
            </a:r>
            <a:r>
              <a:rPr b="0" lang="ro-RO" sz="6000" spc="-1" strike="noStrike">
                <a:solidFill>
                  <a:schemeClr val="dk1"/>
                </a:solidFill>
                <a:latin typeface="Calibri"/>
                <a:ea typeface="Times New Roman"/>
              </a:rPr>
              <a:t>țiunea</a:t>
            </a:r>
            <a:r>
              <a:rPr b="0" lang="en-US" sz="6000" spc="-1" strike="noStrike">
                <a:solidFill>
                  <a:schemeClr val="dk1"/>
                </a:solidFill>
                <a:latin typeface="Calibri"/>
                <a:ea typeface="Times New Roman"/>
              </a:rPr>
              <a:t> pentru ocuparea lor se publică pe pagina de internet a IFIN-HH. În cazul în care două sau mai multe persoane vor opta pentru ocuparea aceluiaşi post, organizaţia de cercetare va face departajarea candidaţilor conform </a:t>
            </a:r>
            <a:r>
              <a:rPr b="1" i="1" lang="en-US" sz="6000" spc="-1" strike="noStrike">
                <a:solidFill>
                  <a:srgbClr val="7030a0"/>
                </a:solidFill>
                <a:latin typeface="Calibri"/>
                <a:ea typeface="Times New Roman"/>
              </a:rPr>
              <a:t>metodologiei proprii (IFIN-HH)</a:t>
            </a:r>
            <a:r>
              <a:rPr b="0" lang="en-US" sz="6000" spc="-1" strike="noStrike">
                <a:solidFill>
                  <a:schemeClr val="dk1"/>
                </a:solidFill>
                <a:latin typeface="Calibri"/>
                <a:ea typeface="Times New Roman"/>
              </a:rPr>
              <a:t>.</a:t>
            </a:r>
            <a:endParaRPr b="0" lang="en-US" sz="6000" spc="-1" strike="noStrike">
              <a:solidFill>
                <a:schemeClr val="dk1"/>
              </a:solidFill>
              <a:latin typeface="Calibri"/>
            </a:endParaRPr>
          </a:p>
          <a:p>
            <a:pPr indent="0" algn="just" defTabSz="914400">
              <a:lnSpc>
                <a:spcPct val="150000"/>
              </a:lnSpc>
              <a:buNone/>
              <a:tabLst>
                <a:tab algn="l" pos="0"/>
              </a:tabLst>
            </a:pPr>
            <a:endParaRPr b="0" lang="en-US" sz="6000" spc="-1" strike="noStrike">
              <a:solidFill>
                <a:schemeClr val="dk1"/>
              </a:solidFill>
              <a:latin typeface="Calibri"/>
            </a:endParaRPr>
          </a:p>
          <a:p>
            <a:pPr indent="0" defTabSz="914400">
              <a:lnSpc>
                <a:spcPct val="100000"/>
              </a:lnSpc>
              <a:spcBef>
                <a:spcPts val="641"/>
              </a:spcBef>
              <a:buNone/>
              <a:tabLst>
                <a:tab algn="l" pos="0"/>
              </a:tabLst>
            </a:pPr>
            <a:endParaRPr b="0" lang="en-US" sz="32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213</TotalTime>
  <Application>LibreOffice/24.2.4.2$Linux_X86_64 LibreOffice_project/420$Build-2</Application>
  <AppVersion>15.0000</AppVersion>
  <Words>8173</Words>
  <Paragraphs>445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Marci</dc:creator>
  <dc:description/>
  <dc:language>ro-RO</dc:language>
  <cp:lastModifiedBy/>
  <dcterms:modified xsi:type="dcterms:W3CDTF">2024-08-08T13:29:18Z</dcterms:modified>
  <cp:revision>20</cp:revision>
  <dc:subject/>
  <dc:title>LEGEA NR.183/2024  PRIVIND STATUTUL PERSONALULUI DE CERCETARE-DEZVOLTARE ȘI INOVARE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40</vt:i4>
  </property>
</Properties>
</file>