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7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89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914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144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2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628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45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005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565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419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691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32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D0EF-B9C0-41B3-9B24-83DB2D7263C7}" type="datetimeFigureOut">
              <a:rPr lang="ro-RO" smtClean="0"/>
              <a:t>12.05.2026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2885-90E1-45DC-A745-EF33CE14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234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indico.nipne.ro/event/429/over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nipne.ro/event/429/timetabl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EURO-LABS</a:t>
            </a:r>
            <a:br>
              <a:rPr lang="en-US"/>
            </a:br>
            <a:r>
              <a:rPr lang="en-US"/>
              <a:t>Basic Training School 2026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IFIN-HH, Bucharest-Magurele, Romania</a:t>
            </a:r>
          </a:p>
          <a:p>
            <a:r>
              <a:rPr lang="en-US"/>
              <a:t>11- 23 May 2026</a:t>
            </a:r>
          </a:p>
          <a:p>
            <a:r>
              <a:rPr lang="en-GB" sz="2000"/>
              <a:t>Dr. Alexandra Spiridon – Org. Com. chair</a:t>
            </a:r>
            <a:endParaRPr lang="en-GB" sz="200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o-RO" sz="200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https://indico.nipne.ro/event/429/overview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6" b="27860"/>
          <a:stretch/>
        </p:blipFill>
        <p:spPr>
          <a:xfrm>
            <a:off x="137907" y="135765"/>
            <a:ext cx="2212478" cy="1092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3252"/>
            <a:ext cx="1386093" cy="1386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13" y="5349875"/>
            <a:ext cx="5860774" cy="850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B66D3F-FB7B-611F-FF12-77D77C601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87" y="135765"/>
            <a:ext cx="1268426" cy="13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9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293"/>
            <a:ext cx="10515600" cy="876821"/>
          </a:xfrm>
        </p:spPr>
        <p:txBody>
          <a:bodyPr/>
          <a:lstStyle/>
          <a:p>
            <a:r>
              <a:rPr lang="en-US" dirty="0"/>
              <a:t>Few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241946"/>
            <a:ext cx="10657764" cy="4935017"/>
          </a:xfrm>
        </p:spPr>
        <p:txBody>
          <a:bodyPr>
            <a:normAutofit fontScale="92500"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You must be accompanied by an IFIN-HH employee at all times inside the institute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In order to process your meal stipend / daily allowance, we need daily signatures from you to confirm your presence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For travel reimbursement (EU participants), please send/give us the necessary documents by Friday, 15 May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At the end of BTS26, on Friday May 22</a:t>
            </a:r>
            <a:r>
              <a:rPr lang="en-US" sz="2400" baseline="30000" dirty="0"/>
              <a:t>nd</a:t>
            </a:r>
            <a:r>
              <a:rPr lang="en-US" sz="2400" dirty="0"/>
              <a:t>, a report will be presented by each team (2-3 speakers) with a summary of all the activities, your results and your personal feedback.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An anonymous survey will also be sent to each participant to review their experience at BTS26, helping EURO-LABS improve the future editions.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61264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C80EB-B1BB-8DD6-A449-99F6593C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pPr algn="ctr"/>
            <a:r>
              <a:rPr lang="en-GB" dirty="0"/>
              <a:t>Useful to know/meet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C84C3B-31CD-895F-80F7-455463CF8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5014356"/>
          </a:xfrm>
        </p:spPr>
        <p:txBody>
          <a:bodyPr>
            <a:normAutofit/>
          </a:bodyPr>
          <a:lstStyle/>
          <a:p>
            <a:r>
              <a:rPr lang="en-GB" dirty="0"/>
              <a:t>Here are those that can assist and help you throughout your stay:</a:t>
            </a:r>
          </a:p>
          <a:p>
            <a:pPr lvl="1"/>
            <a:r>
              <a:rPr lang="en-GB" dirty="0" smtClean="0"/>
              <a:t>Alex </a:t>
            </a:r>
            <a:r>
              <a:rPr lang="en-GB" dirty="0"/>
              <a:t>Spiridon</a:t>
            </a:r>
          </a:p>
          <a:p>
            <a:pPr lvl="1"/>
            <a:r>
              <a:rPr lang="en-GB" dirty="0" smtClean="0"/>
              <a:t>Dana </a:t>
            </a:r>
            <a:r>
              <a:rPr lang="en-GB" dirty="0"/>
              <a:t>State </a:t>
            </a:r>
          </a:p>
          <a:p>
            <a:pPr lvl="1"/>
            <a:r>
              <a:rPr lang="en-GB" dirty="0" smtClean="0"/>
              <a:t>Mihai </a:t>
            </a:r>
            <a:r>
              <a:rPr lang="en-GB" dirty="0"/>
              <a:t>Straticiuc</a:t>
            </a:r>
          </a:p>
          <a:p>
            <a:pPr lvl="1"/>
            <a:r>
              <a:rPr lang="en-GB" dirty="0" err="1" smtClean="0"/>
              <a:t>Razvan</a:t>
            </a:r>
            <a:r>
              <a:rPr lang="en-GB" dirty="0" smtClean="0"/>
              <a:t> </a:t>
            </a:r>
            <a:r>
              <a:rPr lang="en-GB" dirty="0"/>
              <a:t>Lica</a:t>
            </a:r>
          </a:p>
          <a:p>
            <a:pPr lvl="1"/>
            <a:r>
              <a:rPr lang="en-GB" dirty="0" smtClean="0"/>
              <a:t>Andrei </a:t>
            </a:r>
            <a:r>
              <a:rPr lang="en-GB" dirty="0" err="1" smtClean="0"/>
              <a:t>Turturica</a:t>
            </a:r>
            <a:endParaRPr lang="en-GB" dirty="0" smtClean="0"/>
          </a:p>
          <a:p>
            <a:pPr lvl="1"/>
            <a:r>
              <a:rPr lang="en-GB" dirty="0" smtClean="0"/>
              <a:t>Ana Maria </a:t>
            </a:r>
            <a:r>
              <a:rPr lang="en-GB" dirty="0" err="1" smtClean="0"/>
              <a:t>Stefanescu</a:t>
            </a:r>
            <a:endParaRPr lang="en-GB" dirty="0" smtClean="0"/>
          </a:p>
          <a:p>
            <a:pPr lvl="1"/>
            <a:r>
              <a:rPr lang="en-GB" dirty="0" err="1" smtClean="0"/>
              <a:t>Decebal</a:t>
            </a:r>
            <a:r>
              <a:rPr lang="en-GB" dirty="0" smtClean="0"/>
              <a:t> </a:t>
            </a:r>
            <a:r>
              <a:rPr lang="en-GB" dirty="0" err="1" smtClean="0"/>
              <a:t>Iancu</a:t>
            </a:r>
            <a:endParaRPr lang="en-GB" dirty="0" smtClean="0"/>
          </a:p>
          <a:p>
            <a:pPr lvl="1"/>
            <a:r>
              <a:rPr lang="en-GB" dirty="0" smtClean="0"/>
              <a:t>Ion </a:t>
            </a:r>
            <a:r>
              <a:rPr lang="en-GB" dirty="0" err="1" smtClean="0"/>
              <a:t>Burducea</a:t>
            </a:r>
            <a:endParaRPr lang="en-GB" dirty="0" smtClean="0"/>
          </a:p>
          <a:p>
            <a:pPr lvl="1"/>
            <a:r>
              <a:rPr lang="en-GB" dirty="0" err="1" smtClean="0"/>
              <a:t>Radu</a:t>
            </a:r>
            <a:r>
              <a:rPr lang="en-GB" dirty="0" smtClean="0"/>
              <a:t> Andrei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84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78" y="204718"/>
            <a:ext cx="4937760" cy="4621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5663974"/>
            <a:ext cx="3317363" cy="949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30" y="5663974"/>
            <a:ext cx="2780857" cy="795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2" y="5636696"/>
            <a:ext cx="913011" cy="913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14" y="5854907"/>
            <a:ext cx="25050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95" y="132140"/>
            <a:ext cx="11488811" cy="6634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7685" y="4969565"/>
            <a:ext cx="199118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BTS26</a:t>
            </a:r>
          </a:p>
        </p:txBody>
      </p:sp>
    </p:spTree>
    <p:extLst>
      <p:ext uri="{BB962C8B-B14F-4D97-AF65-F5344CB8AC3E}">
        <p14:creationId xmlns:p14="http://schemas.microsoft.com/office/powerpoint/2010/main" val="422937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0" y="0"/>
            <a:ext cx="970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358" y="365126"/>
            <a:ext cx="7656442" cy="801066"/>
          </a:xfrm>
        </p:spPr>
        <p:txBody>
          <a:bodyPr>
            <a:normAutofit/>
          </a:bodyPr>
          <a:lstStyle/>
          <a:p>
            <a:r>
              <a:rPr lang="en-US" sz="4000" dirty="0"/>
              <a:t>25 participants from 15 countries</a:t>
            </a:r>
            <a:endParaRPr lang="ro-R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3" y="1387083"/>
            <a:ext cx="2590799" cy="508883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Germany (1)</a:t>
            </a:r>
          </a:p>
          <a:p>
            <a:r>
              <a:rPr lang="en-US" dirty="0"/>
              <a:t>Portugal (1)</a:t>
            </a:r>
          </a:p>
          <a:p>
            <a:r>
              <a:rPr lang="en-US" dirty="0"/>
              <a:t>Spain (4)</a:t>
            </a:r>
          </a:p>
          <a:p>
            <a:r>
              <a:rPr lang="en-US" dirty="0"/>
              <a:t>Romania (5)</a:t>
            </a:r>
          </a:p>
          <a:p>
            <a:r>
              <a:rPr lang="en-US" dirty="0"/>
              <a:t>Turkey (1)</a:t>
            </a:r>
          </a:p>
          <a:p>
            <a:r>
              <a:rPr lang="en-US" dirty="0"/>
              <a:t>South Africa (2)</a:t>
            </a:r>
          </a:p>
          <a:p>
            <a:r>
              <a:rPr lang="en-US" dirty="0"/>
              <a:t>Italy (2)</a:t>
            </a:r>
          </a:p>
          <a:p>
            <a:r>
              <a:rPr lang="en-US" dirty="0"/>
              <a:t>India (1)</a:t>
            </a:r>
          </a:p>
          <a:p>
            <a:r>
              <a:rPr lang="en-US" dirty="0"/>
              <a:t>Hungary (1) </a:t>
            </a:r>
          </a:p>
          <a:p>
            <a:r>
              <a:rPr lang="en-US" dirty="0"/>
              <a:t>United Kingdom (3)</a:t>
            </a:r>
          </a:p>
          <a:p>
            <a:r>
              <a:rPr lang="en-US" dirty="0"/>
              <a:t>Sweden (1)</a:t>
            </a:r>
          </a:p>
          <a:p>
            <a:r>
              <a:rPr lang="en-US" dirty="0"/>
              <a:t>Lithuania (1)</a:t>
            </a:r>
          </a:p>
          <a:p>
            <a:r>
              <a:rPr lang="en-US" dirty="0"/>
              <a:t>Greece (1)</a:t>
            </a:r>
          </a:p>
          <a:p>
            <a:r>
              <a:rPr lang="en-US" dirty="0"/>
              <a:t>Netherlands (1)</a:t>
            </a:r>
          </a:p>
          <a:p>
            <a:r>
              <a:rPr lang="en-US" dirty="0"/>
              <a:t>France (1)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11633" r="11199" b="17836"/>
          <a:stretch/>
        </p:blipFill>
        <p:spPr>
          <a:xfrm>
            <a:off x="3538331" y="1166192"/>
            <a:ext cx="8163340" cy="55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D21C4-5120-2C39-60CC-8C7A6504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996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Useful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3AA99-9515-42DF-2D55-46E8EDB4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3" y="1053193"/>
            <a:ext cx="11637819" cy="5478235"/>
          </a:xfrm>
        </p:spPr>
        <p:txBody>
          <a:bodyPr>
            <a:noAutofit/>
          </a:bodyPr>
          <a:lstStyle/>
          <a:p>
            <a:r>
              <a:rPr lang="en-GB" sz="2000" dirty="0"/>
              <a:t>While on the premises, including dormitory, please respect all common-sense rules and the rules of IFIN-HH regarding work safety and radiation protection</a:t>
            </a:r>
          </a:p>
          <a:p>
            <a:r>
              <a:rPr lang="en-GB" sz="2000" dirty="0"/>
              <a:t>Today we start with a Welcome by institute’s Management</a:t>
            </a:r>
          </a:p>
          <a:p>
            <a:r>
              <a:rPr lang="en-GB" sz="2000" dirty="0"/>
              <a:t>Followed by the mandatory – by law – work safety and radiation protection instructions – pay attention</a:t>
            </a:r>
          </a:p>
          <a:p>
            <a:r>
              <a:rPr lang="en-GB" sz="2000" dirty="0"/>
              <a:t>Will proceed by the poster session (one floor above): each will install her/his poster and will be allocated 5 min to explain it to your colleagues</a:t>
            </a:r>
          </a:p>
          <a:p>
            <a:pPr lvl="1"/>
            <a:r>
              <a:rPr lang="en-GB" sz="1800" dirty="0"/>
              <a:t>Before the end of the day, you’ll receive the money for your subsistence support as per EURO-LABS rules</a:t>
            </a:r>
          </a:p>
          <a:p>
            <a:pPr lvl="1"/>
            <a:r>
              <a:rPr lang="en-GB" sz="1800" dirty="0"/>
              <a:t>Be careful with your trip from/to the dormitory; you need ID to re-enter </a:t>
            </a:r>
            <a:r>
              <a:rPr lang="en-GB" sz="1800" dirty="0" smtClean="0"/>
              <a:t>IFIN-HH </a:t>
            </a:r>
            <a:r>
              <a:rPr lang="en-GB" sz="1800" dirty="0"/>
              <a:t>each morning and make sure you are in time</a:t>
            </a:r>
          </a:p>
          <a:p>
            <a:pPr lvl="1"/>
            <a:r>
              <a:rPr lang="en-GB" sz="1800" dirty="0"/>
              <a:t>Lunch at one of either two buffets: one close to the IFIN-HH gate, another at ELI-NP</a:t>
            </a:r>
          </a:p>
          <a:p>
            <a:pPr lvl="1"/>
            <a:r>
              <a:rPr lang="en-GB" sz="1800" dirty="0"/>
              <a:t>You manage yourselves the breakfasts and dinners – care for keeping the kitchen clean </a:t>
            </a:r>
          </a:p>
          <a:p>
            <a:r>
              <a:rPr lang="en-GB" sz="2000" dirty="0"/>
              <a:t>You are split in 4 working groups of 6 students each and will follow the program posted on the indico website</a:t>
            </a:r>
          </a:p>
          <a:p>
            <a:r>
              <a:rPr lang="en-GB" sz="2000" dirty="0"/>
              <a:t>As per our aim, this is going to be a hands-on event, support will be available. Ask questions! </a:t>
            </a:r>
          </a:p>
          <a:p>
            <a:r>
              <a:rPr lang="en-GB" sz="2000" dirty="0"/>
              <a:t>Will work mostly at the 3 accelerators; visits are scheduled to the other large installations of IFIN-HH</a:t>
            </a:r>
          </a:p>
        </p:txBody>
      </p:sp>
    </p:spTree>
    <p:extLst>
      <p:ext uri="{BB962C8B-B14F-4D97-AF65-F5344CB8AC3E}">
        <p14:creationId xmlns:p14="http://schemas.microsoft.com/office/powerpoint/2010/main" val="226109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21462"/>
            <a:ext cx="11350400" cy="10793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Participants have been split into 4 groups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2200" dirty="0" smtClean="0"/>
              <a:t>(the groups have been posted on </a:t>
            </a:r>
            <a:r>
              <a:rPr lang="en-US" sz="2200" dirty="0" err="1" smtClean="0"/>
              <a:t>indico</a:t>
            </a:r>
            <a:r>
              <a:rPr lang="en-US" sz="2200" dirty="0" smtClean="0"/>
              <a:t> as well, and are color coded with your lanyards)</a:t>
            </a:r>
            <a:endParaRPr lang="ro-RO" sz="2200" dirty="0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l="-1" t="14492" r="49787"/>
          <a:stretch/>
        </p:blipFill>
        <p:spPr>
          <a:xfrm>
            <a:off x="556592" y="1683364"/>
            <a:ext cx="4094922" cy="2308608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 t="15369" r="49910"/>
          <a:stretch/>
        </p:blipFill>
        <p:spPr>
          <a:xfrm>
            <a:off x="6493564" y="1632133"/>
            <a:ext cx="4023360" cy="2359839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/>
          <a:srcRect t="5646" r="1806"/>
          <a:stretch/>
        </p:blipFill>
        <p:spPr>
          <a:xfrm>
            <a:off x="556592" y="4320546"/>
            <a:ext cx="4114800" cy="2390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058" r="527"/>
          <a:stretch/>
        </p:blipFill>
        <p:spPr>
          <a:xfrm>
            <a:off x="6493564" y="4323281"/>
            <a:ext cx="4028662" cy="23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6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l="1034" t="2045" r="637" b="949"/>
          <a:stretch/>
        </p:blipFill>
        <p:spPr>
          <a:xfrm>
            <a:off x="341194" y="1473958"/>
            <a:ext cx="11612880" cy="4858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94" y="380188"/>
            <a:ext cx="11612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Timetable on </a:t>
            </a:r>
            <a:r>
              <a:rPr lang="en-US" dirty="0" err="1"/>
              <a:t>indico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https://indico.nipne.ro/event/429/timetable/</a:t>
            </a:r>
            <a:endParaRPr lang="en-US" dirty="0"/>
          </a:p>
          <a:p>
            <a:r>
              <a:rPr lang="en-US" dirty="0"/>
              <a:t>(*check it regularly, as changes will be updated there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(*currently, only the first week is uploaded as we’re still finalizing some details for the second week)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0769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" y="27296"/>
            <a:ext cx="12026754" cy="6766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463" y="559558"/>
            <a:ext cx="2473883" cy="532263"/>
          </a:xfrm>
          <a:prstGeom prst="rect">
            <a:avLst/>
          </a:prstGeom>
          <a:ln w="5715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Multipurpose Irradiator Facility</a:t>
            </a:r>
          </a:p>
          <a:p>
            <a:pPr algn="ctr"/>
            <a:r>
              <a:rPr lang="en-US" sz="1200" dirty="0"/>
              <a:t>(IRASM)</a:t>
            </a:r>
            <a:endParaRPr lang="ro-RO" sz="1200" dirty="0"/>
          </a:p>
        </p:txBody>
      </p:sp>
      <p:sp>
        <p:nvSpPr>
          <p:cNvPr id="8" name="Rectangle 7"/>
          <p:cNvSpPr/>
          <p:nvPr/>
        </p:nvSpPr>
        <p:spPr>
          <a:xfrm>
            <a:off x="4612945" y="1255594"/>
            <a:ext cx="2404291" cy="520043"/>
          </a:xfrm>
          <a:prstGeom prst="rect">
            <a:avLst/>
          </a:prstGeom>
          <a:ln w="5715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200" b="1" dirty="0"/>
              <a:t>Hadron </a:t>
            </a:r>
            <a:r>
              <a:rPr lang="ro-RO" sz="1200" b="1" dirty="0" err="1"/>
              <a:t>Physics</a:t>
            </a:r>
            <a:r>
              <a:rPr lang="ro-RO" sz="1200" b="1" dirty="0"/>
              <a:t> </a:t>
            </a:r>
            <a:r>
              <a:rPr lang="ro-RO" sz="1200" b="1" dirty="0" err="1"/>
              <a:t>Department</a:t>
            </a:r>
            <a:r>
              <a:rPr lang="ro-RO" sz="1200" b="1" dirty="0"/>
              <a:t> </a:t>
            </a:r>
          </a:p>
          <a:p>
            <a:pPr algn="ctr"/>
            <a:r>
              <a:rPr lang="ro-RO" sz="1200" dirty="0"/>
              <a:t>(DFH)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80744" y="1509505"/>
            <a:ext cx="3647129" cy="532263"/>
          </a:xfrm>
          <a:prstGeom prst="rect">
            <a:avLst/>
          </a:prstGeom>
          <a:ln w="5715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Extreme Light Infrastructure – Nuclear Physics</a:t>
            </a:r>
          </a:p>
          <a:p>
            <a:pPr algn="ctr"/>
            <a:r>
              <a:rPr lang="en-US" sz="1200" dirty="0"/>
              <a:t>(ELI-NP) </a:t>
            </a:r>
            <a:endParaRPr lang="ro-RO" sz="1200" dirty="0"/>
          </a:p>
        </p:txBody>
      </p:sp>
      <p:sp>
        <p:nvSpPr>
          <p:cNvPr id="10" name="Rectangle 9"/>
          <p:cNvSpPr/>
          <p:nvPr/>
        </p:nvSpPr>
        <p:spPr>
          <a:xfrm>
            <a:off x="143779" y="3941978"/>
            <a:ext cx="3141681" cy="435935"/>
          </a:xfrm>
          <a:prstGeom prst="rect">
            <a:avLst/>
          </a:prstGeom>
          <a:ln w="5715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200" b="1" dirty="0" smtClean="0"/>
              <a:t>1</a:t>
            </a:r>
            <a:r>
              <a:rPr lang="en-US" sz="1200" b="1" dirty="0"/>
              <a:t> </a:t>
            </a:r>
            <a:r>
              <a:rPr lang="ro-RO" sz="1200" b="1" dirty="0" smtClean="0"/>
              <a:t>MV </a:t>
            </a:r>
            <a:r>
              <a:rPr lang="ro-RO" sz="1200" b="1" dirty="0" err="1"/>
              <a:t>Tandetron</a:t>
            </a:r>
            <a:r>
              <a:rPr lang="ro-RO" sz="1200" b="1" dirty="0"/>
              <a:t> (ROAMS)</a:t>
            </a:r>
          </a:p>
          <a:p>
            <a:pPr algn="ctr"/>
            <a:r>
              <a:rPr lang="en-US" sz="1100" dirty="0"/>
              <a:t>Department of Applied Nuclear Physics (DFNA)</a:t>
            </a:r>
            <a:endParaRPr lang="ro-RO" sz="1100" dirty="0"/>
          </a:p>
        </p:txBody>
      </p:sp>
      <p:sp>
        <p:nvSpPr>
          <p:cNvPr id="11" name="Rectangle 10"/>
          <p:cNvSpPr/>
          <p:nvPr/>
        </p:nvSpPr>
        <p:spPr>
          <a:xfrm>
            <a:off x="2075456" y="5982165"/>
            <a:ext cx="3763594" cy="633670"/>
          </a:xfrm>
          <a:prstGeom prst="rect">
            <a:avLst/>
          </a:prstGeom>
          <a:ln w="5715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200" b="1" dirty="0" smtClean="0"/>
              <a:t>9</a:t>
            </a:r>
            <a:r>
              <a:rPr lang="en-US" sz="1200" b="1" dirty="0" smtClean="0"/>
              <a:t> </a:t>
            </a:r>
            <a:r>
              <a:rPr lang="ro-RO" sz="1200" b="1" dirty="0" smtClean="0"/>
              <a:t>MV </a:t>
            </a:r>
            <a:r>
              <a:rPr lang="ro-RO" sz="1200" b="1" dirty="0"/>
              <a:t>Tandem </a:t>
            </a:r>
            <a:r>
              <a:rPr lang="ro-RO" sz="1200" b="1" dirty="0" err="1"/>
              <a:t>and</a:t>
            </a:r>
            <a:r>
              <a:rPr lang="ro-RO" sz="1200" b="1" dirty="0"/>
              <a:t> </a:t>
            </a:r>
            <a:r>
              <a:rPr lang="ro-RO" sz="1200" b="1" dirty="0" smtClean="0"/>
              <a:t>3</a:t>
            </a:r>
            <a:r>
              <a:rPr lang="en-US" sz="1200" b="1" dirty="0" smtClean="0"/>
              <a:t> </a:t>
            </a:r>
            <a:r>
              <a:rPr lang="ro-RO" sz="1200" b="1" dirty="0" smtClean="0"/>
              <a:t>MV </a:t>
            </a:r>
            <a:r>
              <a:rPr lang="ro-RO" sz="1200" b="1" dirty="0" err="1"/>
              <a:t>Tandetron</a:t>
            </a:r>
            <a:r>
              <a:rPr lang="ro-RO" sz="1200" b="1" dirty="0"/>
              <a:t> </a:t>
            </a:r>
            <a:r>
              <a:rPr lang="ro-RO" sz="1200" b="1" dirty="0" err="1"/>
              <a:t>Accelerators</a:t>
            </a:r>
            <a:endParaRPr lang="ro-RO" sz="1200" b="1" dirty="0"/>
          </a:p>
          <a:p>
            <a:pPr algn="ctr"/>
            <a:r>
              <a:rPr lang="en-US" sz="1100" dirty="0"/>
              <a:t>Department of Nuclear Physics (DFN) </a:t>
            </a:r>
          </a:p>
          <a:p>
            <a:pPr algn="ctr"/>
            <a:r>
              <a:rPr lang="en-US" sz="1100" dirty="0"/>
              <a:t>Department of Applied Nuclear Physics (DFNA)</a:t>
            </a:r>
            <a:endParaRPr lang="ro-RO" sz="1100" dirty="0"/>
          </a:p>
        </p:txBody>
      </p:sp>
      <p:sp>
        <p:nvSpPr>
          <p:cNvPr id="12" name="Rectangle 11"/>
          <p:cNvSpPr/>
          <p:nvPr/>
        </p:nvSpPr>
        <p:spPr>
          <a:xfrm>
            <a:off x="10112990" y="4435522"/>
            <a:ext cx="1453329" cy="449186"/>
          </a:xfrm>
          <a:prstGeom prst="rect">
            <a:avLst/>
          </a:prstGeom>
          <a:ln w="5715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ELI-NP Cafeteria</a:t>
            </a:r>
            <a:endParaRPr lang="ro-RO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698211" y="3122206"/>
            <a:ext cx="1453329" cy="288494"/>
          </a:xfrm>
          <a:prstGeom prst="rect">
            <a:avLst/>
          </a:prstGeom>
          <a:ln w="57150"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IFIN-HH Cafeteria</a:t>
            </a:r>
            <a:endParaRPr lang="ro-RO" sz="1200" b="1" dirty="0"/>
          </a:p>
        </p:txBody>
      </p:sp>
      <p:cxnSp>
        <p:nvCxnSpPr>
          <p:cNvPr id="15" name="Straight Connector 14"/>
          <p:cNvCxnSpPr>
            <a:endCxn id="41" idx="2"/>
          </p:cNvCxnSpPr>
          <p:nvPr/>
        </p:nvCxnSpPr>
        <p:spPr>
          <a:xfrm>
            <a:off x="1187355" y="1091821"/>
            <a:ext cx="676817" cy="80865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63649" y="1775636"/>
            <a:ext cx="247764" cy="112110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0" idx="6"/>
          </p:cNvCxnSpPr>
          <p:nvPr/>
        </p:nvCxnSpPr>
        <p:spPr>
          <a:xfrm>
            <a:off x="2888408" y="3105339"/>
            <a:ext cx="809803" cy="12968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857397" y="1935667"/>
            <a:ext cx="1046911" cy="96107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5" idx="7"/>
          </p:cNvCxnSpPr>
          <p:nvPr/>
        </p:nvCxnSpPr>
        <p:spPr>
          <a:xfrm flipH="1">
            <a:off x="9251241" y="4784661"/>
            <a:ext cx="1153393" cy="108437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85411" y="5184432"/>
            <a:ext cx="299650" cy="85114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75456" y="4457202"/>
            <a:ext cx="1167076" cy="28651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1181555">
            <a:off x="7190310" y="2731608"/>
            <a:ext cx="1871747" cy="3078631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Oval 34"/>
          <p:cNvSpPr/>
          <p:nvPr/>
        </p:nvSpPr>
        <p:spPr>
          <a:xfrm rot="1181555">
            <a:off x="8580527" y="5683425"/>
            <a:ext cx="719833" cy="59748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7" name="Oval 36"/>
          <p:cNvSpPr/>
          <p:nvPr/>
        </p:nvSpPr>
        <p:spPr>
          <a:xfrm rot="1181555">
            <a:off x="6062482" y="2846255"/>
            <a:ext cx="812073" cy="98778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0" name="Oval 39"/>
          <p:cNvSpPr/>
          <p:nvPr/>
        </p:nvSpPr>
        <p:spPr>
          <a:xfrm rot="1181555">
            <a:off x="2479006" y="2844539"/>
            <a:ext cx="421735" cy="379486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1" name="Oval 40"/>
          <p:cNvSpPr/>
          <p:nvPr/>
        </p:nvSpPr>
        <p:spPr>
          <a:xfrm rot="1181555">
            <a:off x="1840425" y="1587278"/>
            <a:ext cx="812073" cy="900041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2" name="Oval 41"/>
          <p:cNvSpPr/>
          <p:nvPr/>
        </p:nvSpPr>
        <p:spPr>
          <a:xfrm rot="1181555">
            <a:off x="4503713" y="4262327"/>
            <a:ext cx="985529" cy="985749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Oval 42"/>
          <p:cNvSpPr/>
          <p:nvPr/>
        </p:nvSpPr>
        <p:spPr>
          <a:xfrm rot="1181555">
            <a:off x="3277625" y="4663389"/>
            <a:ext cx="542176" cy="442637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434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317623"/>
            <a:ext cx="6904512" cy="217619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Saturday, 17 May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Visit to </a:t>
            </a:r>
            <a:r>
              <a:rPr lang="en-US" sz="3600" dirty="0" err="1" smtClean="0"/>
              <a:t>Slanic</a:t>
            </a:r>
            <a:r>
              <a:rPr lang="en-US" sz="3600" dirty="0" smtClean="0"/>
              <a:t> Salt Mine and the </a:t>
            </a:r>
            <a:r>
              <a:rPr lang="el-GR" sz="3600" dirty="0" smtClean="0"/>
              <a:t>μ</a:t>
            </a:r>
            <a:r>
              <a:rPr lang="en-US" sz="3600" dirty="0" err="1" smtClean="0"/>
              <a:t>Bq</a:t>
            </a:r>
            <a:r>
              <a:rPr lang="en-US" sz="3600" dirty="0" smtClean="0"/>
              <a:t> laboratory</a:t>
            </a:r>
            <a:endParaRPr lang="ro-RO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5"/>
          <a:stretch/>
        </p:blipFill>
        <p:spPr>
          <a:xfrm rot="5400000">
            <a:off x="6776978" y="1699774"/>
            <a:ext cx="6517544" cy="3383280"/>
          </a:xfrm>
        </p:spPr>
      </p:pic>
      <p:sp>
        <p:nvSpPr>
          <p:cNvPr id="5" name="TextBox 4"/>
          <p:cNvSpPr txBox="1"/>
          <p:nvPr/>
        </p:nvSpPr>
        <p:spPr>
          <a:xfrm>
            <a:off x="565554" y="2914360"/>
            <a:ext cx="7438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Dress warmly!!!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Bring a light jacket or at least a hoodie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will depart early, likely ~7 a.m.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Final details will be communicated to you on Thursday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89670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604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EURO-LABS Basic Training School 2026</vt:lpstr>
      <vt:lpstr>PowerPoint Presentation</vt:lpstr>
      <vt:lpstr>PowerPoint Presentation</vt:lpstr>
      <vt:lpstr>25 participants from 15 countries</vt:lpstr>
      <vt:lpstr>Useful details</vt:lpstr>
      <vt:lpstr>Participants have been split into 4 groups: (the groups have been posted on indico as well, and are color coded with your lanyards)</vt:lpstr>
      <vt:lpstr>PowerPoint Presentation</vt:lpstr>
      <vt:lpstr>PowerPoint Presentation</vt:lpstr>
      <vt:lpstr>Saturday, 17 May   Visit to Slanic Salt Mine and the μBq laboratory</vt:lpstr>
      <vt:lpstr>Few reminders</vt:lpstr>
      <vt:lpstr>Useful to know/meet</vt:lpstr>
      <vt:lpstr>PowerPoint Presentation</vt:lpstr>
    </vt:vector>
  </TitlesOfParts>
  <Company>Home-VM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EURO-LABS Basic Training School 2026</dc:title>
  <dc:creator>Alex</dc:creator>
  <cp:lastModifiedBy>Alex</cp:lastModifiedBy>
  <cp:revision>19</cp:revision>
  <dcterms:created xsi:type="dcterms:W3CDTF">2026-05-11T14:33:17Z</dcterms:created>
  <dcterms:modified xsi:type="dcterms:W3CDTF">2026-05-12T04:31:59Z</dcterms:modified>
</cp:coreProperties>
</file>