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65" r:id="rId3"/>
    <p:sldMasterId id="2147483679" r:id="rId4"/>
    <p:sldMasterId id="2147483698" r:id="rId5"/>
    <p:sldMasterId id="2147483718" r:id="rId6"/>
    <p:sldMasterId id="2147483731" r:id="rId7"/>
    <p:sldMasterId id="2147483743" r:id="rId8"/>
    <p:sldMasterId id="2147483746" r:id="rId9"/>
    <p:sldMasterId id="2147483758" r:id="rId10"/>
    <p:sldMasterId id="2147483828" r:id="rId11"/>
    <p:sldMasterId id="2147483838" r:id="rId12"/>
    <p:sldMasterId id="2147483850" r:id="rId13"/>
    <p:sldMasterId id="2147483862" r:id="rId14"/>
    <p:sldMasterId id="2147483874" r:id="rId15"/>
    <p:sldMasterId id="2147483886" r:id="rId16"/>
    <p:sldMasterId id="2147483899" r:id="rId17"/>
    <p:sldMasterId id="2147483912" r:id="rId18"/>
  </p:sldMasterIdLst>
  <p:notesMasterIdLst>
    <p:notesMasterId r:id="rId68"/>
  </p:notesMasterIdLst>
  <p:handoutMasterIdLst>
    <p:handoutMasterId r:id="rId69"/>
  </p:handoutMasterIdLst>
  <p:sldIdLst>
    <p:sldId id="256" r:id="rId19"/>
    <p:sldId id="258" r:id="rId20"/>
    <p:sldId id="259" r:id="rId21"/>
    <p:sldId id="265" r:id="rId22"/>
    <p:sldId id="257" r:id="rId23"/>
    <p:sldId id="647" r:id="rId24"/>
    <p:sldId id="318" r:id="rId25"/>
    <p:sldId id="333" r:id="rId26"/>
    <p:sldId id="1032" r:id="rId27"/>
    <p:sldId id="323" r:id="rId28"/>
    <p:sldId id="325" r:id="rId29"/>
    <p:sldId id="540" r:id="rId30"/>
    <p:sldId id="1033" r:id="rId31"/>
    <p:sldId id="559" r:id="rId32"/>
    <p:sldId id="558" r:id="rId33"/>
    <p:sldId id="573" r:id="rId34"/>
    <p:sldId id="260" r:id="rId35"/>
    <p:sldId id="574" r:id="rId36"/>
    <p:sldId id="557" r:id="rId37"/>
    <p:sldId id="275" r:id="rId38"/>
    <p:sldId id="633" r:id="rId39"/>
    <p:sldId id="632" r:id="rId40"/>
    <p:sldId id="266" r:id="rId41"/>
    <p:sldId id="276" r:id="rId42"/>
    <p:sldId id="576" r:id="rId43"/>
    <p:sldId id="277" r:id="rId44"/>
    <p:sldId id="268" r:id="rId45"/>
    <p:sldId id="269" r:id="rId46"/>
    <p:sldId id="270" r:id="rId47"/>
    <p:sldId id="320" r:id="rId48"/>
    <p:sldId id="264" r:id="rId49"/>
    <p:sldId id="324" r:id="rId50"/>
    <p:sldId id="568" r:id="rId51"/>
    <p:sldId id="311" r:id="rId52"/>
    <p:sldId id="556" r:id="rId53"/>
    <p:sldId id="282" r:id="rId54"/>
    <p:sldId id="578" r:id="rId55"/>
    <p:sldId id="634" r:id="rId56"/>
    <p:sldId id="572" r:id="rId57"/>
    <p:sldId id="271" r:id="rId58"/>
    <p:sldId id="272" r:id="rId59"/>
    <p:sldId id="273" r:id="rId60"/>
    <p:sldId id="274" r:id="rId61"/>
    <p:sldId id="1022" r:id="rId62"/>
    <p:sldId id="327" r:id="rId63"/>
    <p:sldId id="631" r:id="rId64"/>
    <p:sldId id="519" r:id="rId65"/>
    <p:sldId id="636" r:id="rId66"/>
    <p:sldId id="569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0" autoAdjust="0"/>
  </p:normalViewPr>
  <p:slideViewPr>
    <p:cSldViewPr snapToGrid="0">
      <p:cViewPr varScale="1">
        <p:scale>
          <a:sx n="109" d="100"/>
          <a:sy n="109" d="100"/>
        </p:scale>
        <p:origin x="657" y="6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3E0241-2EC5-6CD9-BE94-462CD4B845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F54B11-9052-EE5C-8B45-58BC5B0A3C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5B7CA-6F7A-41D7-B546-E0229192A583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C9166-9374-0ED7-3B42-98776689B9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AD95F6-6DFC-A9FE-9C66-CFA0943116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C258B-25C5-42D5-ABE4-DC87E24F67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65131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B6475-21B5-45CC-9C96-F7C3E433CD9A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56160-C4A7-4A32-8007-ABE20B5A9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3026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56160-C4A7-4A32-8007-ABE20B5A99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B0F952-A932-4BDC-95F9-11C459D31B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0F9EB0E-4142-67BA-5047-F565378B5A2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28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1FC581-C520-4DB9-BD7F-46B8790A99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Arial" charset="0"/>
            </a:endParaRPr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72182EB-633E-F6BD-A779-7E28527F5F6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4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56160-C4A7-4A32-8007-ABE20B5A99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28870347-3DF9-801B-7A3B-0231088A659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463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56160-C4A7-4A32-8007-ABE20B5A99EF}" type="slidenum">
              <a:rPr lang="en-US" smtClean="0"/>
              <a:t>47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2EF28CD5-0B4C-58E3-F63D-96E4B9A851A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8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56160-C4A7-4A32-8007-ABE20B5A99EF}" type="slidenum">
              <a:rPr lang="en-US" smtClean="0"/>
              <a:t>3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55EF1F40-3FD4-69B7-0A32-1934059520F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7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E474E-7ACB-41F1-AB11-35E8C24077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4049E1-516D-4B26-9A6F-48BB640C7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32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4049E1-516D-4B26-9A6F-48BB640C7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77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1DC16-DE4D-46B9-9B39-99231016A3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022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56160-C4A7-4A32-8007-ABE20B5A99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95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56160-C4A7-4A32-8007-ABE20B5A99EF}" type="slidenum">
              <a:rPr lang="en-US" smtClean="0"/>
              <a:t>23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16302C11-73FB-3AEC-C381-AE2221DCD84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23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56160-C4A7-4A32-8007-ABE20B5A99E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26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667BA-E5AC-E0D1-0292-ED49BC599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CF6DC8-B69C-7F2C-3250-254D7C20B0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D024C-BABF-8FBA-51F3-7251506A2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A1BD4-5CB7-7D3B-5F7B-68F48FEDA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CBBB2-C4ED-BF7C-270A-6AC217BE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62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59A13-34B3-F7F5-0D0A-94B9F86F5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24B57-CC55-6851-CA3A-35A93C053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8F333-3599-F4B9-1495-16E0DA705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4739E-1294-BB0A-F8CF-833B15E7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D02C4-D628-8BD3-1CAE-CFCDF7133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039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L. Trache - BTS26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BEE7-20C1-4C03-8735-2609F8F41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430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>
                <a:solidFill>
                  <a:srgbClr val="000000"/>
                </a:solidFill>
              </a:rPr>
              <a:t>L. Trache - BTS26</a:t>
            </a:r>
            <a:endParaRPr lang="zh-CN" altLang="de-DE">
              <a:solidFill>
                <a:srgbClr val="000000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 bwMode="auto">
          <a:xfrm>
            <a:off x="0" y="692696"/>
            <a:ext cx="11952651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591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>
                <a:solidFill>
                  <a:srgbClr val="000000"/>
                </a:solidFill>
              </a:rPr>
              <a:t>L. Trache - BTS26</a:t>
            </a:r>
            <a:endParaRPr lang="zh-CN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057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34433" y="1592263"/>
            <a:ext cx="5657851" cy="4500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5485" y="1592263"/>
            <a:ext cx="5659967" cy="4500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>
                <a:solidFill>
                  <a:srgbClr val="000000"/>
                </a:solidFill>
              </a:rPr>
              <a:t>L. Trache - BTS26</a:t>
            </a:r>
            <a:endParaRPr lang="zh-CN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1049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>
                <a:solidFill>
                  <a:srgbClr val="000000"/>
                </a:solidFill>
              </a:rPr>
              <a:t>L. Trache - BTS26</a:t>
            </a:r>
            <a:endParaRPr lang="zh-CN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472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>
                <a:solidFill>
                  <a:srgbClr val="000000"/>
                </a:solidFill>
              </a:rPr>
              <a:t>L. Trache - BTS26</a:t>
            </a:r>
            <a:endParaRPr lang="zh-CN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203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>
                <a:solidFill>
                  <a:srgbClr val="000000"/>
                </a:solidFill>
              </a:rPr>
              <a:t>L. Trache - BTS26</a:t>
            </a:r>
            <a:endParaRPr lang="zh-CN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713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>
                <a:solidFill>
                  <a:srgbClr val="000000"/>
                </a:solidFill>
              </a:rPr>
              <a:t>L. Trache - BTS26</a:t>
            </a:r>
            <a:endParaRPr lang="zh-CN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288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>
                <a:solidFill>
                  <a:srgbClr val="000000"/>
                </a:solidFill>
              </a:rPr>
              <a:t>L. Trache - BTS26</a:t>
            </a:r>
            <a:endParaRPr lang="zh-CN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59077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>
                <a:solidFill>
                  <a:srgbClr val="000000"/>
                </a:solidFill>
              </a:rPr>
              <a:t>L. Trache - BTS26</a:t>
            </a:r>
            <a:endParaRPr lang="zh-CN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18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4201D6-06D3-1C9F-D995-8475187583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6549A-E8C6-6F3D-871F-399C5CAB3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98180-6642-0B57-2A33-302B4F3A1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86DA3-D449-AB42-64BC-C47A17D1A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66EED-7187-1056-07FD-C08F0C58E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677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976784" y="76201"/>
            <a:ext cx="2878667" cy="60166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4434" y="76201"/>
            <a:ext cx="8439151" cy="60166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>
                <a:solidFill>
                  <a:srgbClr val="000000"/>
                </a:solidFill>
              </a:rPr>
              <a:t>L. Trache - BTS26</a:t>
            </a:r>
            <a:endParaRPr lang="zh-CN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160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8367" y="76200"/>
            <a:ext cx="11336867" cy="736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334434" y="1592263"/>
            <a:ext cx="11521017" cy="4500562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>
                <a:solidFill>
                  <a:srgbClr val="000000"/>
                </a:solidFill>
              </a:rPr>
              <a:t>L. Trache - BTS26</a:t>
            </a:r>
            <a:endParaRPr lang="zh-CN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979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>
                <a:solidFill>
                  <a:srgbClr val="000000"/>
                </a:solidFill>
              </a:rPr>
              <a:t>L. Trache - BTS26</a:t>
            </a:r>
            <a:endParaRPr lang="zh-CN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738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F64C8F-009D-2AD9-E0D3-736DCD93D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A0D03-EA25-E27D-BBDF-08A206442F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CB5D0-0694-03EF-AAF5-55866B7B3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1E9F3-1FB4-2B31-1C1A-76854A673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562A29-F7CD-E34E-BAEE-8E8E72BF41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C561BF8-D2F3-313F-3EB0-0BD33D254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600201"/>
            <a:ext cx="9144000" cy="1828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9" name="This project has received funding from the European Union’s Horizon Europe Research and Innovation programme under Grant Agreement No 101057511.">
            <a:extLst>
              <a:ext uri="{FF2B5EF4-FFF2-40B4-BE49-F238E27FC236}">
                <a16:creationId xmlns:a16="http://schemas.microsoft.com/office/drawing/2014/main" id="{BA11E89F-E477-A03A-4F88-F0A30D670CF1}"/>
              </a:ext>
            </a:extLst>
          </p:cNvPr>
          <p:cNvSpPr txBox="1"/>
          <p:nvPr userDrawn="1"/>
        </p:nvSpPr>
        <p:spPr>
          <a:xfrm>
            <a:off x="1524001" y="5840777"/>
            <a:ext cx="9144000" cy="498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just" defTabSz="584200">
              <a:lnSpc>
                <a:spcPct val="110000"/>
              </a:lnSpc>
              <a:defRPr sz="2100" b="0" i="1">
                <a:solidFill>
                  <a:srgbClr val="424242"/>
                </a:solidFill>
              </a:defRPr>
            </a:lvl1pPr>
          </a:lstStyle>
          <a:p>
            <a:r>
              <a:rPr sz="1200"/>
              <a:t>This project has received funding from the European Union’s Horizon Europe Research and Innovation </a:t>
            </a:r>
            <a:r>
              <a:rPr sz="1200" err="1"/>
              <a:t>programme</a:t>
            </a:r>
            <a:r>
              <a:rPr sz="1200"/>
              <a:t> under Grant Agreement No 101057511.</a:t>
            </a:r>
          </a:p>
        </p:txBody>
      </p:sp>
      <p:pic>
        <p:nvPicPr>
          <p:cNvPr id="10" name="eu_flag.jpg" descr="eu_flag.jpg">
            <a:extLst>
              <a:ext uri="{FF2B5EF4-FFF2-40B4-BE49-F238E27FC236}">
                <a16:creationId xmlns:a16="http://schemas.microsoft.com/office/drawing/2014/main" id="{B8ECA5AB-1183-48D5-F2A3-E22CDADB8C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048" y="5825226"/>
            <a:ext cx="792760" cy="52982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648611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A85DC-8A16-A6A9-E07C-58E8D9102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168" y="18256"/>
            <a:ext cx="9585960" cy="1097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73F61-98E6-F2F6-27AA-674DD8FAE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176" y="1271805"/>
            <a:ext cx="11612880" cy="49089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06B67-4BAA-B6D3-346D-76F19AE7BB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176" y="635992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E8455-BE50-4C06-BA8D-D5CCC55B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536" y="6356350"/>
            <a:ext cx="587654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B61BE-67D6-A9CE-EFE6-64FED8D74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485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562A29-F7CD-E34E-BAEE-8E8E72BF4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41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A85DC-8A16-A6A9-E07C-58E8D9102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168" y="18256"/>
            <a:ext cx="9585960" cy="1097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73F61-98E6-F2F6-27AA-674DD8FAE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84" y="1271805"/>
            <a:ext cx="5830824" cy="49089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06B67-4BAA-B6D3-346D-76F19AE7BB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6784" y="6348476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E8455-BE50-4C06-BA8D-D5CCC55B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536" y="6356350"/>
            <a:ext cx="587654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B61BE-67D6-A9CE-EFE6-64FED8D74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016" y="6334858"/>
            <a:ext cx="2743200" cy="365125"/>
          </a:xfrm>
          <a:prstGeom prst="rect">
            <a:avLst/>
          </a:prstGeom>
        </p:spPr>
        <p:txBody>
          <a:bodyPr/>
          <a:lstStyle/>
          <a:p>
            <a:fld id="{DC562A29-F7CD-E34E-BAEE-8E8E72BF41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D86A1A1-CD88-4033-C3BF-4C0C84D0BB4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84392" y="1271805"/>
            <a:ext cx="5830824" cy="49089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930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37B47-D4EB-0C1D-23B0-37C191E20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976" y="21438"/>
            <a:ext cx="9695688" cy="1093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F05F8-0A0F-3D78-FAE4-970258D25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784" y="1254443"/>
            <a:ext cx="58207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3AA138-8BA4-8A69-707D-316F387A3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752" y="2078354"/>
            <a:ext cx="5830824" cy="41029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B334CD-CDB1-A8D1-A226-93312A729A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254443"/>
            <a:ext cx="585304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1F144E-E8F9-EB19-63D0-9DAB0854C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078354"/>
            <a:ext cx="5853049" cy="41029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1904FBE-B8BE-DA90-87B6-25BDFEDD02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67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6DDF2E9-C0B7-58F6-AA88-D30A3F0F6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11424" y="6356350"/>
            <a:ext cx="618134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41F130B-F198-1BCE-8ABF-64C1AA54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204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562A29-F7CD-E34E-BAEE-8E8E72BF4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368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37B47-D4EB-0C1D-23B0-37C191E20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976" y="21438"/>
            <a:ext cx="9695688" cy="1093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1904FBE-B8BE-DA90-87B6-25BDFEDD02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176" y="635992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6DDF2E9-C0B7-58F6-AA88-D30A3F0F6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536" y="6356350"/>
            <a:ext cx="587654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41F130B-F198-1BCE-8ABF-64C1AA54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485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562A29-F7CD-E34E-BAEE-8E8E72BF4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612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006C0-20CE-1903-AF05-85978330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60" y="1271805"/>
            <a:ext cx="3932237" cy="13411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762F3-AB7A-E3BB-4C2C-FDFCE47B1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5260" y="2613658"/>
            <a:ext cx="3932237" cy="35671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1B0DD8-BE75-F873-4C70-1616D8FB03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47616" y="1271805"/>
            <a:ext cx="7467600" cy="49089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D462123-66D7-AEDF-00C8-4B41A064B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176" y="635992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5FA5306-9A0E-3964-93BE-D36C25256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536" y="6356350"/>
            <a:ext cx="587654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EBACE08-0961-376C-B5A1-D109539D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485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562A29-F7CD-E34E-BAEE-8E8E72BF4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758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E7DE-32FD-CF9F-E164-40B67555E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D13924-B70E-86C9-D00E-B2BE3947C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EFEBA0-6A7E-5424-3346-3D51B50CD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E89D75-818E-5496-758F-F53AE5ABE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2A29-F7CD-E34E-BAEE-8E8E72BF4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03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E72CE-1E57-7C3B-0A55-55D332FB6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2CCB21-CE51-BB0D-2BE0-2ADB245FC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BD691768-22A0-B431-D1D1-9867A7D012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6377"/>
            <a:ext cx="5242560" cy="22161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5/18/2026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9A1462-547A-171F-C13D-81616D301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3820" y="6574472"/>
            <a:ext cx="617220" cy="21526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EF12850-975B-433E-B43C-B949CAC42B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5819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F27C7-9DA6-3A82-B58C-3555FD8A2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D21403-292F-5F4F-978D-AF36BC773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6E1B9-75E7-F4A2-A953-C4384491F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8D2AD-9A48-B9DB-E686-D112225F5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2A29-F7CD-E34E-BAEE-8E8E72BF4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699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A85DC-8A16-A6A9-E07C-58E8D9102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168" y="18256"/>
            <a:ext cx="9585960" cy="1097000"/>
          </a:xfrm>
        </p:spPr>
        <p:txBody>
          <a:bodyPr/>
          <a:lstStyle>
            <a:lvl1pPr>
              <a:defRPr lang="en-GB" sz="4400" kern="1200" dirty="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06B67-4BAA-B6D3-346D-76F19AE7BB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6784" y="6348476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E8455-BE50-4C06-BA8D-D5CCC55B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536" y="6356350"/>
            <a:ext cx="587654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B61BE-67D6-A9CE-EFE6-64FED8D74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016" y="6334858"/>
            <a:ext cx="2743200" cy="365125"/>
          </a:xfrm>
          <a:prstGeom prst="rect">
            <a:avLst/>
          </a:prstGeom>
        </p:spPr>
        <p:txBody>
          <a:bodyPr/>
          <a:lstStyle/>
          <a:p>
            <a:fld id="{DC562A29-F7CD-E34E-BAEE-8E8E72BF41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D86A1A1-CD88-4033-C3BF-4C0C84D0BB4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69360" y="1271805"/>
            <a:ext cx="8245856" cy="49089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D84E30-E0A2-6E6A-B770-DE5E1B46D7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6784" y="1271805"/>
            <a:ext cx="3521456" cy="49104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535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79345-61D5-A0EC-11C5-DC763A0D6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8BF215-C910-9810-EDF4-5DB11570A8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4F2CF-EC56-DFEC-BD66-0A8C160D7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1581F-0285-EFCE-EAE3-A3130CCCB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0C7EC-1D4D-8792-C4CB-FB48C9786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79B-D370-4185-80A4-8340F00CB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988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8AB09-4F37-7FFC-52E1-56E5B1F41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F3949-CC10-FC48-C2EB-1DCF09DAC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B004F-452D-BF49-08F2-889D96FC9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EC666-6776-9C25-C097-D05C2AFF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801BF-5E60-1B96-417D-98E048EA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79B-D370-4185-80A4-8340F00CB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157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50AE-C776-4AB9-6EC2-1FAECA66C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C6E35-B6D5-9BB3-F4BB-B11595964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A0D39-0AE8-7990-A81D-ECBABE5AE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4991B-5BE3-892E-F9B8-163A9789A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94941-EDA5-7F8B-F86D-A1F066EB9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79B-D370-4185-80A4-8340F00CB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8572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2F5E1-FC16-4757-93B2-53738AB70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8C9C6-026B-9516-BE21-DBCE5EA8C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942890-F824-FDBA-E10E-B866CC1C1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7B42B-5611-E218-6728-6804B83C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F5B35-4F9E-5C30-5D90-3277A8DFC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BC1A3D-3B4C-0C43-6428-C6362BD4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79B-D370-4185-80A4-8340F00CB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516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508BB-D3DA-842C-4E2B-5EC02C96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11106-A8E6-993B-FDAB-C682C70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87FE9-3709-4B8F-0639-956A8B16F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CBE76-7F8F-0771-A3E0-4657B39FEE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B9461D-1CA0-CBA2-9897-2DB8A59FB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1D386D-D1E8-1AF7-E075-D14D0D544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6B9B24-F7E2-1A84-E14D-F43384B5B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3186CD-F099-A6C6-9E52-47133130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79B-D370-4185-80A4-8340F00CB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077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20057-2347-C4CA-E9EC-605B2E256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C6B3CE-D00E-56AE-0F59-3B8E0E05F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D32082-203B-EB02-388E-A565A0ABE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D78FF-8E40-451C-16B4-AFCF7F1D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79B-D370-4185-80A4-8340F00CB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21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ED1E1C-9B26-B756-E5F3-E45FE958B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09A512-2CB3-8E1C-098A-EC4C08B0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9346C-5160-3918-D95A-62F7E767E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79B-D370-4185-80A4-8340F00CB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295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508AD-7D86-87A1-9849-F14AADED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8C415-4F53-8C96-A28C-38D38BF45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F032C4-C84A-BB70-1C00-1FFD337DE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21A78-7383-5394-6088-D456979B5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EAC5B-CF4A-4F53-5F52-61D9C5977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1F00F-2A28-C6FC-2F20-494C1E99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79B-D370-4185-80A4-8340F00CB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61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7577E-9974-B1A3-EF65-AC7FB815D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59061-4285-3AAB-CFC6-326D9E279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FC495482-7814-8C5C-7785-87D60FAAD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6377"/>
            <a:ext cx="5242560" cy="22161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5/18/2026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2A66B8B-0FE3-3173-7381-4A2EC80AC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3820" y="6574472"/>
            <a:ext cx="617220" cy="21526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EF12850-975B-433E-B43C-B949CAC42B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9563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8A380-5359-B6F8-9FD5-E0392B21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8735B9-987B-5146-AE52-B8632CC891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6AC68-CF50-CE70-C4D8-EFD43A4C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9C258-A0F2-ECF1-9D65-942268E9E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D8973-2A67-6139-4FA9-94EC5C554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4E551-1593-2961-E33D-D927A0824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79B-D370-4185-80A4-8340F00CB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333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7A133-1A23-08CA-C807-6320C71F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7607A2-5C80-6803-076E-130C8B03D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9F007-069E-189A-660E-7861B399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A7E6E-C007-DC9C-7AFE-2906C77A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409B0-248F-36BA-901B-DE66C519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79B-D370-4185-80A4-8340F00CB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5638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51B90-EEE4-ED4B-A7F8-F52BB3B0F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FC3BA3-674E-DC73-693E-21DCBA9B4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D6956-A4ED-8DD7-07A9-A00B2884F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30624-66D3-A43E-C5E6-031B7CA67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78108-7BA5-C625-A84A-404F29B91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79B-D370-4185-80A4-8340F00CB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413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5A37-F05E-4A71-A5EE-FC9648404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9803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5A37-F05E-4A71-A5EE-FC9648404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731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5A37-F05E-4A71-A5EE-FC9648404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641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5A37-F05E-4A71-A5EE-FC9648404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061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5A37-F05E-4A71-A5EE-FC9648404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737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5A37-F05E-4A71-A5EE-FC9648404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187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5A37-F05E-4A71-A5EE-FC9648404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03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477" y="-8"/>
            <a:ext cx="10190923" cy="980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9904" y="1340769"/>
            <a:ext cx="10204715" cy="4525963"/>
          </a:xfrm>
        </p:spPr>
        <p:txBody>
          <a:bodyPr/>
          <a:lstStyle>
            <a:lvl1pPr>
              <a:buFontTx/>
              <a:buBlip>
                <a:blip r:embed="rId2"/>
              </a:buBlip>
              <a:defRPr sz="1800"/>
            </a:lvl1pPr>
            <a:lvl2pPr>
              <a:buFont typeface="Wingdings" pitchFamily="2" charset="2"/>
              <a:buChar char="Ø"/>
              <a:defRPr sz="1600"/>
            </a:lvl2pPr>
            <a:lvl3pPr>
              <a:defRPr sz="1600"/>
            </a:lvl3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AB9A63C-40CC-9BB2-1765-44D2B7FC84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6377"/>
            <a:ext cx="5242560" cy="22161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5/18/2026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1783C30-B780-F398-13B0-40942FB9B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3820" y="6574472"/>
            <a:ext cx="617220" cy="21526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EF12850-975B-433E-B43C-B949CAC42B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42867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5A37-F05E-4A71-A5EE-FC9648404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052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5A37-F05E-4A71-A5EE-FC9648404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44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5A37-F05E-4A71-A5EE-FC9648404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473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F5A37-F05E-4A71-A5EE-FC9648404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410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09294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44765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05179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7362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21207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5357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7566935" y="1850076"/>
            <a:ext cx="4077122" cy="4417641"/>
          </a:xfrm>
        </p:spPr>
        <p:txBody>
          <a:bodyPr anchor="ctr">
            <a:normAutofit/>
          </a:bodyPr>
          <a:lstStyle>
            <a:lvl1pPr algn="ctr">
              <a:defRPr sz="2249" baseline="0"/>
            </a:lvl1pPr>
          </a:lstStyle>
          <a:p>
            <a:r>
              <a:rPr lang="en-US" dirty="0"/>
              <a:t>Drag image  to placeholder or click icon to add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897766"/>
            <a:ext cx="6516346" cy="676404"/>
          </a:xfrm>
        </p:spPr>
        <p:txBody>
          <a:bodyPr>
            <a:spAutoFit/>
          </a:bodyPr>
          <a:lstStyle>
            <a:lvl1pPr>
              <a:defRPr sz="4217" baseline="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621425"/>
            <a:ext cx="6516346" cy="524939"/>
          </a:xfrm>
        </p:spPr>
        <p:txBody>
          <a:bodyPr>
            <a:spAutoFit/>
          </a:bodyPr>
          <a:lstStyle>
            <a:lvl1pPr marL="0" marR="0" indent="0" algn="l" defTabSz="4568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12">
                <a:solidFill>
                  <a:srgbClr val="25303B"/>
                </a:solidFill>
              </a:defRPr>
            </a:lvl1pPr>
            <a:lvl2pPr marL="45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4586" y="3179691"/>
            <a:ext cx="6516160" cy="403828"/>
          </a:xfrm>
        </p:spPr>
        <p:txBody>
          <a:bodyPr>
            <a:spAutoFit/>
          </a:bodyPr>
          <a:lstStyle>
            <a:lvl1pPr>
              <a:defRPr sz="2249" cap="none" baseline="0"/>
            </a:lvl1pPr>
            <a:lvl2pPr marL="456886" indent="0">
              <a:buNone/>
              <a:defRPr/>
            </a:lvl2pPr>
            <a:lvl3pPr>
              <a:defRPr sz="2249"/>
            </a:lvl3pPr>
            <a:lvl4pPr>
              <a:defRPr sz="2249"/>
            </a:lvl4pPr>
            <a:lvl5pPr>
              <a:defRPr sz="2249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4586" y="3664666"/>
            <a:ext cx="6516160" cy="1038298"/>
          </a:xfrm>
        </p:spPr>
        <p:txBody>
          <a:bodyPr>
            <a:spAutoFit/>
          </a:bodyPr>
          <a:lstStyle>
            <a:lvl1pPr marL="0" indent="-298592">
              <a:buSzPct val="80000"/>
              <a:buFont typeface="Wingdings" charset="2"/>
              <a:buChar char="§"/>
              <a:defRPr sz="2249" cap="none"/>
            </a:lvl1pPr>
            <a:lvl2pPr>
              <a:defRPr sz="1968"/>
            </a:lvl2pPr>
            <a:lvl3pPr>
              <a:defRPr sz="1687"/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B654F014-2293-7BF0-615B-E01947497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6377"/>
            <a:ext cx="5242560" cy="22161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5/18/2026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7DB8C7D-AA5D-1CC6-E587-69D482605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3820" y="6574472"/>
            <a:ext cx="617220" cy="21526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EF12850-975B-433E-B43C-B949CAC42B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20633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35618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74233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644013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9294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32473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667BA-E5AC-E0D1-0292-ED49BC599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CF6DC8-B69C-7F2C-3250-254D7C20B0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D024C-BABF-8FBA-51F3-7251506A2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9586-82DE-4038-8EC7-38B5699650F5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A1BD4-5CB7-7D3B-5F7B-68F48FEDA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CBBB2-C4ED-BF7C-270A-6AC217BE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5928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81272-1A47-5BE1-1E04-2FACE3C12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32F8F-B3DE-39AE-D009-684DF6313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BBFA5-2403-1368-D5E5-B8102FF97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665B-D621-47AE-B0C2-9DCB9C9CFC55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0164D-4D24-08F3-09B6-CCF6C4B47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BE9BE-3A16-E4F2-CA18-B986983CD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511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77764-93D8-88A8-0D11-784ECFE19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6B2A1-F56E-7019-0E6B-492039C3E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721B9-69B2-6C29-8516-E3264B51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B0D7E-FE85-46A3-B36B-E77CB45EF68D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B1D44-D394-2BB2-DE23-1B04A644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B8995-01EF-5FC8-AE43-D0AC07232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061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5F086-24D0-7ED0-3DC7-59C0A777E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877AB-5015-466D-7CA9-A449D7ADD0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23DC0D-A4FD-4D3F-3A55-8789C11B9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E521E-9918-052A-E920-298B1636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DF0AD-C429-4AFB-864D-83862557E293}" type="datetime1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86220-66F1-461C-749E-A0F30966B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E74B8-4ACF-E043-A5D6-271638761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9290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F5408-1AC9-865D-EB66-989475711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14DB8-1F37-4216-4940-ED7ACF5BB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3D7E6E-8F0A-69D3-639B-032556DE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1C781-17A0-6036-CA9A-307F2B8998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2C9819-71CB-5551-E05F-3115AF6AC2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591E4F-7ED9-A364-E31A-D6309A95C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6896-9911-48AD-8E05-159AD869F971}" type="datetime1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08345B-0E1D-EC25-6554-EFBBBDC4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244479-794F-630D-6358-D2246094C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79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73" y="1770399"/>
            <a:ext cx="3360000" cy="33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80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0A8D1-6B4D-5F67-ED7A-11423CFEF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F85D4C-6224-8A97-3C52-B9F5F87DD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F6AEC-C3DA-49C1-AACE-082DF8D0E3C8}" type="datetime1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DA76B-44E2-3B95-FC0B-4047F0886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5A16F6-67F9-6AA1-B9BC-FD10A299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5062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014B36-082D-E6D4-D7A3-05CE625BE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A553B-AA2F-4CAD-94A8-AC816A628DF5}" type="datetime1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9FD215-CDE4-63A8-19EE-88A5D607B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ED1A4-C6BD-88A2-16CF-113F9B3D5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9241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6BE69-4F4A-BD15-9928-6DC05F81B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AF2E3-71F8-8280-0049-467825C2B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CAE2D-CB49-7A14-BBFE-53479DF0F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3D343-7509-75BC-2D51-9BCABEA0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36EE-8FE8-46BF-8EDA-2623B1FB25B6}" type="datetime1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BF4C8-18FF-DB22-C958-C1878B55B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274A6-6FE6-CC0F-FE40-1001FB25F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9951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8B061-AAD2-54E3-229B-D1BED86F5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C402BA-CD66-7342-A249-C764BA3FD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BDA53-175D-9405-B3A5-929517FAF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5D8E78-7895-7860-B1A9-9E9A8D97E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61A23-7ED8-47AF-8AE4-62B065212196}" type="datetime1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56F69-0F1B-80E8-BEE6-3EBBB3206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5FC16-A517-61F5-598D-EA7D10576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348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59A13-34B3-F7F5-0D0A-94B9F86F5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24B57-CC55-6851-CA3A-35A93C053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8F333-3599-F4B9-1495-16E0DA705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758E5-6A82-4B05-99C3-8B9F5CC1C2D2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4739E-1294-BB0A-F8CF-833B15E7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D02C4-D628-8BD3-1CAE-CFCDF7133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8388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4201D6-06D3-1C9F-D995-8475187583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6549A-E8C6-6F3D-871F-399C5CAB3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98180-6642-0B57-2A33-302B4F3A1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81A9-5CF6-403E-8A35-57BDAE82B0EA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86DA3-D449-AB42-64BC-C47A17D1A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66EED-7187-1056-07FD-C08F0C58E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1246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CC8D0-94F5-A8B5-D0DF-1732A3981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B2A49-9B76-213D-B5EA-9C347333F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E8C32-7D4E-13CC-0275-7043233D5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327-2207-455D-B382-A425D6A2E844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FD68B-BF8E-773F-9366-1B490B613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Livius Trache - HIAF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140B0-E2C0-EB2C-27D1-8342A3F6F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739E-0411-4DFD-983E-DB59354C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4342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E043A-CFA6-B7BB-9970-D549DF99F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9736B-14BE-5AEE-34A0-9353164D6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52FA3-78FB-A44E-31A9-585542EFD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B4322-9727-4A51-8779-79D2AF04463E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1FB4D-D8AE-7D7E-F5B8-C5D9EF99B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Livius Trache - HIAF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9EC93-0E67-F4FD-8383-E9026329C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739E-0411-4DFD-983E-DB59354C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956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56688-A27C-0293-2D94-BB06DA504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A372D-3DBA-11EA-4E47-BE6D3733D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26FF5-0EDF-EC89-F1F9-CFC93B876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974EA-2B30-4473-B120-10349610A3A0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4AEDD-A8C9-3AF6-C99D-16C128797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Livius Trache - HIAF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E47BD-A4F9-4CBB-1532-9F5C5E9E7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739E-0411-4DFD-983E-DB59354C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4764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DF286-AE39-1F2C-0D21-CB5F031D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DB207-DC2E-8380-A9B3-3EB5A0A565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C59FC-3B2F-8C51-E4AF-CA0740D84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4A189-A300-01D0-F1C9-FB0DD1946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65B0-98E8-4734-8CB9-350DB820154F}" type="datetime1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EF3B54-EE01-A655-2542-41BA6B157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Livius Trache - HIAF Symposium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B7793-4737-A829-8B3C-BBBF63BA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739E-0411-4DFD-983E-DB59354C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98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00" y="1753867"/>
            <a:ext cx="3360000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29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A34CC-CEE5-E813-E3BB-D4A4A4546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32238-9809-268C-CBF6-5A8900C1E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E1F5D-3991-7EB3-A607-29AC99890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9B9018-B2A9-8BEC-596C-62764C1C69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2A4267-13CA-B8E6-BE29-352140100A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9C3880-4C13-7684-3053-D89531059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4F02-A554-4033-B716-1B2C64D40274}" type="datetime1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B35AE-B3D6-EC8D-F26B-45F5B578B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Livius Trache - HIAF Symposium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6C0626-7706-553B-FA7A-3795F310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739E-0411-4DFD-983E-DB59354C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764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6FE3F-EDA2-FAA3-BA7B-5614F03CB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65D00-89A1-951A-5600-6F8938EEB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BFD3-E7AD-4D5E-B915-7CDE3020FD22}" type="datetime1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79486-2C1B-1533-E970-24AF5329D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Livius Trache - HIAF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B1A46-C82B-617F-315C-E0C48E88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739E-0411-4DFD-983E-DB59354C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6785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AABC9D-957A-2472-5A43-B26E990E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A5CF-4B45-4907-918E-02D35F72B823}" type="datetime1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2AAA3-CAFA-D4A4-928B-B52562F5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Livius Trache - HIAF Symposium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A8534-0E0A-4501-7819-FAB2E57F2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739E-0411-4DFD-983E-DB59354C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4627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06318-A9D7-7C52-E7A2-F5959F856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4A5C3-DF8E-17E0-38A8-A8F2DF22E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EAE278-61F1-9AC3-EF2A-BF82BBF1B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8EEF6-C6D6-BE1C-D213-47C0B11C4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2D0FD-E502-461B-97BC-021342CE1349}" type="datetime1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A3343-06D1-AB0B-FEB8-257C73559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Livius Trache - HIAF Symposium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E4F619-2529-DB90-C75E-61715C54E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739E-0411-4DFD-983E-DB59354C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3701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E53C6-B368-A550-09D6-E1AE0FFDF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2F2525-4A37-ACF9-1361-BB394CAF4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4C15-BC8B-886D-3174-B4D15DE70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9F816-3378-8493-FC15-72962362C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CE91-80C0-42F4-A710-305914345DC4}" type="datetime1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84340-4ED9-D3AE-E485-2260A201C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Livius Trache - HIAF Symposium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B4974-DF5D-8D7D-2CC4-1AA07BC82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739E-0411-4DFD-983E-DB59354C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4984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5504D-0413-FDA2-5FE2-56AE85114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79E0A3-F34B-2ECD-67E6-0C9185B00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25A8-28D7-8D51-5161-D6DC71797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0A274-C3F1-4454-882C-44D49ACFB0B1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812B-AE4B-2C28-3727-340811C69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Livius Trache - HIAF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8FBC5-F200-7A13-AF4F-FB74D2D12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739E-0411-4DFD-983E-DB59354C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2707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E167EC-468B-4F88-3F8A-F916351B8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E18FFE-F31E-1F1F-20D1-7055F0367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0E306-17A4-1C56-D4AB-A0DB7DD8D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C6E7-E74E-409F-A0B5-B00D074A275A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C0261-8085-6C5F-2FF0-D652DF423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Livius Trache - HIAF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2EB7F-D94E-FDF2-32DA-6C6ABBC8E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739E-0411-4DFD-983E-DB59354C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285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E7BE2-0735-4A90-B3D9-CB2A22AFDC9A}" type="datetime1">
              <a:rPr lang="en-US" smtClean="0"/>
              <a:t>5/18/2026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Livius Trache - HIAF Symposium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609EC-B1F2-43AC-A8F6-16CE4829A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09842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Trache FAIR-RO ISAB 2026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DBD-96D9-4BA4-B357-96A1B333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2532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Trache FAIR-RO ISAB 2026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DBD-96D9-4BA4-B357-96A1B333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91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logoBadgeWeb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5"/>
          <a:stretch/>
        </p:blipFill>
        <p:spPr>
          <a:xfrm>
            <a:off x="5279254" y="2587713"/>
            <a:ext cx="1629261" cy="1682575"/>
          </a:xfrm>
          <a:prstGeom prst="rect">
            <a:avLst/>
          </a:prstGeom>
        </p:spPr>
      </p:pic>
      <p:sp>
        <p:nvSpPr>
          <p:cNvPr id="7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67889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Trache FAIR-RO ISAB 2026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DBD-96D9-4BA4-B357-96A1B333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5459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Trache FAIR-RO ISAB 2026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DBD-96D9-4BA4-B357-96A1B333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1272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Trache FAIR-RO ISAB 2026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DBD-96D9-4BA4-B357-96A1B333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3598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Trache FAIR-RO ISAB 2026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DBD-96D9-4BA4-B357-96A1B333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9368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Trache FAIR-RO ISAB 2026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DBD-96D9-4BA4-B357-96A1B333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7352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Trache FAIR-RO ISAB 2026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DBD-96D9-4BA4-B357-96A1B333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2266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Trache FAIR-RO ISAB 2026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DBD-96D9-4BA4-B357-96A1B333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8308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Trache FAIR-RO ISAB 2026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DBD-96D9-4BA4-B357-96A1B333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524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Trache FAIR-RO ISAB 2026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DBD-96D9-4BA4-B357-96A1B333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0883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28614"/>
            <a:ext cx="10972800" cy="5578687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/>
            <a:r>
              <a:rPr lang="en-US">
                <a:solidFill>
                  <a:prstClr val="black"/>
                </a:solidFill>
                <a:latin typeface="Arial"/>
              </a:rPr>
              <a:t>1/26/2026</a:t>
            </a:r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/>
            <a:r>
              <a:rPr lang="en-GB">
                <a:solidFill>
                  <a:prstClr val="white"/>
                </a:solidFill>
                <a:latin typeface="Arial"/>
              </a:rPr>
              <a:t>L. Trache FAIR-RO ISAB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defTabSz="514337"/>
            <a:fld id="{84405D00-D633-426F-A3FA-9CE9C2D02D89}" type="slidenum">
              <a:rPr lang="en-GB" smtClean="0">
                <a:solidFill>
                  <a:prstClr val="white"/>
                </a:solidFill>
                <a:latin typeface="Arial"/>
              </a:rPr>
              <a:pPr algn="l" defTabSz="514337"/>
              <a:t>‹#›</a:t>
            </a:fld>
            <a:endParaRPr lang="en-GB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256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5/18/2026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L. Trache - BTS26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332786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F6822-362D-4EE4-8933-35DBD3109C13}" type="datetime1">
              <a:rPr lang="en-US" smtClean="0">
                <a:solidFill>
                  <a:srgbClr val="000000"/>
                </a:solidFill>
              </a:rPr>
              <a:t>5/18/2026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Livius Trache - HIAF Symposium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662CF-B498-4939-87D9-5C2A65DC1E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03557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9386B-0741-4734-B7DE-1EB11EFE2F98}" type="datetime1">
              <a:rPr lang="en-US" smtClean="0">
                <a:solidFill>
                  <a:srgbClr val="000000"/>
                </a:solidFill>
              </a:rPr>
              <a:t>5/18/2026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Livius Trache - HIAF Symposium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A7479-1FB1-476F-9E1D-D7C553FD79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57943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CE726-E17E-48A6-BCA7-D5CB3BD531D3}" type="datetime1">
              <a:rPr lang="en-US" smtClean="0">
                <a:solidFill>
                  <a:srgbClr val="000000"/>
                </a:solidFill>
              </a:rPr>
              <a:t>5/18/2026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Livius Trache - HIAF Symposium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3F722-14AE-4B82-BB2A-920F190D6F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90524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D8254-E6B8-4B73-9810-1BCF7EBE8D82}" type="datetime1">
              <a:rPr lang="en-US" smtClean="0">
                <a:solidFill>
                  <a:srgbClr val="000000"/>
                </a:solidFill>
              </a:rPr>
              <a:t>5/18/2026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Livius Trache - HIAF Symposium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B0D85-0A68-47E8-B013-CD974B14D1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0424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E4A3A-1641-4E46-BFA0-ACEA841079C8}" type="datetime1">
              <a:rPr lang="en-US" smtClean="0">
                <a:solidFill>
                  <a:srgbClr val="000000"/>
                </a:solidFill>
              </a:rPr>
              <a:t>5/18/2026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Livius Trache - HIAF Symposium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337D-E36F-426E-8766-B2F880EC3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15026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C31BC-EF46-401B-85C6-7079FD90EAEE}" type="datetime1">
              <a:rPr lang="en-US" smtClean="0">
                <a:solidFill>
                  <a:srgbClr val="000000"/>
                </a:solidFill>
              </a:rPr>
              <a:t>5/18/2026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Livius Trache - HIAF Symposium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C2803-9EFD-45EE-86EF-D9021039A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38313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B33F1-8111-41B6-84BD-AB5E0D66B86F}" type="datetime1">
              <a:rPr lang="en-US" smtClean="0">
                <a:solidFill>
                  <a:srgbClr val="000000"/>
                </a:solidFill>
              </a:rPr>
              <a:t>5/18/2026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Livius Trache - HIAF Symposium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100FA-CC83-473E-B1BD-7185B02595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11188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701F6-D3A2-48BF-8B60-64A887B51F21}" type="datetime1">
              <a:rPr lang="en-US" smtClean="0">
                <a:solidFill>
                  <a:srgbClr val="000000"/>
                </a:solidFill>
              </a:rPr>
              <a:t>5/18/2026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Livius Trache - HIAF Symposium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C7EA5-9D62-484E-8F47-184B8565C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53281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B425D-A588-4D98-A97A-CCF142B448E9}" type="datetime1">
              <a:rPr lang="en-US" smtClean="0">
                <a:solidFill>
                  <a:srgbClr val="000000"/>
                </a:solidFill>
              </a:rPr>
              <a:t>5/18/2026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Livius Trache - HIAF Symposium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58993-7022-47AE-BE63-A29B062692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638455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E3C26-4C0F-453C-976F-285A0E35BDDA}" type="datetime1">
              <a:rPr lang="en-US" smtClean="0">
                <a:solidFill>
                  <a:srgbClr val="000000"/>
                </a:solidFill>
              </a:rPr>
              <a:t>5/18/2026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Livius Trache - HIAF Symposium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4FC44-D8A7-4C4B-9496-7C98D543E0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68332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81272-1A47-5BE1-1E04-2FACE3C12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32F8F-B3DE-39AE-D009-684DF6313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BBFA5-2403-1368-D5E5-B8102FF97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0164D-4D24-08F3-09B6-CCF6C4B47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BE9BE-3A16-E4F2-CA18-B986983CD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62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528879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36230-EFA5-4848-A71A-60E04F690531}" type="datetime1">
              <a:rPr lang="en-US" smtClean="0">
                <a:solidFill>
                  <a:srgbClr val="000000"/>
                </a:solidFill>
              </a:rPr>
              <a:t>5/18/2026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Livius Trache - HIAF Symposium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A6D93-AC30-4C4B-8A0F-FC2016FE23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11000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78263-734D-4842-AEDE-CA492CEB37DB}" type="datetime1">
              <a:rPr lang="en-US" smtClean="0">
                <a:solidFill>
                  <a:srgbClr val="000000"/>
                </a:solidFill>
              </a:rPr>
              <a:t>5/18/2026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Livius Trache - HIAF Symposium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609EC-B1F2-43AC-A8F6-16CE4829AA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24553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C088E-FC5C-4CD8-80D4-3624BDD4FD41}" type="datetime1">
              <a:rPr lang="en-US" smtClean="0">
                <a:solidFill>
                  <a:srgbClr val="000000"/>
                </a:solidFill>
              </a:rPr>
              <a:t>5/18/2026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Livius Trache - HIAF Symposium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0D6FD-E970-49BA-AF46-F4FCDC0A9C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235142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F69FE-EFBD-43CF-A378-94215915C89F}" type="datetime1">
              <a:rPr lang="en-US" smtClean="0">
                <a:solidFill>
                  <a:srgbClr val="000000"/>
                </a:solidFill>
              </a:rPr>
              <a:t>5/18/2026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Livius Trache - HIAF Symposium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EE8F0-5528-4037-AAD9-FFB3D097D7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21305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0CE3C-5089-4394-A28F-13625F68FAB7}" type="datetime1">
              <a:rPr lang="en-US" smtClean="0">
                <a:solidFill>
                  <a:srgbClr val="000000"/>
                </a:solidFill>
              </a:rPr>
              <a:t>5/18/2026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Livius Trache - HIAF Symposium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42A1D-990F-4945-AF29-F99ED8AA9C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1734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FE21E-24C8-4CEB-830A-9478F497CF64}" type="datetime1">
              <a:rPr lang="en-US" smtClean="0">
                <a:solidFill>
                  <a:srgbClr val="000000"/>
                </a:solidFill>
              </a:rPr>
              <a:t>5/18/2026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Livius Trache - HIAF Symposium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9C48C-80F1-4054-8A6F-A12A5FB8EF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00788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B4FC5-3E6F-4896-9D28-21C6637B0D79}" type="datetime1">
              <a:rPr lang="en-US" smtClean="0">
                <a:solidFill>
                  <a:srgbClr val="000000"/>
                </a:solidFill>
              </a:rPr>
              <a:t>5/18/2026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Livius Trache - HIAF Symposium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1DC13-B3F9-4290-8AC9-7CDD59A73A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12798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DER_Maroon_cvr"/>
          <p:cNvPicPr>
            <a:picLocks noChangeAspect="1" noChangeArrowheads="1"/>
          </p:cNvPicPr>
          <p:nvPr userDrawn="1"/>
        </p:nvPicPr>
        <p:blipFill>
          <a:blip r:embed="rId2" cstate="print"/>
          <a:srcRect l="6250"/>
          <a:stretch>
            <a:fillRect/>
          </a:stretch>
        </p:blipFill>
        <p:spPr bwMode="auto">
          <a:xfrm>
            <a:off x="0" y="0"/>
            <a:ext cx="121920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436033" y="2133600"/>
            <a:ext cx="5892800" cy="2667000"/>
          </a:xfrm>
          <a:ln algn="ctr"/>
        </p:spPr>
        <p:txBody>
          <a:bodyPr anchor="t"/>
          <a:lstStyle>
            <a:lvl1pPr algn="ctr">
              <a:spcBef>
                <a:spcPct val="20000"/>
              </a:spcBef>
              <a:defRPr sz="2000"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27" name="Picture 3" descr="\\fs1\users\kbeasley\Desktop\Cyclotron-lockup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57856" y="533400"/>
            <a:ext cx="2377440" cy="270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383234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84" y="284164"/>
            <a:ext cx="10363200" cy="554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16000" y="1371600"/>
            <a:ext cx="50800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16000" y="3810000"/>
            <a:ext cx="50800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299200" y="1371600"/>
            <a:ext cx="508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2B593-E77D-4EAA-949F-6C6B602423D9}" type="datetime1">
              <a:rPr lang="en-US" smtClean="0">
                <a:solidFill>
                  <a:srgbClr val="000000"/>
                </a:solidFill>
              </a:rPr>
              <a:t>5/18/2026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Livius Trache - HIAF Symposium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FDD8C-6099-4E34-92FD-8127393F64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2310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5/18/2026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L. Trache - BTS26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579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9568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350384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350385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5/18/2026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L. Trache - BTS26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548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2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07485" y="5101967"/>
            <a:ext cx="10974916" cy="596100"/>
          </a:xfrm>
        </p:spPr>
        <p:txBody>
          <a:bodyPr anchor="t"/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1" eaLnBrk="1" latinLnBrk="0" hangingPunct="1"/>
            <a:r>
              <a:rPr lang="fr-CH" dirty="0"/>
              <a:t>Second </a:t>
            </a:r>
            <a:r>
              <a:rPr lang="fr-CH" dirty="0" err="1"/>
              <a:t>level</a:t>
            </a:r>
            <a:endParaRPr lang="fr-CH" dirty="0"/>
          </a:p>
          <a:p>
            <a:pPr lvl="2" eaLnBrk="1" latinLnBrk="0" hangingPunct="1"/>
            <a:r>
              <a:rPr lang="fr-CH" dirty="0" err="1"/>
              <a:t>Third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3" eaLnBrk="1" latinLnBrk="0" hangingPunct="1"/>
            <a:r>
              <a:rPr lang="fr-CH" dirty="0" err="1"/>
              <a:t>Fourth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4" eaLnBrk="1" latinLnBrk="0" hangingPunct="1"/>
            <a:r>
              <a:rPr lang="fr-CH" dirty="0" err="1"/>
              <a:t>Fifth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1269778"/>
            <a:ext cx="5389033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5/18/2026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L. Trache - BTS26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501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5/18/2026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L. Trache - BTS26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317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1"/>
          </a:xfrm>
        </p:spPr>
        <p:txBody>
          <a:bodyPr tIns="0" bIns="0" anchor="t"/>
          <a:lstStyle>
            <a:lvl1pPr algn="l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683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933"/>
            </a:lvl3pPr>
            <a:lvl4pPr>
              <a:defRPr sz="2667"/>
            </a:lvl4pPr>
            <a:lvl5pPr>
              <a:defRPr sz="2667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5/18/2026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L. Trache - BTS26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049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933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745063" y="802197"/>
            <a:ext cx="6346019" cy="475951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4267"/>
            </a:lvl1pPr>
          </a:lstStyle>
          <a:p>
            <a:r>
              <a:rPr kumimoji="0" lang="fr-CH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3"/>
          </a:xfrm>
        </p:spPr>
        <p:txBody>
          <a:bodyPr lIns="45720" rIns="45720"/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 sz="1600"/>
            </a:lvl2pPr>
            <a:lvl3pPr>
              <a:buFontTx/>
              <a:buNone/>
              <a:defRPr sz="1333"/>
            </a:lvl3pPr>
            <a:lvl4pPr>
              <a:buFontTx/>
              <a:buNone/>
              <a:defRPr sz="1200"/>
            </a:lvl4pPr>
            <a:lvl5pPr>
              <a:buFontTx/>
              <a:buNone/>
              <a:defRPr sz="12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5/18/2026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L. Trache - BTS26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906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62" y="2408918"/>
            <a:ext cx="2060876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6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DA1D-58BC-48DB-AC80-98F1DFC46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58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DA1D-58BC-48DB-AC80-98F1DFC46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11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77764-93D8-88A8-0D11-784ECFE19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6B2A1-F56E-7019-0E6B-492039C3E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721B9-69B2-6C29-8516-E3264B51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B1D44-D394-2BB2-DE23-1B04A644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B8995-01EF-5FC8-AE43-D0AC07232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28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DA1D-58BC-48DB-AC80-98F1DFC46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900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DA1D-58BC-48DB-AC80-98F1DFC46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91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DA1D-58BC-48DB-AC80-98F1DFC46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32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DA1D-58BC-48DB-AC80-98F1DFC46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20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DA1D-58BC-48DB-AC80-98F1DFC46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91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DA1D-58BC-48DB-AC80-98F1DFC46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9759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DA1D-58BC-48DB-AC80-98F1DFC46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065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DA1D-58BC-48DB-AC80-98F1DFC46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434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DA1D-58BC-48DB-AC80-98F1DFC46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369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84" y="284164"/>
            <a:ext cx="10363200" cy="554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16000" y="1371600"/>
            <a:ext cx="50800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16000" y="3810000"/>
            <a:ext cx="50800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299200" y="1371600"/>
            <a:ext cx="508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L. Trache - BTS26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FDD8C-6099-4E34-92FD-8127393F64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4164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5F086-24D0-7ED0-3DC7-59C0A777E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877AB-5015-466D-7CA9-A449D7ADD0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23DC0D-A4FD-4D3F-3A55-8789C11B9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E521E-9918-052A-E920-298B1636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86220-66F1-461C-749E-A0F30966B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E74B8-4ACF-E043-A5D6-271638761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58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42A1D-990F-4945-AF29-F99ED8AA9C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51624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9C48C-80F1-4054-8A6F-A12A5FB8EF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9515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DER_Maroon_cvr"/>
          <p:cNvPicPr>
            <a:picLocks noChangeAspect="1" noChangeArrowheads="1"/>
          </p:cNvPicPr>
          <p:nvPr userDrawn="1"/>
        </p:nvPicPr>
        <p:blipFill>
          <a:blip r:embed="rId2" cstate="print"/>
          <a:srcRect l="6250"/>
          <a:stretch>
            <a:fillRect/>
          </a:stretch>
        </p:blipFill>
        <p:spPr bwMode="auto">
          <a:xfrm>
            <a:off x="0" y="0"/>
            <a:ext cx="121920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436033" y="2133600"/>
            <a:ext cx="5892800" cy="2667000"/>
          </a:xfrm>
          <a:ln algn="ctr"/>
        </p:spPr>
        <p:txBody>
          <a:bodyPr anchor="t"/>
          <a:lstStyle>
            <a:lvl1pPr algn="ctr">
              <a:spcBef>
                <a:spcPct val="20000"/>
              </a:spcBef>
              <a:defRPr sz="2000"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27" name="Picture 3" descr="\\fs1\users\kbeasley\Desktop\Cyclotron-lockup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57856" y="533400"/>
            <a:ext cx="2377440" cy="270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32872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1DC13-B3F9-4290-8AC9-7CDD59A73A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2300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609EC-B1F2-43AC-A8F6-16CE4829AA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3985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91F8468-D38F-4C6D-8806-331EA0906B8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4594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5/18/2026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L. Trache - BTS26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662CF-B498-4939-87D9-5C2A65DC1E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0992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5/18/2026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L. Trache - BTS26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A7479-1FB1-476F-9E1D-D7C553FD79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24110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5/18/2026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L. Trache - BTS26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3F722-14AE-4B82-BB2A-920F190D6F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1261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5/18/2026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L. Trache - BTS26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B0D85-0A68-47E8-B013-CD974B14D1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9988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F5408-1AC9-865D-EB66-989475711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14DB8-1F37-4216-4940-ED7ACF5BB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3D7E6E-8F0A-69D3-639B-032556DE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1C781-17A0-6036-CA9A-307F2B8998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2C9819-71CB-5551-E05F-3115AF6AC2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591E4F-7ED9-A364-E31A-D6309A95C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08345B-0E1D-EC25-6554-EFBBBDC4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244479-794F-630D-6358-D2246094C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152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5/18/2026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L. Trache - BTS26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337D-E36F-426E-8766-B2F880EC3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8186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5/18/2026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L. Trache - BTS26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C2803-9EFD-45EE-86EF-D9021039A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14621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5/18/2026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L. Trache - BTS26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100FA-CC83-473E-B1BD-7185B02595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6768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5/18/2026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L. Trache - BTS26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C7EA5-9D62-484E-8F47-184B8565C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16964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5/18/2026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L. Trache - BTS26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58993-7022-47AE-BE63-A29B062692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0093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5/18/2026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L. Trache - BTS26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4FC44-D8A7-4C4B-9496-7C98D543E0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7308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5/18/2026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L. Trache - BTS26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A6D93-AC30-4C4B-8A0F-FC2016FE23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2207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5/18/2026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L. Trache - BTS26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609EC-B1F2-43AC-A8F6-16CE4829AA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2738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5/18/2026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L. Trache - BTS26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0D6FD-E970-49BA-AF46-F4FCDC0A9C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340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5/18/2026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L. Trache - BTS26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EE8F0-5528-4037-AAD9-FFB3D097D7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0664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0A8D1-6B4D-5F67-ED7A-11423CFEF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F85D4C-6224-8A97-3C52-B9F5F87DD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DA76B-44E2-3B95-FC0B-4047F0886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5A16F6-67F9-6AA1-B9BC-FD10A299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356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5/18/2026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L. Trache - BTS26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42A1D-990F-4945-AF29-F99ED8AA9C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590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5/18/2026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L. Trache - BTS26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9C48C-80F1-4054-8A6F-A12A5FB8EF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4150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5/18/2026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L. Trache - BTS26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1DC13-B3F9-4290-8AC9-7CDD59A73A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5736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DER_Maroon_cvr"/>
          <p:cNvPicPr>
            <a:picLocks noChangeAspect="1" noChangeArrowheads="1"/>
          </p:cNvPicPr>
          <p:nvPr userDrawn="1"/>
        </p:nvPicPr>
        <p:blipFill>
          <a:blip r:embed="rId2" cstate="print"/>
          <a:srcRect l="6250"/>
          <a:stretch>
            <a:fillRect/>
          </a:stretch>
        </p:blipFill>
        <p:spPr bwMode="auto">
          <a:xfrm>
            <a:off x="0" y="0"/>
            <a:ext cx="121920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436033" y="2133600"/>
            <a:ext cx="5892800" cy="2667000"/>
          </a:xfrm>
          <a:ln algn="ctr"/>
        </p:spPr>
        <p:txBody>
          <a:bodyPr anchor="t"/>
          <a:lstStyle>
            <a:lvl1pPr algn="ctr">
              <a:spcBef>
                <a:spcPct val="20000"/>
              </a:spcBef>
              <a:defRPr sz="2000"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27" name="Picture 3" descr="\\fs1\users\kbeasley\Desktop\Cyclotron-lockup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57856" y="533400"/>
            <a:ext cx="2377440" cy="270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00621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84" y="284164"/>
            <a:ext cx="10363200" cy="554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16000" y="1371600"/>
            <a:ext cx="50800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16000" y="3810000"/>
            <a:ext cx="50800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299200" y="1371600"/>
            <a:ext cx="508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5/18/2026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L. Trache - BTS26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FDD8C-6099-4E34-92FD-8127393F64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88277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24A7D-D878-4FB8-9AAD-3D7ECC1AEE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450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BEBAD-1637-4421-9A73-834B91F80A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791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FD70-390E-4432-B774-C66762940E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80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E95CD-BA65-4495-9661-1F2AB87BE6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876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428E4-662A-40B8-9AAE-9C1C095A68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6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014B36-082D-E6D4-D7A3-05CE625BE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9FD215-CDE4-63A8-19EE-88A5D607B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ED1A4-C6BD-88A2-16CF-113F9B3D5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728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73677-070F-435E-9D6D-2DE87D4AF68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9001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A718C-48FA-4256-AFF7-A7CFD3A372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406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2D5D0-E8E3-4C1A-9453-CFB4C548DF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539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9581E-A012-493F-8879-93B9317BBC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135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F75DD-9A92-4B46-BA87-A1060B9621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5726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BA659-F97C-40F3-B111-E15043B6D6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872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95FAB-AF1D-4EBE-81AF-70B96EBA568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5453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24A7D-D878-4FB8-9AAD-3D7ECC1AE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689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BEBAD-1637-4421-9A73-834B91F80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722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FD70-390E-4432-B774-C6676294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6BE69-4F4A-BD15-9928-6DC05F81B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AF2E3-71F8-8280-0049-467825C2B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CAE2D-CB49-7A14-BBFE-53479DF0F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3D343-7509-75BC-2D51-9BCABEA0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BF4C8-18FF-DB22-C958-C1878B55B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274A6-6FE6-CC0F-FE40-1001FB25F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727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5/18/2026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L. Trache - BTS26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E95CD-BA65-4495-9661-1F2AB87BE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160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5/18/2026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L. Trache - BTS26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428E4-662A-40B8-9AAE-9C1C095A6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424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5/18/2026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L. Trache - BTS26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73677-070F-435E-9D6D-2DE87D4AF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242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5/18/2026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L. Trache - BTS26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A718C-48FA-4256-AFF7-A7CFD3A37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465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5/18/2026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L. Trache - BTS26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2D5D0-E8E3-4C1A-9453-CFB4C548D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65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5/18/2026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L. Trache - BTS26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9581E-A012-493F-8879-93B9317BB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041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F75DD-9A92-4B46-BA87-A1060B962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626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BA659-F97C-40F3-B111-E15043B6D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23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5"/>
          <p:cNvSpPr>
            <a:spLocks noChangeShapeType="1"/>
          </p:cNvSpPr>
          <p:nvPr/>
        </p:nvSpPr>
        <p:spPr bwMode="auto">
          <a:xfrm>
            <a:off x="336551" y="6199188"/>
            <a:ext cx="11521016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13" descr="enb9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b="-4477"/>
          <a:stretch>
            <a:fillRect/>
          </a:stretch>
        </p:blipFill>
        <p:spPr bwMode="auto">
          <a:xfrm>
            <a:off x="1" y="4908550"/>
            <a:ext cx="777663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437314"/>
            <a:ext cx="9601200" cy="231775"/>
          </a:xfrm>
        </p:spPr>
        <p:txBody>
          <a:bodyPr/>
          <a:lstStyle>
            <a:lvl1pPr algn="l">
              <a:defRPr sz="1000" b="0">
                <a:latin typeface="+mn-lt"/>
              </a:defRPr>
            </a:lvl1pPr>
          </a:lstStyle>
          <a:p>
            <a:pPr>
              <a:defRPr/>
            </a:pPr>
            <a:r>
              <a:rPr lang="it-IT" altLang="zh-CN">
                <a:solidFill>
                  <a:srgbClr val="000000"/>
                </a:solidFill>
              </a:rPr>
              <a:t>L. Trache - BTS26</a:t>
            </a:r>
            <a:endParaRPr lang="zh-CN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2003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>
                <a:solidFill>
                  <a:srgbClr val="000000"/>
                </a:solidFill>
              </a:rPr>
              <a:t>L. Trache - BTS26</a:t>
            </a:r>
            <a:endParaRPr lang="zh-CN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30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8B061-AAD2-54E3-229B-D1BED86F5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C402BA-CD66-7342-A249-C764BA3FD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BDA53-175D-9405-B3A5-929517FAF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5D8E78-7895-7860-B1A9-9E9A8D97E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56F69-0F1B-80E8-BEE6-3EBBB3206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5FC16-A517-61F5-598D-EA7D10576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93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L. Trache - BTS26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BEE7-20C1-4C03-8735-2609F8F41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295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L. Trache - BTS26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BEE7-20C1-4C03-8735-2609F8F41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669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L. Trache - BTS26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BEE7-20C1-4C03-8735-2609F8F41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5523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L. Trache - BTS26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BEE7-20C1-4C03-8735-2609F8F41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365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L. Trache - BTS26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BEE7-20C1-4C03-8735-2609F8F41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956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L. Trache - BTS26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BEE7-20C1-4C03-8735-2609F8F41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3594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L. Trache - BTS26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BEE7-20C1-4C03-8735-2609F8F41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102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L. Trache - BTS26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BEE7-20C1-4C03-8735-2609F8F41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659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L. Trache - BTS26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BEE7-20C1-4C03-8735-2609F8F41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801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L. Trache - BTS26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BEE7-20C1-4C03-8735-2609F8F41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78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1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205.xml"/><Relationship Id="rId20" Type="http://schemas.openxmlformats.org/officeDocument/2006/relationships/theme" Target="../theme/theme18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AC3847-21E6-0685-B555-C9FDB3C92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96647-89C1-048A-746B-CE55A282A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4185B-D464-ABC8-E398-CC76A6FC77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BB906-522F-66FE-CB2E-75EF44B5AF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FAD1-78B8-3D3E-D62D-43533FE97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334434" y="368300"/>
            <a:ext cx="1152313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8367" y="76200"/>
            <a:ext cx="1133686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1592263"/>
            <a:ext cx="11521017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551" y="6550026"/>
            <a:ext cx="115189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zh-CN" b="1">
                <a:solidFill>
                  <a:srgbClr val="000000"/>
                </a:solidFill>
                <a:latin typeface="Arial" charset="0"/>
              </a:rPr>
              <a:t>L. Trache - BTS26</a:t>
            </a:r>
            <a:endParaRPr lang="zh-CN" altLang="de-DE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 userDrawn="1"/>
        </p:nvSpPr>
        <p:spPr bwMode="auto">
          <a:xfrm>
            <a:off x="334434" y="825501"/>
            <a:ext cx="11523133" cy="106363"/>
          </a:xfrm>
          <a:prstGeom prst="rect">
            <a:avLst/>
          </a:prstGeom>
          <a:solidFill>
            <a:srgbClr val="243572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1031" name="Line 15"/>
          <p:cNvSpPr>
            <a:spLocks noChangeShapeType="1"/>
          </p:cNvSpPr>
          <p:nvPr/>
        </p:nvSpPr>
        <p:spPr bwMode="auto">
          <a:xfrm>
            <a:off x="336551" y="6489700"/>
            <a:ext cx="11521016" cy="0"/>
          </a:xfrm>
          <a:prstGeom prst="line">
            <a:avLst/>
          </a:prstGeom>
          <a:noFill/>
          <a:ln w="762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Rectangle 16"/>
          <p:cNvSpPr>
            <a:spLocks noChangeArrowheads="1"/>
          </p:cNvSpPr>
          <p:nvPr userDrawn="1"/>
        </p:nvSpPr>
        <p:spPr bwMode="auto">
          <a:xfrm>
            <a:off x="334434" y="957264"/>
            <a:ext cx="1152101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000000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037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00FF"/>
          </a:solidFill>
          <a:latin typeface="+mj-lt"/>
          <a:ea typeface="黑体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00FF"/>
          </a:solidFill>
          <a:latin typeface="Arial" charset="0"/>
          <a:ea typeface="黑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00FF"/>
          </a:solidFill>
          <a:latin typeface="Arial" charset="0"/>
          <a:ea typeface="黑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00FF"/>
          </a:solidFill>
          <a:latin typeface="Arial" charset="0"/>
          <a:ea typeface="黑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00FF"/>
          </a:solidFill>
          <a:latin typeface="Arial" charset="0"/>
          <a:ea typeface="黑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rgbClr val="0000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rgbClr val="0000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rgbClr val="0000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rgbClr val="0000FF"/>
          </a:solidFill>
          <a:latin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161499-3F1D-2613-875F-7EF32E22D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168" y="0"/>
            <a:ext cx="9704832" cy="1115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86E13-B9DB-C05C-4630-62467C60C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176" y="1231392"/>
            <a:ext cx="11612880" cy="4945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22234C-8805-FDE9-ABAE-AE8597064857}"/>
              </a:ext>
            </a:extLst>
          </p:cNvPr>
          <p:cNvSpPr/>
          <p:nvPr userDrawn="1"/>
        </p:nvSpPr>
        <p:spPr>
          <a:xfrm>
            <a:off x="0" y="0"/>
            <a:ext cx="12192000" cy="1116000"/>
          </a:xfrm>
          <a:prstGeom prst="rect">
            <a:avLst/>
          </a:prstGeom>
          <a:gradFill flip="none" rotWithShape="1">
            <a:gsLst>
              <a:gs pos="0">
                <a:srgbClr val="76D6FF"/>
              </a:gs>
              <a:gs pos="100000">
                <a:srgbClr val="0432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C421B4B6-79D3-A3A6-6E63-AEDD6C41048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2355617" cy="111525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FB2F37F-686F-14DC-890C-4F4859C51382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265176" y="6359923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400" i="1">
                <a:solidFill>
                  <a:srgbClr val="C00000"/>
                </a:solidFill>
              </a:defRPr>
            </a:lvl1pPr>
          </a:lstStyle>
          <a:p>
            <a:r>
              <a:rPr lang="en-US"/>
              <a:t>5/18/2026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7EB9AA0-E2F7-6754-6460-9DA0CAEE4D3F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3145536" y="6356350"/>
            <a:ext cx="5876544" cy="365125"/>
          </a:xfrm>
          <a:prstGeom prst="rect">
            <a:avLst/>
          </a:prstGeom>
        </p:spPr>
        <p:txBody>
          <a:bodyPr anchor="ctr"/>
          <a:lstStyle>
            <a:lvl1pPr algn="ctr">
              <a:defRPr sz="1400" i="1">
                <a:solidFill>
                  <a:srgbClr val="C00000"/>
                </a:solidFill>
              </a:defRPr>
            </a:lvl1pPr>
          </a:lstStyle>
          <a:p>
            <a:r>
              <a:rPr lang="en-US"/>
              <a:t>L. Trache - BTS26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58EF7C0-D79C-4C3B-5CD1-8C4243E92C0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134856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400" i="1">
                <a:solidFill>
                  <a:srgbClr val="C00000"/>
                </a:solidFill>
              </a:defRPr>
            </a:lvl1pPr>
          </a:lstStyle>
          <a:p>
            <a:fld id="{DC562A29-F7CD-E34E-BAEE-8E8E72BF4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6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3F1445-2C52-93B3-89DD-888F5ED7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8A786-C191-92DE-DFEF-936F0BC1E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DF15A-766D-F1FB-5C74-F2B1ED626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DC2C6-FFFD-AA7E-AC36-88FD3C1E1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9E29D-499E-7982-B240-7477FBE98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1779B-D370-4185-80A4-8340F00CB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1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F5A37-F05E-4A71-A5EE-FC9648404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4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18/05/2026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132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AC3847-21E6-0685-B555-C9FDB3C92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96647-89C1-048A-746B-CE55A282A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4185B-D464-ABC8-E398-CC76A6FC77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E6422-83F1-4105-8049-79802044F217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BB906-522F-66FE-CB2E-75EF44B5AF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L. Trache - BTS25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FAD1-78B8-3D3E-D62D-43533FE97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36B39-DC6B-47C8-AF44-047E20A8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7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C67C42-D252-CE06-C3F0-5C9D8E8F9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FCEBB-3BD0-80EE-2C71-06D9CB8C3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C683D-7F4B-7892-0674-26E3ECECEE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585BF6-CCB3-4842-89F9-494B37970CA9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A00AE-09BA-C0D2-DDA6-3E47A98EB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Livius Trache - HIAF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0C21F-F2B9-3106-11C5-F70987976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70739E-0411-4DFD-983E-DB59354C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9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1/26/2026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L. Trache FAIR-RO ISAB 2026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77DBD-96D9-4BA4-B357-96A1B3335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9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A9FF66-A4F9-4B2B-AE58-4F10B8B8050E}" type="datetime1">
              <a:rPr lang="en-US" smtClean="0">
                <a:solidFill>
                  <a:srgbClr val="000000"/>
                </a:solidFill>
              </a:rPr>
              <a:t>5/18/2026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Livius Trache - HIAF Symposium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742C9A-043A-40DE-8D07-584C1BE4E2B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9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  <p:sldLayoutId id="2147483930" r:id="rId18"/>
    <p:sldLayoutId id="2147483931" r:id="rId19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D7D93A-F759-0FDF-ECB6-6A1F7FB8F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419AD-7148-24AF-F1E4-BA5A65F30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D8B302-7C1F-6F42-20BC-392C43A85C95}"/>
              </a:ext>
            </a:extLst>
          </p:cNvPr>
          <p:cNvSpPr/>
          <p:nvPr userDrawn="1"/>
        </p:nvSpPr>
        <p:spPr>
          <a:xfrm>
            <a:off x="0" y="6576377"/>
            <a:ext cx="12192000" cy="2816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0916D60-F110-1A0A-F9C3-25AE5AC3A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6377"/>
            <a:ext cx="975360" cy="22161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5/18/2026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FAB36DB-03C2-D98B-C572-18D566702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3820" y="6574472"/>
            <a:ext cx="617220" cy="21526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EF12850-975B-433E-B43C-B949CAC42B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81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33493"/>
            <a:ext cx="10969139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325607"/>
            <a:ext cx="10972800" cy="42708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5/18/2026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L. Trache - BTS26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Image 10" descr="bande-02.eps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" y="6036733"/>
            <a:ext cx="10991124" cy="82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2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61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8352" indent="-609585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206978" indent="-609585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456908" indent="-457189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847042" indent="-457189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200601" indent="-457189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267655" indent="-243834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667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243834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852857" indent="-243834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3108882" indent="-243834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EDA1D-58BC-48DB-AC80-98F1DFC46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66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5/18/2026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L. Trache - BTS26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742C9A-043A-40DE-8D07-584C1BE4E2B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11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A5029D8-47B6-4F64-808B-10914E4E8A9B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07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5/18/2026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L. Trache - BTS26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9A5029D8-47B6-4F64-808B-10914E4E8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9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334434" y="368300"/>
            <a:ext cx="1152313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8367" y="76200"/>
            <a:ext cx="1133686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1592263"/>
            <a:ext cx="11521017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551" y="6550026"/>
            <a:ext cx="115189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zh-CN" b="1">
                <a:solidFill>
                  <a:srgbClr val="000000"/>
                </a:solidFill>
                <a:latin typeface="Arial" charset="0"/>
              </a:rPr>
              <a:t>L. Trache - BTS26</a:t>
            </a:r>
            <a:endParaRPr lang="zh-CN" altLang="de-DE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334434" y="825501"/>
            <a:ext cx="11523133" cy="106363"/>
          </a:xfrm>
          <a:prstGeom prst="rect">
            <a:avLst/>
          </a:prstGeom>
          <a:solidFill>
            <a:srgbClr val="243572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1031" name="Line 15"/>
          <p:cNvSpPr>
            <a:spLocks noChangeShapeType="1"/>
          </p:cNvSpPr>
          <p:nvPr/>
        </p:nvSpPr>
        <p:spPr bwMode="auto">
          <a:xfrm>
            <a:off x="336551" y="6489700"/>
            <a:ext cx="11521016" cy="0"/>
          </a:xfrm>
          <a:prstGeom prst="line">
            <a:avLst/>
          </a:prstGeom>
          <a:noFill/>
          <a:ln w="762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Rectangle 16"/>
          <p:cNvSpPr>
            <a:spLocks noChangeArrowheads="1"/>
          </p:cNvSpPr>
          <p:nvPr/>
        </p:nvSpPr>
        <p:spPr bwMode="auto">
          <a:xfrm>
            <a:off x="334434" y="957264"/>
            <a:ext cx="1152101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000000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057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00FF"/>
          </a:solidFill>
          <a:latin typeface="+mj-lt"/>
          <a:ea typeface="黑体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00FF"/>
          </a:solidFill>
          <a:latin typeface="Arial" charset="0"/>
          <a:ea typeface="黑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00FF"/>
          </a:solidFill>
          <a:latin typeface="Arial" charset="0"/>
          <a:ea typeface="黑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00FF"/>
          </a:solidFill>
          <a:latin typeface="Arial" charset="0"/>
          <a:ea typeface="黑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00FF"/>
          </a:solidFill>
          <a:latin typeface="Arial" charset="0"/>
          <a:ea typeface="黑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rgbClr val="0000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rgbClr val="0000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rgbClr val="0000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rgbClr val="0000FF"/>
          </a:solidFill>
          <a:latin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L. Trache - BTS26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2BEE7-20C1-4C03-8735-2609F8F41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7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3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172.xml"/><Relationship Id="rId5" Type="http://schemas.openxmlformats.org/officeDocument/2006/relationships/hyperlink" Target="https://doi.org/10.1140/epja/s10050-026-01786-8" TargetMode="External"/><Relationship Id="rId4" Type="http://schemas.openxmlformats.org/officeDocument/2006/relationships/image" Target="../media/image3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eb.infn.it/EURO-LABS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infn.it/EURO-LABS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infn.it/EURO-LABS/wp2-nuclear-physics-infrastructures/" TargetMode="External"/><Relationship Id="rId2" Type="http://schemas.openxmlformats.org/officeDocument/2006/relationships/hyperlink" Target="https://web.infn.it/EURO-LAB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awall.infn.it/view/?catName=euro-labs&amp;lang=en_US" TargetMode="External"/><Relationship Id="rId5" Type="http://schemas.openxmlformats.org/officeDocument/2006/relationships/hyperlink" Target="https://web.infn.it/EURO-LABS/wp4-ta-for-detectors/" TargetMode="External"/><Relationship Id="rId4" Type="http://schemas.openxmlformats.org/officeDocument/2006/relationships/hyperlink" Target="https://web.infn.it/EURO-LABS/wp3-ta-for-accelerator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eb.infn.it/EURO-LABS/wp3-ta-for-accelerators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scholarpedia.org/wiki/images/c/ce/3D_ISOLDE.jpg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jpeg"/><Relationship Id="rId5" Type="http://schemas.openxmlformats.org/officeDocument/2006/relationships/image" Target="../media/image46.jpe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60.wmf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62.png"/><Relationship Id="rId4" Type="http://schemas.openxmlformats.org/officeDocument/2006/relationships/image" Target="../media/image1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8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itp.ac.cn/event/401/" TargetMode="External"/><Relationship Id="rId1" Type="http://schemas.openxmlformats.org/officeDocument/2006/relationships/slideLayout" Target="../slideLayouts/slideLayout16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3C6F4E6-30A1-4F63-C8CC-028750B5A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6668" cy="4570886"/>
            <a:chOff x="0" y="0"/>
            <a:chExt cx="12196668" cy="45708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EA7CA8-3AE6-4F5F-9932-63303CF2D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12196668" cy="4570632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E3E019-A259-1130-CC5C-3165020BC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791"/>
              <a:ext cx="10565988" cy="4568095"/>
            </a:xfrm>
            <a:prstGeom prst="rect">
              <a:avLst/>
            </a:prstGeom>
            <a:gradFill flip="none" rotWithShape="1">
              <a:gsLst>
                <a:gs pos="3000">
                  <a:schemeClr val="accent2"/>
                </a:gs>
                <a:gs pos="40000">
                  <a:schemeClr val="accent2">
                    <a:alpha val="0"/>
                  </a:schemeClr>
                </a:gs>
              </a:gsLst>
              <a:lin ang="17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0769F99-CCA6-5CDC-D1E1-C59A4762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"/>
              <a:ext cx="12192000" cy="4549891"/>
            </a:xfrm>
            <a:prstGeom prst="rect">
              <a:avLst/>
            </a:prstGeom>
            <a:gradFill>
              <a:gsLst>
                <a:gs pos="0">
                  <a:schemeClr val="accent5">
                    <a:alpha val="76000"/>
                  </a:schemeClr>
                </a:gs>
                <a:gs pos="67000">
                  <a:schemeClr val="accent2">
                    <a:alpha val="0"/>
                  </a:schemeClr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3E73D3-029B-3D4E-1956-8EE7068A6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110544" y="18215"/>
              <a:ext cx="8086124" cy="454988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  <a:alpha val="36000"/>
                  </a:schemeClr>
                </a:gs>
                <a:gs pos="45000">
                  <a:schemeClr val="accent5">
                    <a:alpha val="0"/>
                  </a:schemeClr>
                </a:gs>
              </a:gsLst>
              <a:lin ang="4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82DE28-CD7F-CEC6-FCBF-193DABBB3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4286" y="467770"/>
            <a:ext cx="8017652" cy="2690413"/>
          </a:xfrm>
        </p:spPr>
        <p:txBody>
          <a:bodyPr anchor="t">
            <a:normAutofit/>
          </a:bodyPr>
          <a:lstStyle/>
          <a:p>
            <a:pPr algn="l"/>
            <a:r>
              <a:rPr lang="en-US" sz="4400" dirty="0">
                <a:solidFill>
                  <a:srgbClr val="FFFFFF"/>
                </a:solidFill>
              </a:rPr>
              <a:t>Nuclear Physics worldwide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and EURO-LABS</a:t>
            </a:r>
            <a:br>
              <a:rPr lang="en-US" sz="2600" dirty="0">
                <a:solidFill>
                  <a:srgbClr val="FFFFFF"/>
                </a:solidFill>
              </a:rPr>
            </a:b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Livius Trache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EURO-LABS’ Task leader, 5.4 “Training”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EC314-F94D-CEE7-7CA1-28DE98537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6348" y="5099566"/>
            <a:ext cx="6481746" cy="1199733"/>
          </a:xfrm>
        </p:spPr>
        <p:txBody>
          <a:bodyPr anchor="ctr">
            <a:normAutofit/>
          </a:bodyPr>
          <a:lstStyle/>
          <a:p>
            <a:pPr algn="l"/>
            <a:r>
              <a:rPr lang="en-US" sz="2000" dirty="0"/>
              <a:t> for the Basic Training School 2026 - BTS26</a:t>
            </a:r>
          </a:p>
          <a:p>
            <a:pPr algn="l"/>
            <a:r>
              <a:rPr lang="en-US" sz="2000" dirty="0"/>
              <a:t>IFIN-HH, Bucharest-Magurele, May 18</a:t>
            </a:r>
            <a:r>
              <a:rPr lang="en-US" sz="2000" baseline="30000" dirty="0"/>
              <a:t>th</a:t>
            </a:r>
            <a:r>
              <a:rPr lang="en-US" sz="2000" dirty="0"/>
              <a:t>,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6968FE-531D-768F-9023-BB008D621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279" y="5061057"/>
            <a:ext cx="2558467" cy="11997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D760DB-6360-865C-B784-6892024C93E9}"/>
              </a:ext>
            </a:extLst>
          </p:cNvPr>
          <p:cNvSpPr txBox="1"/>
          <p:nvPr/>
        </p:nvSpPr>
        <p:spPr>
          <a:xfrm>
            <a:off x="1126348" y="3511061"/>
            <a:ext cx="3788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“a word on our sponsor”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C47600-FDAB-D78A-797A-B28944EC4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957" y="1187898"/>
            <a:ext cx="1174613" cy="12501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5D0021-B1C7-E604-B245-C4D5BEAD2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03" y="33422"/>
            <a:ext cx="1186922" cy="112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89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0570C8-FF81-E6C8-B232-D32BF9643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71" y="908457"/>
            <a:ext cx="5952036" cy="4512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781D25-68E3-C08E-D582-6FDC2267D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10" y="931477"/>
            <a:ext cx="5762461" cy="44265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DCFA8A8-F24F-34F4-1638-44B5615BCF14}"/>
                  </a:ext>
                </a:extLst>
              </p:cNvPr>
              <p:cNvSpPr txBox="1"/>
              <p:nvPr/>
            </p:nvSpPr>
            <p:spPr>
              <a:xfrm>
                <a:off x="252401" y="5559872"/>
                <a:ext cx="5939071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The experimental yield results determined via decay measurements for the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𝛼</m:t>
                        </m:r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channel and through prompt gamma-ray detection for the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𝛼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𝛾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channel.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DCFA8A8-F24F-34F4-1638-44B5615BC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01" y="5559872"/>
                <a:ext cx="5939071" cy="923330"/>
              </a:xfrm>
              <a:prstGeom prst="rect">
                <a:avLst/>
              </a:prstGeom>
              <a:blipFill>
                <a:blip r:embed="rId5"/>
                <a:stretch>
                  <a:fillRect l="-821" t="-2632" b="-98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ED71D4E-BB74-36C6-59B3-48C9CA1F7815}"/>
              </a:ext>
            </a:extLst>
          </p:cNvPr>
          <p:cNvSpPr txBox="1"/>
          <p:nvPr/>
        </p:nvSpPr>
        <p:spPr>
          <a:xfrm>
            <a:off x="6530741" y="5421373"/>
            <a:ext cx="552454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experimental cross sections. The data of this work -  red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rhombs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green squares. Previous exp. results - blue squares [15] and black triangles [16]. Statistical model calculations (curves) are taken from [17,18]. TALYS’s [19] default calculation is the pink line. The blue shaded box is the Gamow window at T = 2 GK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98FA85-52E0-7F3E-5D27-A7F3CEFE2A6C}"/>
              </a:ext>
            </a:extLst>
          </p:cNvPr>
          <p:cNvSpPr txBox="1"/>
          <p:nvPr/>
        </p:nvSpPr>
        <p:spPr>
          <a:xfrm rot="16200000">
            <a:off x="5868307" y="51329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[mb]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3F163-BC0A-CBCA-58E2-032A73732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0739E-0411-4DFD-983E-DB59354C51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C5189F-6E31-6DA3-B65F-77787C0B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DC4EA-E480-4167-AAE7-1F3664E700B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93F6092-0387-139F-5C16-CC6563C3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Livius Trache - HIAF Symposium</a:t>
            </a:r>
          </a:p>
        </p:txBody>
      </p:sp>
      <p:sp>
        <p:nvSpPr>
          <p:cNvPr id="11" name="Dreptunghi 5">
            <a:extLst>
              <a:ext uri="{FF2B5EF4-FFF2-40B4-BE49-F238E27FC236}">
                <a16:creationId xmlns:a16="http://schemas.microsoft.com/office/drawing/2014/main" id="{FAC33663-D3C9-9896-E474-6F6EB10AA9E8}"/>
              </a:ext>
            </a:extLst>
          </p:cNvPr>
          <p:cNvSpPr/>
          <p:nvPr/>
        </p:nvSpPr>
        <p:spPr>
          <a:xfrm>
            <a:off x="1071507" y="83278"/>
            <a:ext cx="4300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Verdana" panose="020B0804030504040204" pitchFamily="34" charset="0"/>
                <a:cs typeface="Times New Roman" panose="02020503050405090304" pitchFamily="18" charset="0"/>
              </a:rPr>
              <a:t>The α +</a:t>
            </a:r>
            <a:r>
              <a:rPr kumimoji="0" lang="en-US" alt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Verdana" panose="020B0804030504040204" pitchFamily="34" charset="0"/>
                <a:cs typeface="Times New Roman" panose="02020503050405090304" pitchFamily="18" charset="0"/>
              </a:rPr>
              <a:t>64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Verdana" panose="020B0804030504040204" pitchFamily="34" charset="0"/>
                <a:cs typeface="Times New Roman" panose="02020503050405090304" pitchFamily="18" charset="0"/>
              </a:rPr>
              <a:t>Zn reaction</a:t>
            </a:r>
            <a:endParaRPr kumimoji="0" lang="ro-RO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790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AFEC1A-534C-B297-BAC0-6CB4CA7AF25C}"/>
              </a:ext>
            </a:extLst>
          </p:cNvPr>
          <p:cNvSpPr txBox="1"/>
          <p:nvPr/>
        </p:nvSpPr>
        <p:spPr>
          <a:xfrm>
            <a:off x="439681" y="-79960"/>
            <a:ext cx="3221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Reaction rates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768A9B7-8395-0391-3ABD-43BD320D02F0}"/>
                  </a:ext>
                </a:extLst>
              </p:cNvPr>
              <p:cNvSpPr txBox="1"/>
              <p:nvPr/>
            </p:nvSpPr>
            <p:spPr>
              <a:xfrm>
                <a:off x="2072808" y="566371"/>
                <a:ext cx="8046383" cy="780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</m:d>
                      <m:r>
                        <m:rPr>
                          <m:aln/>
                        </m:rP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sub>
                      </m:sSub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𝑘𝑇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  <m:r>
                                <m:rPr>
                                  <m:lit/>
                                </m:r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/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  <m:nary>
                        <m:nary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∞</m:t>
                          </m:r>
                        </m:sup>
                        <m:e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</m:d>
                          <m:func>
                            <m:func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exp</m:t>
                              </m:r>
                            </m:fName>
                            <m:e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e>
                          </m:func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𝑘𝑇</m:t>
                                  </m:r>
                                </m:den>
                              </m:f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−2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𝜋𝜂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 </m:t>
                          </m:r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𝑑𝐸</m:t>
                          </m:r>
                        </m:e>
                      </m:nary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 </m:t>
                      </m:r>
                    </m:oMath>
                  </m:oMathPara>
                </a14:m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768A9B7-8395-0391-3ABD-43BD320D0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808" y="566371"/>
                <a:ext cx="8046383" cy="7805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73E0F07-A929-6788-85C1-45758D0E2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81" y="1531694"/>
            <a:ext cx="6811616" cy="50907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A9FF60-3243-E6A4-BAA9-588760C7C22E}"/>
                  </a:ext>
                </a:extLst>
              </p:cNvPr>
              <p:cNvSpPr txBox="1"/>
              <p:nvPr/>
            </p:nvSpPr>
            <p:spPr>
              <a:xfrm>
                <a:off x="7381316" y="3036756"/>
                <a:ext cx="466724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The reaction rates for </a:t>
                </a:r>
                <a:r>
                  <a:rPr kumimoji="0" lang="en-US" altLang="en-US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503050405090304" pitchFamily="18" charset="0"/>
                    <a:ea typeface="Verdana" panose="020B0804030504040204" pitchFamily="34" charset="0"/>
                    <a:cs typeface="Times New Roman" panose="02020503050405090304" pitchFamily="18" charset="0"/>
                  </a:rPr>
                  <a:t>64</a:t>
                </a: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503050405090304" pitchFamily="18" charset="0"/>
                    <a:ea typeface="Verdana" panose="020B0804030504040204" pitchFamily="34" charset="0"/>
                    <a:cs typeface="Times New Roman" panose="02020503050405090304" pitchFamily="18" charset="0"/>
                  </a:rPr>
                  <a:t>Zn(α,p)</a:t>
                </a:r>
                <a:r>
                  <a:rPr kumimoji="0" lang="en-US" altLang="en-US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503050405090304" pitchFamily="18" charset="0"/>
                    <a:ea typeface="Verdana" panose="020B0804030504040204" pitchFamily="34" charset="0"/>
                    <a:cs typeface="Times New Roman" panose="02020503050405090304" pitchFamily="18" charset="0"/>
                  </a:rPr>
                  <a:t>67</a:t>
                </a: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503050405090304" pitchFamily="18" charset="0"/>
                    <a:ea typeface="Verdana" panose="020B0804030504040204" pitchFamily="34" charset="0"/>
                    <a:cs typeface="Times New Roman" panose="02020503050405090304" pitchFamily="18" charset="0"/>
                  </a:rPr>
                  <a:t>Ga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with red and </a:t>
                </a:r>
                <a:r>
                  <a:rPr kumimoji="0" lang="en-US" altLang="en-US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503050405090304" pitchFamily="18" charset="0"/>
                    <a:ea typeface="Verdana" panose="020B0804030504040204" pitchFamily="34" charset="0"/>
                    <a:cs typeface="Times New Roman" panose="02020503050405090304" pitchFamily="18" charset="0"/>
                  </a:rPr>
                  <a:t>64</a:t>
                </a: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503050405090304" pitchFamily="18" charset="0"/>
                    <a:ea typeface="Verdana" panose="020B0804030504040204" pitchFamily="34" charset="0"/>
                    <a:cs typeface="Times New Roman" panose="02020503050405090304" pitchFamily="18" charset="0"/>
                  </a:rPr>
                  <a:t>Zn(α,</a:t>
                </a:r>
                <a14:m>
                  <m:oMath xmlns:m="http://schemas.openxmlformats.org/officeDocument/2006/math">
                    <m:r>
                      <a:rPr kumimoji="0" lang="en-US" alt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503050405090304" pitchFamily="18" charset="0"/>
                      </a:rPr>
                      <m:t>𝜸</m:t>
                    </m:r>
                  </m:oMath>
                </a14:m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503050405090304" pitchFamily="18" charset="0"/>
                    <a:ea typeface="Verdana" panose="020B0804030504040204" pitchFamily="34" charset="0"/>
                    <a:cs typeface="Times New Roman" panose="02020503050405090304" pitchFamily="18" charset="0"/>
                  </a:rPr>
                  <a:t>)</a:t>
                </a:r>
                <a:r>
                  <a:rPr kumimoji="0" lang="en-US" altLang="en-US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503050405090304" pitchFamily="18" charset="0"/>
                    <a:ea typeface="Verdana" panose="020B0804030504040204" pitchFamily="34" charset="0"/>
                    <a:cs typeface="Times New Roman" panose="02020503050405090304" pitchFamily="18" charset="0"/>
                  </a:rPr>
                  <a:t>68</a:t>
                </a: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503050405090304" pitchFamily="18" charset="0"/>
                    <a:ea typeface="Verdana" panose="020B0804030504040204" pitchFamily="34" charset="0"/>
                    <a:cs typeface="Times New Roman" panose="02020503050405090304" pitchFamily="18" charset="0"/>
                  </a:rPr>
                  <a:t>Ge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with green compared with JINA data and TALYS default computation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A9FF60-3243-E6A4-BAA9-588760C7C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1316" y="3036756"/>
                <a:ext cx="4667249" cy="923330"/>
              </a:xfrm>
              <a:prstGeom prst="rect">
                <a:avLst/>
              </a:prstGeom>
              <a:blipFill>
                <a:blip r:embed="rId4"/>
                <a:stretch>
                  <a:fillRect l="-1176" t="-3947" b="-9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B8A72F-E0D8-A69E-9550-72EF19706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0739E-0411-4DFD-983E-DB59354C51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98BDD-96B9-24A1-376D-C91F2B783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870F3-48DC-429B-A5E2-7AC229E84FB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21162F-5E32-ABCE-50D3-8F2103A0028F}"/>
              </a:ext>
            </a:extLst>
          </p:cNvPr>
          <p:cNvSpPr txBox="1"/>
          <p:nvPr/>
        </p:nvSpPr>
        <p:spPr>
          <a:xfrm>
            <a:off x="7365074" y="4788886"/>
            <a:ext cx="45165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Published recently: D. State et al.,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Eur. Phys. J. A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(2026) 62:21 (</a:t>
            </a:r>
            <a:r>
              <a:rPr kumimoji="0" lang="ro-RO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5"/>
              </a:rPr>
              <a:t>https://doi.org/10.1140/epja/s10050-026-01786-8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 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580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1DF4B8-6463-4914-A681-970F14D6A2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15755"/>
          <a:stretch/>
        </p:blipFill>
        <p:spPr>
          <a:xfrm>
            <a:off x="1524000" y="0"/>
            <a:ext cx="9144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8EF726-1FEF-402F-86FD-721960BD1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023998"/>
            <a:ext cx="4913194" cy="994172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defTabSz="685800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Samples.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Microbialites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724D57-AC7C-4945-A03D-C8E38E0575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6" r="16757" b="4"/>
          <a:stretch/>
        </p:blipFill>
        <p:spPr>
          <a:xfrm>
            <a:off x="5080298" y="2920212"/>
            <a:ext cx="3126278" cy="3126278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53CA56-34EF-479D-A2B0-DB97F7A37FBA}"/>
              </a:ext>
            </a:extLst>
          </p:cNvPr>
          <p:cNvSpPr txBox="1"/>
          <p:nvPr/>
        </p:nvSpPr>
        <p:spPr>
          <a:xfrm>
            <a:off x="2128158" y="3011238"/>
            <a:ext cx="4458592" cy="2386263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marL="0" marR="0" lvl="0" indent="-1714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Chile, Atacama Desert,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Vilama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Formation</a:t>
            </a:r>
          </a:p>
          <a:p>
            <a:pPr marL="0" marR="0" lvl="0" indent="-1714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C9AFF1-E8B0-4244-B63C-F704AE5D32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9" b="-2"/>
          <a:stretch/>
        </p:blipFill>
        <p:spPr>
          <a:xfrm>
            <a:off x="4565454" y="271518"/>
            <a:ext cx="1727721" cy="1727721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ACFD92-8F14-4A5A-899A-251AAFE9BA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r="5639" b="4"/>
          <a:stretch/>
        </p:blipFill>
        <p:spPr>
          <a:xfrm>
            <a:off x="6792994" y="0"/>
            <a:ext cx="3872253" cy="3247086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978622-25D2-418D-A19F-4D645EB2EA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9" b="-4"/>
          <a:stretch/>
        </p:blipFill>
        <p:spPr>
          <a:xfrm>
            <a:off x="8281062" y="4798484"/>
            <a:ext cx="2384184" cy="2044841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3C334-1E04-A4AE-CDBD-D2A470D58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94D15-6B75-4F9B-B1C5-33B9D48910AE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B2CCB-4ABF-B781-865C-7C1AFF247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Livius Trache - HIAF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E05CD-71B0-AF9B-367E-0CB8BF44A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2A7479-1FB1-476F-9E1D-D7C553FD795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48626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, sky, ground, nature&#10;&#10;Description automatically generated">
            <a:extLst>
              <a:ext uri="{FF2B5EF4-FFF2-40B4-BE49-F238E27FC236}">
                <a16:creationId xmlns:a16="http://schemas.microsoft.com/office/drawing/2014/main" id="{86A959F8-791C-4F42-81D4-8D2F734F8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25022"/>
          <a:stretch/>
        </p:blipFill>
        <p:spPr>
          <a:xfrm>
            <a:off x="838200" y="19206"/>
            <a:ext cx="1066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71E132-E916-4976-AA6B-040A7E7AE82E}"/>
              </a:ext>
            </a:extLst>
          </p:cNvPr>
          <p:cNvSpPr txBox="1"/>
          <p:nvPr/>
        </p:nvSpPr>
        <p:spPr>
          <a:xfrm>
            <a:off x="1877169" y="2024210"/>
            <a:ext cx="3418732" cy="109999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Kenya, Turkana Basin</a:t>
            </a:r>
          </a:p>
          <a:p>
            <a:pPr marL="0" marR="0" lvl="0" indent="-1714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Prof. Shawn Bishop TUM</a:t>
            </a:r>
          </a:p>
          <a:p>
            <a:pPr marL="0" marR="0" lvl="0" indent="-1714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Thesis, dr. Iuliana Stanciu</a:t>
            </a:r>
          </a:p>
          <a:p>
            <a:pPr marL="0" marR="0" lvl="0" indent="-1714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A picture containing sky, outdoor, person&#10;&#10;Description automatically generated">
            <a:extLst>
              <a:ext uri="{FF2B5EF4-FFF2-40B4-BE49-F238E27FC236}">
                <a16:creationId xmlns:a16="http://schemas.microsoft.com/office/drawing/2014/main" id="{20CCECC2-7B93-4044-A668-C0CFEC383D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6" r="13674"/>
          <a:stretch/>
        </p:blipFill>
        <p:spPr>
          <a:xfrm>
            <a:off x="5802468" y="392268"/>
            <a:ext cx="1893732" cy="1893732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4" name="Picture 13" descr="A picture containing rock, ground, rocky, outdoor&#10;&#10;Description automatically generated">
            <a:extLst>
              <a:ext uri="{FF2B5EF4-FFF2-40B4-BE49-F238E27FC236}">
                <a16:creationId xmlns:a16="http://schemas.microsoft.com/office/drawing/2014/main" id="{D118B299-DD75-40B3-A051-CDCDF49796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64" b="4"/>
          <a:stretch/>
        </p:blipFill>
        <p:spPr>
          <a:xfrm>
            <a:off x="7877766" y="429287"/>
            <a:ext cx="2935032" cy="2461177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7AC94F3C-4C5A-4A37-982A-BA2972D7D2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52" b="-2"/>
          <a:stretch/>
        </p:blipFill>
        <p:spPr>
          <a:xfrm>
            <a:off x="8054350" y="4180905"/>
            <a:ext cx="2879307" cy="2469493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pic>
        <p:nvPicPr>
          <p:cNvPr id="10" name="Picture 9" descr="A picture containing outdoor, ground, nature, dirt&#10;&#10;Description automatically generated">
            <a:extLst>
              <a:ext uri="{FF2B5EF4-FFF2-40B4-BE49-F238E27FC236}">
                <a16:creationId xmlns:a16="http://schemas.microsoft.com/office/drawing/2014/main" id="{5FC18618-C31E-4963-AC1F-C6E4198545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3" r="14279" b="4"/>
          <a:stretch/>
        </p:blipFill>
        <p:spPr>
          <a:xfrm>
            <a:off x="4459034" y="2346281"/>
            <a:ext cx="3716175" cy="3716175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E7A9FD-AB67-7F0F-F8A3-CBED174BB6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2106" y="6319916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1/26/2026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370FF1-30C0-4955-BEFE-26ED4ED7B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19807"/>
            <a:ext cx="5715000" cy="994172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defTabSz="685800"/>
            <a:r>
              <a:rPr lang="en-US" sz="3200" b="1" dirty="0">
                <a:solidFill>
                  <a:srgbClr val="FF0000"/>
                </a:solidFill>
              </a:rPr>
              <a:t>Search for cosmogenic </a:t>
            </a:r>
            <a:r>
              <a:rPr lang="en-US" sz="3200" b="1" baseline="30000" dirty="0">
                <a:solidFill>
                  <a:srgbClr val="FF0000"/>
                </a:solidFill>
              </a:rPr>
              <a:t>244</a:t>
            </a:r>
            <a:r>
              <a:rPr lang="en-US" sz="3200" b="1" dirty="0">
                <a:solidFill>
                  <a:srgbClr val="FF0000"/>
                </a:solidFill>
              </a:rPr>
              <a:t>Pu</a:t>
            </a:r>
            <a:r>
              <a:rPr lang="en-US" sz="3200" b="1" dirty="0"/>
              <a:t> </a:t>
            </a:r>
            <a:br>
              <a:rPr lang="en-US" sz="3200" b="1" dirty="0"/>
            </a:br>
            <a:r>
              <a:rPr lang="en-US" sz="3200" dirty="0"/>
              <a:t>Stromatolite @ 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E2E17-D987-53DA-3CC2-3B42DDAD63E2}"/>
              </a:ext>
            </a:extLst>
          </p:cNvPr>
          <p:cNvSpPr txBox="1"/>
          <p:nvPr/>
        </p:nvSpPr>
        <p:spPr>
          <a:xfrm>
            <a:off x="1303198" y="6157756"/>
            <a:ext cx="5019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 Bishop, I. Stanciu et al, Planetary Science J.,2025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002C6-5F31-6D73-1A85-45F936603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77DBD-96D9-4BA4-B357-96A1B3335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632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013C9-31D8-67D4-957A-5C34126B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39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Other NP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2FD1D-70AF-2465-1DAC-F9C1F80C4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1491"/>
            <a:ext cx="10515600" cy="49854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Evolution of  nuclear structure</a:t>
            </a:r>
          </a:p>
          <a:p>
            <a:r>
              <a:rPr lang="en-US" dirty="0"/>
              <a:t>Driplines?!</a:t>
            </a:r>
          </a:p>
          <a:p>
            <a:r>
              <a:rPr lang="en-US" dirty="0"/>
              <a:t>New closed shells (new magic numbers) far from the stability valley</a:t>
            </a:r>
          </a:p>
          <a:p>
            <a:r>
              <a:rPr lang="en-US" dirty="0"/>
              <a:t>Shape variations, coexistence </a:t>
            </a:r>
          </a:p>
          <a:p>
            <a:r>
              <a:rPr lang="en-US" dirty="0"/>
              <a:t>Single particle vs collective structures</a:t>
            </a:r>
          </a:p>
          <a:p>
            <a:pPr marL="0" indent="0">
              <a:buNone/>
            </a:pPr>
            <a:r>
              <a:rPr lang="en-US" dirty="0"/>
              <a:t>Reactions</a:t>
            </a:r>
          </a:p>
          <a:p>
            <a:r>
              <a:rPr lang="en-US" dirty="0"/>
              <a:t>Mechanisms and descriptions ?! Single step? CDCC …?</a:t>
            </a:r>
          </a:p>
          <a:p>
            <a:r>
              <a:rPr lang="en-US" dirty="0"/>
              <a:t>Weakly bound nuclei – halos, evolution toward driplines</a:t>
            </a:r>
          </a:p>
          <a:p>
            <a:r>
              <a:rPr lang="en-US" dirty="0"/>
              <a:t>Structure of deeply bound states, pairs, clusters … using inverse kinematics and high energies</a:t>
            </a:r>
          </a:p>
          <a:p>
            <a:r>
              <a:rPr lang="en-US" dirty="0"/>
              <a:t>4n state? 6n state?</a:t>
            </a:r>
          </a:p>
          <a:p>
            <a:pPr marL="0" indent="0">
              <a:buNone/>
            </a:pPr>
            <a:r>
              <a:rPr lang="en-US" dirty="0"/>
              <a:t>Fundamental and exotic decays</a:t>
            </a:r>
          </a:p>
          <a:p>
            <a:r>
              <a:rPr lang="en-US" dirty="0"/>
              <a:t>Pure Fermi transitions (0+ -&gt; 0+, pi – nu …) – to check the Standard Model </a:t>
            </a:r>
          </a:p>
          <a:p>
            <a:r>
              <a:rPr lang="en-US" dirty="0"/>
              <a:t>Proton emissions -1p, -2p, -3p …</a:t>
            </a:r>
          </a:p>
          <a:p>
            <a:r>
              <a:rPr lang="en-US" dirty="0"/>
              <a:t>Neutron emission near dripline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0C222-E2DD-5344-2529-CD9AE5C57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CCD4D-6632-08A0-F7DE-7507E4576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7313D-FB23-29A2-2EE9-D378C3C49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52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F844D-0AD1-2238-3E06-1A9A1FDF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16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527D3-C6BF-5E92-E731-0ECDBCD08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49023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RIB - Radioactive (or Rare) Ion Beams</a:t>
            </a:r>
          </a:p>
          <a:p>
            <a:pPr marL="0" indent="0">
              <a:buNone/>
            </a:pPr>
            <a:r>
              <a:rPr lang="en-US" dirty="0"/>
              <a:t>Forefront of nuclear physics research with accelerated RIBs since 1986</a:t>
            </a:r>
          </a:p>
          <a:p>
            <a:pPr marL="0" indent="0">
              <a:buNone/>
            </a:pPr>
            <a:r>
              <a:rPr lang="en-US" dirty="0"/>
              <a:t>(discovery of </a:t>
            </a:r>
            <a:r>
              <a:rPr lang="en-US" baseline="30000" dirty="0"/>
              <a:t>11</a:t>
            </a:r>
            <a:r>
              <a:rPr lang="en-US" dirty="0"/>
              <a:t>Li – first halo nucleus, I. Tanihata et al., at Berkley)</a:t>
            </a:r>
          </a:p>
          <a:p>
            <a:pPr marL="0" indent="0">
              <a:buNone/>
            </a:pPr>
            <a:r>
              <a:rPr lang="en-US" dirty="0"/>
              <a:t>RIB production:</a:t>
            </a:r>
          </a:p>
          <a:p>
            <a:pPr marL="0" indent="0">
              <a:buNone/>
            </a:pPr>
            <a:r>
              <a:rPr lang="en-US" dirty="0"/>
              <a:t>- by fragmentation of fast primary beams – followed by separation</a:t>
            </a:r>
          </a:p>
          <a:p>
            <a:pPr marL="0" indent="0">
              <a:buNone/>
            </a:pPr>
            <a:r>
              <a:rPr lang="en-US" dirty="0"/>
              <a:t>- by ISOL techniques: primary beams produce radioactive species, separated and then reaccelerated</a:t>
            </a:r>
          </a:p>
          <a:p>
            <a:pPr marL="0" indent="0">
              <a:buNone/>
            </a:pPr>
            <a:r>
              <a:rPr lang="en-US" dirty="0"/>
              <a:t>The newest built/planned facilities are RIB facilities</a:t>
            </a:r>
          </a:p>
          <a:p>
            <a:pPr marL="0" indent="0">
              <a:buNone/>
            </a:pPr>
            <a:r>
              <a:rPr lang="en-US" dirty="0"/>
              <a:t>Stable beam facilities should be kept and improved for complementarity and not only …!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590EE-D6AE-F77F-820F-965E460CD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B9CB0-D68A-456B-A88C-0DC39C7B9A0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2DCC8-5B6C-67B0-F36D-DB4F65E7D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L. Trache - BTS25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EA329-22C8-5A5E-2C78-AE7F910CF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36B39-DC6B-47C8-AF44-047E20A8A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020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91F36-3C71-9E10-279D-1916BDEC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272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EURO-LABS formal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8BC7A-9AEA-F459-556D-EA17881CA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2318"/>
            <a:ext cx="10515600" cy="5114645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dirty="0"/>
              <a:t>European project under European Union’s Horizon Europe program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dirty="0"/>
              <a:t>Call HORIZON-INFRA-2021-SERV-01</a:t>
            </a:r>
          </a:p>
          <a:p>
            <a:pPr marL="0" indent="0">
              <a:buNone/>
            </a:pPr>
            <a:r>
              <a:rPr lang="en-GB" sz="1800" b="1" dirty="0"/>
              <a:t>Research infrastructure services to support health research, accelerate the green and digital transformation, and advance frontier knowledge (2021)</a:t>
            </a:r>
          </a:p>
          <a:p>
            <a:pPr marL="0" indent="0" algn="just">
              <a:buNone/>
            </a:pPr>
            <a:r>
              <a:rPr lang="en-GB" sz="1700" b="1" dirty="0"/>
              <a:t>Inclusive access to </a:t>
            </a:r>
            <a:r>
              <a:rPr lang="en-GB" sz="1700" dirty="0"/>
              <a:t>the services provided by </a:t>
            </a:r>
            <a:r>
              <a:rPr lang="en-GB" sz="1700" b="1" dirty="0"/>
              <a:t>research infrastructures </a:t>
            </a:r>
            <a:r>
              <a:rPr lang="en-GB" sz="1700" dirty="0"/>
              <a:t>in the European Research Area is essential both for the quality of the research produced and for the </a:t>
            </a:r>
            <a:r>
              <a:rPr lang="en-GB" sz="1700" b="1" dirty="0"/>
              <a:t>training of researchers</a:t>
            </a:r>
            <a:r>
              <a:rPr lang="en-GB" sz="1700" dirty="0"/>
              <a:t>. Easy access to high-quality resources, based on clear conditions and with appropriate funding, is an important and attractive feature of the EU research and innovation system, </a:t>
            </a:r>
            <a:r>
              <a:rPr lang="en-GB" sz="1700" b="1" dirty="0"/>
              <a:t>allowing researchers to move within or from outside Europe to perform their research</a:t>
            </a:r>
            <a:r>
              <a:rPr lang="en-GB" sz="1700" dirty="0"/>
              <a:t>. An open landscape of RIs in Europe contributes to the circulation of skills and attraction of talents and promotes European cohesion.</a:t>
            </a:r>
          </a:p>
          <a:p>
            <a:pPr marL="0" indent="0" algn="just">
              <a:buNone/>
            </a:pPr>
            <a:r>
              <a:rPr lang="en-GB" sz="1700" dirty="0"/>
              <a:t>(Follow-up to … ENSAR, ENSAR2, etc. …)</a:t>
            </a:r>
          </a:p>
          <a:p>
            <a:pPr marL="0" indent="0">
              <a:buNone/>
            </a:pPr>
            <a:r>
              <a:rPr lang="en-GB" sz="1200" b="1" dirty="0">
                <a:solidFill>
                  <a:srgbClr val="2F5496"/>
                </a:solidFill>
                <a:effectLst/>
              </a:rPr>
              <a:t>DURATION: </a:t>
            </a:r>
            <a:r>
              <a:rPr lang="en-GB" sz="1200" dirty="0"/>
              <a:t> September 2022- August 2026 (4 years)</a:t>
            </a:r>
            <a:br>
              <a:rPr lang="en-GB" sz="1200" dirty="0"/>
            </a:br>
            <a:r>
              <a:rPr lang="en-GB" sz="1200" b="1" dirty="0">
                <a:solidFill>
                  <a:srgbClr val="2F5496"/>
                </a:solidFill>
                <a:effectLst/>
              </a:rPr>
              <a:t>TOTAL BUDGET:</a:t>
            </a:r>
            <a:r>
              <a:rPr lang="en-GB" sz="1200" dirty="0"/>
              <a:t> 14.5 M€</a:t>
            </a:r>
            <a:br>
              <a:rPr lang="en-GB" sz="1200" dirty="0"/>
            </a:br>
            <a:r>
              <a:rPr lang="en-GB" sz="1200" b="1" dirty="0">
                <a:solidFill>
                  <a:srgbClr val="2F5496"/>
                </a:solidFill>
                <a:effectLst/>
              </a:rPr>
              <a:t>TOTAL EC CONTRIBUTION:</a:t>
            </a:r>
            <a:r>
              <a:rPr lang="en-GB" sz="1200" dirty="0"/>
              <a:t>14.2 M€</a:t>
            </a:r>
            <a:br>
              <a:rPr lang="en-GB" sz="1200" dirty="0"/>
            </a:br>
            <a:r>
              <a:rPr lang="en-GB" sz="1200" b="1" dirty="0">
                <a:solidFill>
                  <a:srgbClr val="2F5496"/>
                </a:solidFill>
                <a:effectLst/>
              </a:rPr>
              <a:t>CONSORTIUM:</a:t>
            </a:r>
            <a:r>
              <a:rPr lang="en-GB" sz="1200" dirty="0"/>
              <a:t> 33 participants from 18 countries</a:t>
            </a:r>
            <a:br>
              <a:rPr lang="en-GB" sz="1200" dirty="0"/>
            </a:br>
            <a:r>
              <a:rPr lang="en-GB" sz="1200" b="1" dirty="0">
                <a:solidFill>
                  <a:srgbClr val="2F5496"/>
                </a:solidFill>
                <a:effectLst/>
              </a:rPr>
              <a:t>PROJECT COORDINATOR: </a:t>
            </a:r>
            <a:r>
              <a:rPr lang="en-GB" sz="1200" dirty="0"/>
              <a:t>Paolo Giacomelli (INFN)</a:t>
            </a:r>
            <a:br>
              <a:rPr lang="en-GB" sz="1200" dirty="0"/>
            </a:br>
            <a:r>
              <a:rPr lang="en-GB" sz="1200" b="1" dirty="0">
                <a:solidFill>
                  <a:srgbClr val="2F5496"/>
                </a:solidFill>
                <a:effectLst/>
              </a:rPr>
              <a:t>SCIENTIFIC COORDINATOR: </a:t>
            </a:r>
            <a:r>
              <a:rPr lang="en-GB" sz="1200" dirty="0"/>
              <a:t>Navin Alahari (GANIL)</a:t>
            </a:r>
          </a:p>
          <a:p>
            <a:pPr marL="0" indent="0">
              <a:buNone/>
            </a:pPr>
            <a:r>
              <a:rPr lang="en-GB" sz="1600" dirty="0"/>
              <a:t>Grant Agreement No 101057511   Web: </a:t>
            </a:r>
            <a:r>
              <a:rPr lang="en-GB" sz="1600" dirty="0">
                <a:hlinkClick r:id="rId2"/>
              </a:rPr>
              <a:t>https://web.infn.it/EURO-LABS/</a:t>
            </a:r>
            <a:r>
              <a:rPr lang="en-GB" sz="1600" dirty="0"/>
              <a:t> </a:t>
            </a:r>
          </a:p>
          <a:p>
            <a:pPr marL="0" indent="0">
              <a:buNone/>
            </a:pPr>
            <a:r>
              <a:rPr lang="en-GB" sz="1700" dirty="0"/>
              <a:t>The project brings together, for the first time, the </a:t>
            </a:r>
            <a:r>
              <a:rPr lang="en-GB" sz="1700" b="1" dirty="0"/>
              <a:t>three research communities</a:t>
            </a:r>
            <a:r>
              <a:rPr lang="en-GB" sz="1700" dirty="0"/>
              <a:t> of </a:t>
            </a:r>
            <a:r>
              <a:rPr lang="en-GB" sz="1700" b="1" dirty="0"/>
              <a:t>nuclear physics</a:t>
            </a:r>
            <a:r>
              <a:rPr lang="en-GB" sz="1700" dirty="0"/>
              <a:t>,  </a:t>
            </a:r>
            <a:r>
              <a:rPr lang="en-GB" sz="1700" b="1" dirty="0"/>
              <a:t>accelerator</a:t>
            </a:r>
            <a:r>
              <a:rPr lang="en-GB" sz="1700" dirty="0"/>
              <a:t> and </a:t>
            </a:r>
            <a:r>
              <a:rPr lang="en-GB" sz="1700" b="1" dirty="0"/>
              <a:t>detector technologies</a:t>
            </a:r>
            <a:r>
              <a:rPr lang="en-GB" sz="1700" dirty="0"/>
              <a:t> for </a:t>
            </a:r>
            <a:r>
              <a:rPr lang="en-GB" sz="1700" b="1" dirty="0"/>
              <a:t>high energy physics</a:t>
            </a:r>
            <a:r>
              <a:rPr lang="en-GB" sz="1700" dirty="0"/>
              <a:t>, in a pioneering super-community of sub-atomic scientists. 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87979-392D-8F52-C77C-24665AA31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B4BD3-D742-C1CD-B526-7A0455CF0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62B71-5B98-E97F-D9CA-210330CE9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70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EC141-22DB-2C9E-5379-5AE27450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2561"/>
          </a:xfrm>
        </p:spPr>
        <p:txBody>
          <a:bodyPr/>
          <a:lstStyle/>
          <a:p>
            <a:pPr algn="ctr"/>
            <a:r>
              <a:rPr lang="en-US" dirty="0"/>
              <a:t>The EURO-LABS project</a:t>
            </a:r>
          </a:p>
        </p:txBody>
      </p:sp>
      <p:pic>
        <p:nvPicPr>
          <p:cNvPr id="5" name="Content Placeholder 4" descr="A map of europe with different colored areas&#10;&#10;Description automatically generated">
            <a:extLst>
              <a:ext uri="{FF2B5EF4-FFF2-40B4-BE49-F238E27FC236}">
                <a16:creationId xmlns:a16="http://schemas.microsoft.com/office/drawing/2014/main" id="{2C6BB39A-B082-6C93-3709-38689B3392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763" y="1158844"/>
            <a:ext cx="4472418" cy="5169025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795FD0F-9B41-6984-FFE0-9A184B51A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5819" y="1158844"/>
            <a:ext cx="5181600" cy="5241956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/>
              <a:t>WHO IS INVOLVED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EURO-LABS is a network of 33 research and academic institutions from 18 countries (25 beneficiaries and 8 associated partners) from European and non-EU countries, involving 47 Research Infrastructures in the Nuclear physics, Accelerators and Detectors pillars. Within this large network, EURO-LABS will ensure diversity and actively support researchers from different nationalities, gender, age, grade, and variety of professional expertise.</a:t>
            </a:r>
          </a:p>
          <a:p>
            <a:r>
              <a:rPr lang="en-US" b="1" dirty="0"/>
              <a:t>AIMS OF EURO-LABS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Fostering the sharing of knowledge and technologies across scientific fields; </a:t>
            </a:r>
            <a:br>
              <a:rPr lang="en-US" dirty="0"/>
            </a:br>
            <a:r>
              <a:rPr lang="en-US" dirty="0"/>
              <a:t>To create synergies and collaborations between the RIs of the Nuclear and High Energy communities; </a:t>
            </a:r>
            <a:br>
              <a:rPr lang="en-US" dirty="0"/>
            </a:br>
            <a:r>
              <a:rPr lang="en-US" dirty="0"/>
              <a:t>Building up a super community of sub-atomic researchers and the associated technical staff; </a:t>
            </a:r>
            <a:br>
              <a:rPr lang="en-US" dirty="0"/>
            </a:br>
            <a:r>
              <a:rPr lang="en-US" dirty="0"/>
              <a:t>Enhancing Europe’s potential for successfully facing the upcoming new challenges of the coming decades. </a:t>
            </a:r>
          </a:p>
          <a:p>
            <a:endParaRPr lang="en-US" dirty="0"/>
          </a:p>
          <a:p>
            <a:r>
              <a:rPr lang="en-US" b="1" dirty="0"/>
              <a:t>Task 5.4 Training </a:t>
            </a:r>
            <a:r>
              <a:rPr lang="en-US" dirty="0"/>
              <a:t>- Enhance the competitiveness of our research infrastructure and its technical capabilities by </a:t>
            </a:r>
            <a:r>
              <a:rPr lang="en-US" b="1" dirty="0"/>
              <a:t>training researcher and technical personnel </a:t>
            </a:r>
            <a:r>
              <a:rPr lang="en-US" dirty="0"/>
              <a:t>both at the </a:t>
            </a:r>
            <a:r>
              <a:rPr lang="en-US" b="1" dirty="0"/>
              <a:t>basic and advanced level</a:t>
            </a:r>
            <a:r>
              <a:rPr lang="en-US" dirty="0"/>
              <a:t> providing hands-on courses in our facilities</a:t>
            </a:r>
          </a:p>
          <a:p>
            <a:pPr marL="0" indent="0">
              <a:buNone/>
            </a:pPr>
            <a:r>
              <a:rPr lang="en-US" dirty="0"/>
              <a:t>(from </a:t>
            </a:r>
            <a:r>
              <a:rPr lang="en-US" dirty="0">
                <a:hlinkClick r:id="rId3"/>
              </a:rPr>
              <a:t>https://web.infn.it/EURO-LABS/</a:t>
            </a:r>
            <a:r>
              <a:rPr lang="en-US" dirty="0"/>
              <a:t> 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1159A-E9DC-6B02-A854-D9EABDCE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A34C2-4B9A-2320-9F51-21A2C283E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E90E9-D4DD-F123-1819-A1928388B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95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D205-69F9-B14C-CC7D-CF31F79C9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6681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EURO-LABS’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15168-D8DD-D20D-2AC9-901469EEC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5765"/>
            <a:ext cx="10515600" cy="510119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EURO-LABS</a:t>
            </a:r>
            <a:r>
              <a:rPr lang="en-GB" dirty="0"/>
              <a:t> = </a:t>
            </a:r>
            <a:r>
              <a:rPr lang="en-GB" dirty="0" err="1">
                <a:solidFill>
                  <a:srgbClr val="FF0000"/>
                </a:solidFill>
              </a:rPr>
              <a:t>EURO</a:t>
            </a:r>
            <a:r>
              <a:rPr lang="en-GB" dirty="0" err="1"/>
              <a:t>pean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L</a:t>
            </a:r>
            <a:r>
              <a:rPr lang="en-GB" dirty="0"/>
              <a:t>aboratories for </a:t>
            </a:r>
            <a:r>
              <a:rPr lang="en-GB" dirty="0">
                <a:solidFill>
                  <a:srgbClr val="FF0000"/>
                </a:solidFill>
              </a:rPr>
              <a:t>A</a:t>
            </a:r>
            <a:r>
              <a:rPr lang="en-GB" dirty="0"/>
              <a:t>ccelerator </a:t>
            </a:r>
            <a:r>
              <a:rPr lang="en-GB" dirty="0">
                <a:solidFill>
                  <a:srgbClr val="FF0000"/>
                </a:solidFill>
              </a:rPr>
              <a:t>B</a:t>
            </a:r>
            <a:r>
              <a:rPr lang="en-GB" dirty="0"/>
              <a:t>ased </a:t>
            </a:r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en-GB" dirty="0"/>
              <a:t>ciences </a:t>
            </a:r>
          </a:p>
          <a:p>
            <a:pPr marL="0" indent="0">
              <a:buNone/>
            </a:pPr>
            <a:r>
              <a:rPr lang="en-GB" dirty="0"/>
              <a:t>Nuclear and High Energy Physics – low and high-energy communities</a:t>
            </a:r>
          </a:p>
          <a:p>
            <a:pPr marL="0" indent="0">
              <a:buNone/>
            </a:pPr>
            <a:r>
              <a:rPr lang="en-GB" dirty="0"/>
              <a:t>“diverse approaches, wide range of energy scales … using cutting-edge technologies in accelerators, detectors and test facilities … for precise measurements, development of theoretical models “</a:t>
            </a:r>
          </a:p>
          <a:p>
            <a:r>
              <a:rPr lang="en-GB" dirty="0"/>
              <a:t>Work Packages concentrating on TNA and JRA, Outreach and Training </a:t>
            </a:r>
          </a:p>
          <a:p>
            <a:pPr lvl="1"/>
            <a:r>
              <a:rPr lang="en-GB" dirty="0"/>
              <a:t>TNA – </a:t>
            </a:r>
            <a:r>
              <a:rPr lang="en-GB" dirty="0" err="1"/>
              <a:t>TransNational</a:t>
            </a:r>
            <a:r>
              <a:rPr lang="en-GB" dirty="0"/>
              <a:t> Access</a:t>
            </a:r>
          </a:p>
          <a:p>
            <a:pPr lvl="1"/>
            <a:r>
              <a:rPr lang="en-GB" dirty="0"/>
              <a:t>JRA – Joint Research Activities</a:t>
            </a:r>
          </a:p>
          <a:p>
            <a:pPr lvl="1"/>
            <a:r>
              <a:rPr lang="en-GB" dirty="0"/>
              <a:t>Outreach – to the communities and society at large and </a:t>
            </a:r>
          </a:p>
          <a:p>
            <a:pPr lvl="1"/>
            <a:r>
              <a:rPr lang="en-GB" dirty="0"/>
              <a:t>Training – we are training: Basic and Advanced</a:t>
            </a:r>
          </a:p>
          <a:p>
            <a:r>
              <a:rPr lang="en-GB" dirty="0"/>
              <a:t>33 beneficiaries (= institutions) in 18 countries of Europe</a:t>
            </a:r>
          </a:p>
          <a:p>
            <a:r>
              <a:rPr lang="en-GB" dirty="0"/>
              <a:t>(15+3)+ 14+ 11 facilities or installations in 12 countries</a:t>
            </a:r>
          </a:p>
          <a:p>
            <a:r>
              <a:rPr lang="en-GB" dirty="0"/>
              <a:t>Enhance communication and synergies among the 3 communities …</a:t>
            </a:r>
          </a:p>
          <a:p>
            <a:r>
              <a:rPr lang="en-GB" dirty="0"/>
              <a:t>“Special attention is paid to attracting new users’ communities, outside the nuclear and particle physics communities. This is very important to </a:t>
            </a:r>
            <a:r>
              <a:rPr lang="en-GB" b="1" dirty="0"/>
              <a:t>develop diverse skills of the next generation researchers</a:t>
            </a:r>
            <a:r>
              <a:rPr lang="en-GB" dirty="0"/>
              <a:t>, for the optimal exploitation of the substantial number of RIs for scientific and technological discoveries and beyond.”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8AE78-B1DC-B396-8D06-B1418AE02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DEFA1-2752-D434-71F3-D4C44FD4C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ACEA5-70B0-5F56-3776-CC229088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02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5A466B0-C09A-9CCC-C6E0-CFE006043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pPr algn="ctr"/>
            <a:r>
              <a:rPr lang="en-US" dirty="0"/>
              <a:t>EURO-LABS project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9133BC5-5801-C71C-936E-BF7A6908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577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EURO-LABS supports access to European Research Infrastructures that are open access facilities – TA (</a:t>
            </a:r>
            <a:r>
              <a:rPr lang="en-US" dirty="0" err="1"/>
              <a:t>TransNational</a:t>
            </a:r>
            <a:r>
              <a:rPr lang="en-US" dirty="0"/>
              <a:t> Access)</a:t>
            </a:r>
          </a:p>
          <a:p>
            <a:pPr lvl="1"/>
            <a:r>
              <a:rPr lang="en-US" dirty="0"/>
              <a:t>Need to get your ideas accepted by local PAC and build your group!</a:t>
            </a:r>
          </a:p>
          <a:p>
            <a:pPr lvl="1"/>
            <a:r>
              <a:rPr lang="en-US" dirty="0"/>
              <a:t>Travel support</a:t>
            </a:r>
          </a:p>
          <a:p>
            <a:pPr lvl="1"/>
            <a:r>
              <a:rPr lang="en-US" dirty="0"/>
              <a:t>Accommodation and subsistence support</a:t>
            </a:r>
          </a:p>
          <a:p>
            <a:r>
              <a:rPr lang="en-US" dirty="0"/>
              <a:t>Connects the European Nuclear Physics community, the HEP Accelerator and HEP Detectors communities on a 4 years, ~15M euro project</a:t>
            </a:r>
          </a:p>
          <a:p>
            <a:r>
              <a:rPr lang="en-US" b="1" dirty="0"/>
              <a:t>Training (task 5.4) </a:t>
            </a:r>
            <a:r>
              <a:rPr lang="en-US" dirty="0"/>
              <a:t>has the purpose of increasing the efficiency of use of RI, of education and formation of new generations of nuclear scientists </a:t>
            </a:r>
          </a:p>
          <a:p>
            <a:pPr lvl="1"/>
            <a:r>
              <a:rPr lang="en-US" dirty="0"/>
              <a:t>Basic Training Schools: 2023 @Bucharest; 2024 @ Warsaw; 2025 @Sevilla; </a:t>
            </a:r>
          </a:p>
          <a:p>
            <a:pPr marL="457200" lvl="1" indent="0">
              <a:buNone/>
            </a:pPr>
            <a:r>
              <a:rPr lang="en-US" dirty="0"/>
              <a:t>2026 @Bucharest</a:t>
            </a:r>
          </a:p>
          <a:p>
            <a:pPr lvl="1"/>
            <a:r>
              <a:rPr lang="en-US" dirty="0"/>
              <a:t>Advanced Training Schools on Operation of Accelerators: 2024 @CERN, 2024 @GSI/FAIR, 2025 @CERN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D2085E-8393-C9B8-CA2C-8EE53A0B5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88F0D-E501-FD23-64D2-74A30E6E2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BEEA5-9CBF-C1A3-51FA-96853765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79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54EDD-F7D9-8734-EC13-B28B87143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3641"/>
          </a:xfrm>
        </p:spPr>
        <p:txBody>
          <a:bodyPr/>
          <a:lstStyle/>
          <a:p>
            <a:pPr algn="ctr"/>
            <a:r>
              <a:rPr lang="en-US" dirty="0"/>
              <a:t>What, why …?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610A0-31C7-5078-976D-ABA698C32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58153"/>
            <a:ext cx="10775535" cy="4818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- more of a “let us know the big environment, see what and why we do what we do!” and a short presentation of the EURO-LABS project</a:t>
            </a:r>
          </a:p>
          <a:p>
            <a:pPr marL="0" indent="0">
              <a:buNone/>
            </a:pPr>
            <a:r>
              <a:rPr lang="en-US" dirty="0"/>
              <a:t>Purposes of Science Nuclear Physics:</a:t>
            </a:r>
          </a:p>
          <a:p>
            <a:pPr marL="0" indent="0">
              <a:buNone/>
            </a:pPr>
            <a:r>
              <a:rPr lang="en-US" dirty="0"/>
              <a:t>- curiosity driven research – understanding nature, ourselves …</a:t>
            </a:r>
          </a:p>
          <a:p>
            <a:pPr marL="0" indent="0">
              <a:buNone/>
            </a:pPr>
            <a:r>
              <a:rPr lang="en-US" dirty="0"/>
              <a:t>- use of knowledge to improve our life, our interaction with nature, with each-other, etc.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Nuclear and Particle Physics  are about understanding the fundamentals of the Universe more than other branches of knowledge</a:t>
            </a:r>
          </a:p>
          <a:p>
            <a:pPr marL="0" indent="0">
              <a:buNone/>
            </a:pPr>
            <a:r>
              <a:rPr lang="en-US" dirty="0"/>
              <a:t>EURO-LABS is an European RIA project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2FF0F5-2176-577E-D835-526DFF3B79EC}"/>
              </a:ext>
            </a:extLst>
          </p:cNvPr>
          <p:cNvGrpSpPr/>
          <p:nvPr/>
        </p:nvGrpSpPr>
        <p:grpSpPr>
          <a:xfrm>
            <a:off x="2701036" y="2244146"/>
            <a:ext cx="1085316" cy="538385"/>
            <a:chOff x="1894212" y="502752"/>
            <a:chExt cx="1085316" cy="53838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25AD1ED-2542-5B2B-0CF1-B5E18500158B}"/>
                </a:ext>
              </a:extLst>
            </p:cNvPr>
            <p:cNvCxnSpPr/>
            <p:nvPr/>
          </p:nvCxnSpPr>
          <p:spPr>
            <a:xfrm flipV="1">
              <a:off x="1894212" y="541207"/>
              <a:ext cx="1085316" cy="4614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6B8F546-9E5A-A84C-C4BA-372C0A225ECD}"/>
                </a:ext>
              </a:extLst>
            </p:cNvPr>
            <p:cNvCxnSpPr>
              <a:cxnSpLocks/>
            </p:cNvCxnSpPr>
            <p:nvPr/>
          </p:nvCxnSpPr>
          <p:spPr>
            <a:xfrm>
              <a:off x="1954033" y="502752"/>
              <a:ext cx="1025495" cy="53838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A75F1-2941-966A-FFD6-1494BE23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58F7D6-E4B0-96BD-AF22-9DF32A8A0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15EF7B-4520-FAE8-B8F3-B7EE64689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75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D054F-7F7B-6425-612D-B2C547E31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98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EURO-LABS TA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AC819-0808-9937-CACE-BF0B2AC06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0737"/>
            <a:ext cx="10515600" cy="503622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 complete list at </a:t>
            </a:r>
            <a:r>
              <a:rPr lang="en-US" dirty="0">
                <a:hlinkClick r:id="rId2"/>
              </a:rPr>
              <a:t>https://web.infn.it/EURO-LABS/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https://web.infn.it/EURO-LABS/wp2-nuclear-physics-infrastructures/</a:t>
            </a:r>
            <a:r>
              <a:rPr lang="en-US" dirty="0"/>
              <a:t>  15+3 facilities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https://web.infn.it/EURO-LABS/wp3-ta-for-accelerators/</a:t>
            </a:r>
            <a:r>
              <a:rPr lang="en-US" dirty="0"/>
              <a:t>   14 installations</a:t>
            </a:r>
          </a:p>
          <a:p>
            <a:pPr marL="0" indent="0">
              <a:buNone/>
            </a:pPr>
            <a:r>
              <a:rPr lang="en-US" dirty="0">
                <a:hlinkClick r:id="rId5"/>
              </a:rPr>
              <a:t>https://web.infn.it/EURO-LABS/wp4-ta-for-detectors/</a:t>
            </a:r>
            <a:r>
              <a:rPr lang="en-US" dirty="0"/>
              <a:t>    11 installations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Infrastructures videos </a:t>
            </a:r>
            <a:r>
              <a:rPr lang="en-US" dirty="0">
                <a:hlinkClick r:id="rId6"/>
              </a:rPr>
              <a:t>https://mediawall.infn.it/view/?catName=euro-labs&amp;lang=en_US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b="1" dirty="0"/>
              <a:t>WP2 - Access to RI for Physics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GSI/FAIR</a:t>
            </a:r>
          </a:p>
          <a:p>
            <a:pPr marL="0" indent="0">
              <a:buNone/>
            </a:pPr>
            <a:r>
              <a:rPr lang="en-US" dirty="0"/>
              <a:t>GANIL/Spiral2</a:t>
            </a:r>
          </a:p>
          <a:p>
            <a:pPr marL="0" indent="0">
              <a:buNone/>
            </a:pPr>
            <a:r>
              <a:rPr lang="en-US" dirty="0"/>
              <a:t>ISOLDE at CERN, Geneve</a:t>
            </a:r>
          </a:p>
          <a:p>
            <a:pPr marL="0" indent="0">
              <a:buNone/>
            </a:pPr>
            <a:r>
              <a:rPr lang="en-US" dirty="0"/>
              <a:t>SPES at </a:t>
            </a:r>
            <a:r>
              <a:rPr lang="en-US" dirty="0" err="1"/>
              <a:t>LNLegnaro</a:t>
            </a:r>
            <a:r>
              <a:rPr lang="en-US" dirty="0"/>
              <a:t>, Italy</a:t>
            </a:r>
          </a:p>
          <a:p>
            <a:pPr marL="0" indent="0">
              <a:buNone/>
            </a:pPr>
            <a:r>
              <a:rPr lang="en-US" dirty="0"/>
              <a:t>LNS Catania, Italy</a:t>
            </a:r>
          </a:p>
          <a:p>
            <a:pPr marL="0" indent="0">
              <a:buNone/>
            </a:pPr>
            <a:r>
              <a:rPr lang="en-US" dirty="0"/>
              <a:t>IFJ Krakow and Univ. Warsaw, Poland</a:t>
            </a:r>
          </a:p>
          <a:p>
            <a:pPr marL="0" indent="0">
              <a:buNone/>
            </a:pPr>
            <a:r>
              <a:rPr lang="en-US" dirty="0"/>
              <a:t>Univ. of Jyvaskyla, Finland</a:t>
            </a:r>
          </a:p>
          <a:p>
            <a:pPr marL="0" indent="0">
              <a:buNone/>
            </a:pPr>
            <a:r>
              <a:rPr lang="en-US" dirty="0"/>
              <a:t>CLEAR – CNA Sevilla, IST Lisbon &amp; ATOMKI Debrecen (</a:t>
            </a:r>
            <a:r>
              <a:rPr lang="en-GB" b="1" dirty="0"/>
              <a:t>Cluster of Low Energy Accelerators for Research)</a:t>
            </a:r>
          </a:p>
          <a:p>
            <a:pPr marL="0" indent="0">
              <a:buNone/>
            </a:pPr>
            <a:r>
              <a:rPr lang="en-US" dirty="0"/>
              <a:t>IFIN-HH Bucharest-Magurele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AFAAE-DFB4-3FE0-CAF4-EC9DD7494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94F9A-8A23-3D7F-A106-F351EB88A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DBCBA-7E5B-3CB4-F222-1F23F2782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45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EC695-9F7B-A8E7-71D5-938B3296B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WP3: </a:t>
            </a:r>
            <a:r>
              <a:rPr lang="en-GB" b="1" dirty="0"/>
              <a:t>Access to RI for HEP Accelerators</a:t>
            </a:r>
            <a:r>
              <a:rPr lang="en-GB" dirty="0"/>
              <a:t> </a:t>
            </a:r>
            <a:br>
              <a:rPr lang="en-GB" dirty="0"/>
            </a:br>
            <a:r>
              <a:rPr lang="en-GB" sz="3600" dirty="0">
                <a:hlinkClick r:id="rId2"/>
              </a:rPr>
              <a:t>https://web.infn.it/EURO-LABS/wp3-ta-for-accelerators/</a:t>
            </a:r>
            <a:r>
              <a:rPr lang="en-GB" sz="3600" dirty="0"/>
              <a:t> </a:t>
            </a:r>
            <a:br>
              <a:rPr lang="en-GB" dirty="0"/>
            </a:br>
            <a:endParaRPr lang="en-GB" dirty="0"/>
          </a:p>
        </p:txBody>
      </p:sp>
      <p:pic>
        <p:nvPicPr>
          <p:cNvPr id="10" name="Content Placeholder 9" descr="A close-up of a document&#10;&#10;AI-generated content may be incorrect.">
            <a:extLst>
              <a:ext uri="{FF2B5EF4-FFF2-40B4-BE49-F238E27FC236}">
                <a16:creationId xmlns:a16="http://schemas.microsoft.com/office/drawing/2014/main" id="{B782AFC9-4361-8118-12F0-C79168AB21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184590"/>
            <a:ext cx="4114800" cy="5294785"/>
          </a:xfrm>
        </p:spPr>
      </p:pic>
      <p:pic>
        <p:nvPicPr>
          <p:cNvPr id="12" name="Content Placeholder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4E43272-DEE3-AB7E-A3CA-2131A9428F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77" y="1353901"/>
            <a:ext cx="3988844" cy="482306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EC1AE-5D8C-0034-BC73-01D0A9F90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4437D-16E9-0D47-F233-3F06EA64C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12B34-2B36-4063-D4DE-4539CB25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07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4B7AC-C535-B6D3-BDB4-762BBD48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1059"/>
          </a:xfrm>
        </p:spPr>
        <p:txBody>
          <a:bodyPr>
            <a:normAutofit fontScale="90000"/>
          </a:bodyPr>
          <a:lstStyle/>
          <a:p>
            <a:r>
              <a:rPr lang="en-GB" dirty="0"/>
              <a:t>WP4: </a:t>
            </a:r>
            <a:r>
              <a:rPr lang="en-GB" b="1" dirty="0"/>
              <a:t>Access to RI for HEP Detectors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282DA-4D4F-3BC7-FDB1-AD3A2EA4B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497"/>
            <a:ext cx="10515600" cy="49474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The typical detector R&amp;D cycle consists of constructing a series of prototypes, testing them in high-energy particle beams, irradiating them and possibly evaluating their performance in special characterization facilities</a:t>
            </a:r>
          </a:p>
          <a:p>
            <a:r>
              <a:rPr lang="en-GB" dirty="0"/>
              <a:t>This is followed by the division of WP4 into tasks:</a:t>
            </a:r>
          </a:p>
          <a:p>
            <a:pPr lvl="1"/>
            <a:r>
              <a:rPr lang="en-GB" dirty="0"/>
              <a:t> WP4.1 supplies the test beams in 3 RIs,</a:t>
            </a:r>
          </a:p>
          <a:p>
            <a:pPr lvl="1"/>
            <a:r>
              <a:rPr lang="en-GB" dirty="0"/>
              <a:t> WP4.2 offers detector characterization in 2 RIs and</a:t>
            </a:r>
          </a:p>
          <a:p>
            <a:pPr lvl="1"/>
            <a:r>
              <a:rPr lang="en-GB" dirty="0"/>
              <a:t> WP4.3 irradiation opportunities in 6 RIs.</a:t>
            </a:r>
          </a:p>
          <a:p>
            <a:r>
              <a:rPr lang="en-GB" dirty="0"/>
              <a:t>The three RIs offering test beams in WP4.1 are:</a:t>
            </a:r>
          </a:p>
          <a:p>
            <a:pPr lvl="1"/>
            <a:r>
              <a:rPr lang="en-GB" dirty="0"/>
              <a:t> 4.1.1: CERN PS and SPS test beams,</a:t>
            </a:r>
          </a:p>
          <a:p>
            <a:pPr lvl="1"/>
            <a:r>
              <a:rPr lang="en-GB" dirty="0"/>
              <a:t> 4.1.2: DESY-II Test beam Facility,</a:t>
            </a:r>
          </a:p>
          <a:p>
            <a:pPr lvl="1"/>
            <a:r>
              <a:rPr lang="en-GB" dirty="0"/>
              <a:t> 4.1.3: PSI PiM1 and UCN test beams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74821-FFFF-8088-A2DD-504A52FF8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90162-8674-60D9-3B3A-9C5558D11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4CA3A-ACEE-FEAF-30D0-BBB84CDEA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13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C7ED78-ED9B-DFB8-0151-CA2307080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050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FAIR – “</a:t>
            </a:r>
            <a:r>
              <a:rPr lang="en-GB" b="1" dirty="0"/>
              <a:t>The Universe in the Lab”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724248-60D5-4E23-6A7A-81396B343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0484"/>
            <a:ext cx="10515600" cy="488647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FAIR </a:t>
            </a:r>
            <a:r>
              <a:rPr lang="en-US" b="1" dirty="0" err="1"/>
              <a:t>Gmbh</a:t>
            </a:r>
            <a:r>
              <a:rPr lang="en-US" b="1" dirty="0"/>
              <a:t> </a:t>
            </a:r>
            <a:r>
              <a:rPr lang="en-US" dirty="0"/>
              <a:t>– a complex (and difficult) international enterprise</a:t>
            </a:r>
            <a:endParaRPr lang="en-US" b="1" dirty="0"/>
          </a:p>
          <a:p>
            <a:r>
              <a:rPr lang="en-US" b="1" dirty="0"/>
              <a:t>Countries: </a:t>
            </a:r>
            <a:r>
              <a:rPr lang="en-US" dirty="0"/>
              <a:t>Roughly 3,000 scientists from more than 50 countries are already working on the planning of the experiment and accelerator facilities. This project is realized by </a:t>
            </a:r>
            <a:r>
              <a:rPr lang="en-GB" dirty="0"/>
              <a:t>shareholders from Finland, France, Germany, India, Poland, Romania, Russia, Slovenia and Sweden </a:t>
            </a:r>
            <a:r>
              <a:rPr lang="en-US" dirty="0"/>
              <a:t>that have signed an international treaty, the FAIR Convention, which formally entered into force in March 2014. The UK joined in 2013 as its first associate member.</a:t>
            </a:r>
            <a:r>
              <a:rPr lang="en-US" baseline="30000" dirty="0"/>
              <a:t> </a:t>
            </a:r>
            <a:r>
              <a:rPr lang="en-US" dirty="0"/>
              <a:t>In 2018 the Czech Republic joined as an aspirant partner. Further countries, like Italy, are in negotiations. </a:t>
            </a:r>
          </a:p>
          <a:p>
            <a:r>
              <a:rPr lang="en-US" b="1" dirty="0"/>
              <a:t>Investments:</a:t>
            </a:r>
            <a:r>
              <a:rPr lang="en-US" dirty="0"/>
              <a:t> </a:t>
            </a:r>
            <a:r>
              <a:rPr lang="en-GB" dirty="0"/>
              <a:t>3.3 billion euros</a:t>
            </a:r>
            <a:endParaRPr lang="en-US" dirty="0"/>
          </a:p>
          <a:p>
            <a:r>
              <a:rPr lang="en-US" b="1" dirty="0"/>
              <a:t>Accelerates:</a:t>
            </a:r>
            <a:r>
              <a:rPr lang="en-US" dirty="0"/>
              <a:t> UNILAC + SIS18 + SIS100 all ions to energies up to GeV/nucleon (&gt;99% c)</a:t>
            </a:r>
          </a:p>
          <a:p>
            <a:r>
              <a:rPr lang="en-US" b="1" dirty="0"/>
              <a:t>RIBs</a:t>
            </a:r>
            <a:r>
              <a:rPr lang="en-US" dirty="0"/>
              <a:t> from fragmentation + …</a:t>
            </a:r>
          </a:p>
          <a:p>
            <a:r>
              <a:rPr lang="en-US" dirty="0"/>
              <a:t>The four scientific pillars of FAIR are: </a:t>
            </a:r>
          </a:p>
          <a:p>
            <a:pPr lvl="1"/>
            <a:r>
              <a:rPr lang="en-US" dirty="0"/>
              <a:t>NUSTAR - Nuclear Structure, Astrophysics and Reactions,</a:t>
            </a:r>
          </a:p>
          <a:p>
            <a:pPr lvl="1"/>
            <a:r>
              <a:rPr lang="en-US" dirty="0"/>
              <a:t>CBM - Compressed Baryonic Matter,</a:t>
            </a:r>
          </a:p>
          <a:p>
            <a:pPr lvl="1"/>
            <a:r>
              <a:rPr lang="en-US" dirty="0"/>
              <a:t>APPA - Atomic, Plasma Physics and Applications,</a:t>
            </a:r>
          </a:p>
          <a:p>
            <a:pPr lvl="1"/>
            <a:r>
              <a:rPr lang="en-US" dirty="0"/>
              <a:t>PANDA - </a:t>
            </a:r>
            <a:r>
              <a:rPr lang="en-US" dirty="0" err="1"/>
              <a:t>antiProton</a:t>
            </a:r>
            <a:r>
              <a:rPr lang="en-US" dirty="0"/>
              <a:t> </a:t>
            </a:r>
            <a:r>
              <a:rPr lang="en-US" dirty="0" err="1"/>
              <a:t>ANnihilation</a:t>
            </a:r>
            <a:r>
              <a:rPr lang="en-US" dirty="0"/>
              <a:t> at </a:t>
            </a:r>
            <a:r>
              <a:rPr lang="en-US" dirty="0" err="1"/>
              <a:t>DArmstadt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FD06C2-3A7A-7F84-E66E-FA55C24F0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57A95-DB6A-DDCB-CB49-1891140EE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A78A0-8979-DC44-B5B7-B85F7EF32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71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3296E-76CA-1D71-94AD-EEDFBC16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2252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GSI/FAIR in Darmstadt</a:t>
            </a:r>
          </a:p>
        </p:txBody>
      </p:sp>
      <p:pic>
        <p:nvPicPr>
          <p:cNvPr id="5" name="Content Placeholder 4" descr="An aerial view of a forest&#10;&#10;Description automatically generated">
            <a:extLst>
              <a:ext uri="{FF2B5EF4-FFF2-40B4-BE49-F238E27FC236}">
                <a16:creationId xmlns:a16="http://schemas.microsoft.com/office/drawing/2014/main" id="{76017627-4341-C050-B3F2-7C777AEBA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67" y="1004934"/>
            <a:ext cx="9571290" cy="5558828"/>
          </a:xfrm>
        </p:spPr>
      </p:pic>
      <p:pic>
        <p:nvPicPr>
          <p:cNvPr id="7" name="Picture 6" descr="A diagram of a building&#10;&#10;Description automatically generated with medium confidence">
            <a:extLst>
              <a:ext uri="{FF2B5EF4-FFF2-40B4-BE49-F238E27FC236}">
                <a16:creationId xmlns:a16="http://schemas.microsoft.com/office/drawing/2014/main" id="{64CA3713-FE6B-7A32-D3B0-D7F4796ED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64" y="1004934"/>
            <a:ext cx="6792671" cy="573902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B47536-269A-5290-0F66-624AD188A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F622C6-97D2-3B47-82B8-4FAC7FBB5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D5E1E-D405-27AD-23E2-46D4A5B8C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0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FB9FB-3482-FF2A-79E8-BC0A807C9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FAIR now (2025-2030)</a:t>
            </a:r>
            <a:br>
              <a:rPr lang="en-GB" dirty="0"/>
            </a:br>
            <a:r>
              <a:rPr lang="en-GB" dirty="0"/>
              <a:t>from “construction </a:t>
            </a:r>
            <a:r>
              <a:rPr lang="en-GB" dirty="0" err="1"/>
              <a:t>site”to</a:t>
            </a:r>
            <a:r>
              <a:rPr lang="en-GB" dirty="0"/>
              <a:t> “installation site”</a:t>
            </a:r>
          </a:p>
        </p:txBody>
      </p:sp>
      <p:pic>
        <p:nvPicPr>
          <p:cNvPr id="9" name="Content Placeholder 8" descr="A group of people in a factory&#10;&#10;AI-generated content may be incorrect.">
            <a:extLst>
              <a:ext uri="{FF2B5EF4-FFF2-40B4-BE49-F238E27FC236}">
                <a16:creationId xmlns:a16="http://schemas.microsoft.com/office/drawing/2014/main" id="{2D3BDCBF-543C-8586-98A8-0EE507B60B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D350B0C-3E89-96CC-3DE6-4D7AD65105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0" y="2058194"/>
            <a:ext cx="5181600" cy="38862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22835F-262C-6277-F951-3689EE65E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709A3-5AA3-4615-214A-306CC89A2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18B34-7ED2-4CEE-C355-B6DE5BC4D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51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ACDAF-0B9D-4953-EE34-96283407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697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GANIL/Spiral2</a:t>
            </a:r>
          </a:p>
        </p:txBody>
      </p:sp>
      <p:pic>
        <p:nvPicPr>
          <p:cNvPr id="5" name="Content Placeholder 4" descr="A diagram of a diagram&#10;&#10;Description automatically generated">
            <a:extLst>
              <a:ext uri="{FF2B5EF4-FFF2-40B4-BE49-F238E27FC236}">
                <a16:creationId xmlns:a16="http://schemas.microsoft.com/office/drawing/2014/main" id="{28BE3993-2CC9-2651-F1BE-63FCACDC2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94" y="1267218"/>
            <a:ext cx="6248816" cy="3214247"/>
          </a:xfrm>
        </p:spPr>
      </p:pic>
      <p:pic>
        <p:nvPicPr>
          <p:cNvPr id="4" name="Picture 3" descr="An aerial view of a factory&#10;&#10;Description automatically generated">
            <a:extLst>
              <a:ext uri="{FF2B5EF4-FFF2-40B4-BE49-F238E27FC236}">
                <a16:creationId xmlns:a16="http://schemas.microsoft.com/office/drawing/2014/main" id="{1F62C272-F63D-1BEC-CC35-66AD6C1B3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6" y="1139031"/>
            <a:ext cx="10530515" cy="505667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2A848BF-1222-9550-8FF2-6C81097B7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491609-2946-E649-380F-EABA2D77F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A7BB04-1DA3-1E1D-07D6-65ECAB2C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81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ubtitle 2">
            <a:extLst>
              <a:ext uri="{FF2B5EF4-FFF2-40B4-BE49-F238E27FC236}">
                <a16:creationId xmlns:a16="http://schemas.microsoft.com/office/drawing/2014/main" id="{CA3A07A4-6BE8-F652-5D62-CB60D1286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7007" y="4030521"/>
            <a:ext cx="7857984" cy="187929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ro-RO" sz="4000" b="1" dirty="0"/>
              <a:t>The ISOLDE-CERN Facility</a:t>
            </a:r>
          </a:p>
          <a:p>
            <a:pPr eaLnBrk="1" hangingPunct="1"/>
            <a:r>
              <a:rPr lang="en-US" altLang="ro-RO" sz="4000" b="1" dirty="0"/>
              <a:t>- a brief overview - </a:t>
            </a:r>
          </a:p>
        </p:txBody>
      </p:sp>
      <p:pic>
        <p:nvPicPr>
          <p:cNvPr id="8194" name="Picture 14" descr="File:3D ISOLDE.jpg">
            <a:hlinkClick r:id="rId2"/>
            <a:extLst>
              <a:ext uri="{FF2B5EF4-FFF2-40B4-BE49-F238E27FC236}">
                <a16:creationId xmlns:a16="http://schemas.microsoft.com/office/drawing/2014/main" id="{4F3822B0-E13A-AAF0-AC5F-280E84856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b="38795"/>
          <a:stretch>
            <a:fillRect/>
          </a:stretch>
        </p:blipFill>
        <p:spPr bwMode="auto">
          <a:xfrm>
            <a:off x="1075985" y="345520"/>
            <a:ext cx="10040029" cy="341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Image result for isolde cern logo">
            <a:extLst>
              <a:ext uri="{FF2B5EF4-FFF2-40B4-BE49-F238E27FC236}">
                <a16:creationId xmlns:a16="http://schemas.microsoft.com/office/drawing/2014/main" id="{315F65D6-56A0-5F3C-75DD-FE559E4D0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4" t="30940" r="4081" b="36827"/>
          <a:stretch/>
        </p:blipFill>
        <p:spPr bwMode="auto">
          <a:xfrm>
            <a:off x="8639645" y="5410401"/>
            <a:ext cx="3552355" cy="95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cern logo">
            <a:extLst>
              <a:ext uri="{FF2B5EF4-FFF2-40B4-BE49-F238E27FC236}">
                <a16:creationId xmlns:a16="http://schemas.microsoft.com/office/drawing/2014/main" id="{75BF8691-A86E-8F69-0800-0D2B94369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24" y="5241453"/>
            <a:ext cx="1172439" cy="11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1CB012-1EF3-7986-75F5-4FA61ADD8B05}"/>
              </a:ext>
            </a:extLst>
          </p:cNvPr>
          <p:cNvSpPr txBox="1"/>
          <p:nvPr/>
        </p:nvSpPr>
        <p:spPr>
          <a:xfrm>
            <a:off x="1902087" y="6095436"/>
            <a:ext cx="279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from Razvan Lica @ CSSP23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3628" y="3549494"/>
            <a:ext cx="3295631" cy="226937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18391-D411-FE40-AAD7-861AE5233E0E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5"/>
          <a:stretch/>
        </p:blipFill>
        <p:spPr>
          <a:xfrm>
            <a:off x="7803516" y="-10984"/>
            <a:ext cx="4385547" cy="686898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407043" y="-1"/>
            <a:ext cx="29073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381000">
              <a:schemeClr val="bg1"/>
            </a:glow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5" b="10535"/>
          <a:stretch/>
        </p:blipFill>
        <p:spPr>
          <a:xfrm>
            <a:off x="1048063" y="1373620"/>
            <a:ext cx="8324799" cy="5347856"/>
          </a:xfr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		   at CERN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34983" r="10567" b="39335"/>
          <a:stretch/>
        </p:blipFill>
        <p:spPr>
          <a:xfrm>
            <a:off x="259600" y="330010"/>
            <a:ext cx="3401693" cy="80210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7032" y="1397595"/>
            <a:ext cx="7826181" cy="3744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2934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ISOLDE = 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2934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sotope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2934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2934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eparator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2934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2934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2934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2934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ine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2934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2934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Produces Radioactive Ion Beams (RIB)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042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Approved by the CERN council in 1964</a:t>
            </a:r>
          </a:p>
          <a:p>
            <a:pPr marL="990575" marR="0" lvl="1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042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Since 1967 supplied by the SC with 600 MeV protons</a:t>
            </a:r>
          </a:p>
          <a:p>
            <a:pPr marL="990575" marR="0" lvl="1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042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Moved to the PSB in 1992 with 1.0 GeV protons (later 1.4 GeV)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29348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2934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RIBs are used for studies in:</a:t>
            </a:r>
          </a:p>
          <a:p>
            <a:pPr marL="713300" marR="0" lvl="1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33946" algn="l"/>
                <a:tab pos="1198003" algn="l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2934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Nuclear physics</a:t>
            </a:r>
          </a:p>
          <a:p>
            <a:pPr marL="713300" marR="0" lvl="1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33946" algn="l"/>
                <a:tab pos="1198003" algn="l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2934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Atomic physics</a:t>
            </a:r>
          </a:p>
          <a:p>
            <a:pPr marL="713300" marR="0" lvl="1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33946" algn="l"/>
                <a:tab pos="1198003" algn="l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2934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Solid state physics</a:t>
            </a:r>
          </a:p>
          <a:p>
            <a:pPr marL="713300" marR="0" lvl="1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33946" algn="l"/>
                <a:tab pos="1198003" algn="l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2934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Astrophysics</a:t>
            </a:r>
          </a:p>
          <a:p>
            <a:pPr marL="713300" marR="0" lvl="1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33946" algn="l"/>
                <a:tab pos="1198003" algn="l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2934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Life sciences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8289" y="-1009672"/>
            <a:ext cx="78590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042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107165-0FDA-878C-2600-54C1C780CD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5/18/2026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A5848A-A52D-BB25-0202-666DBB485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L. Trache - BTS26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7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0543 0.1055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allAtOnce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18391-D411-FE40-AAD7-861AE5233E0E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" b="7032"/>
          <a:stretch/>
        </p:blipFill>
        <p:spPr>
          <a:xfrm>
            <a:off x="3255863" y="1548962"/>
            <a:ext cx="8957444" cy="4569177"/>
          </a:xfrm>
          <a:prstGeom prst="rect">
            <a:avLst/>
          </a:prstGeom>
        </p:spPr>
      </p:pic>
      <p:sp>
        <p:nvSpPr>
          <p:cNvPr id="18" name="Date Placeholder 3"/>
          <p:cNvSpPr txBox="1">
            <a:spLocks/>
          </p:cNvSpPr>
          <p:nvPr/>
        </p:nvSpPr>
        <p:spPr>
          <a:xfrm>
            <a:off x="9516990" y="6019060"/>
            <a:ext cx="3449537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*picture courtesy of M.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Delonca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6" name="Group 165"/>
          <p:cNvGrpSpPr/>
          <p:nvPr/>
        </p:nvGrpSpPr>
        <p:grpSpPr>
          <a:xfrm>
            <a:off x="9986458" y="4176151"/>
            <a:ext cx="2504583" cy="280404"/>
            <a:chOff x="7453993" y="2804546"/>
            <a:chExt cx="1878437" cy="210303"/>
          </a:xfrm>
        </p:grpSpPr>
        <p:cxnSp>
          <p:nvCxnSpPr>
            <p:cNvPr id="27" name="Straight Arrow Connector 26"/>
            <p:cNvCxnSpPr/>
            <p:nvPr/>
          </p:nvCxnSpPr>
          <p:spPr>
            <a:xfrm rot="1555918" flipH="1">
              <a:off x="9044398" y="2899636"/>
              <a:ext cx="288032" cy="1152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1555918" flipH="1">
              <a:off x="8734984" y="2877291"/>
              <a:ext cx="288032" cy="1152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1555918" flipH="1">
              <a:off x="8425570" y="2854946"/>
              <a:ext cx="288032" cy="1152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1555918" flipH="1">
              <a:off x="8039090" y="2817681"/>
              <a:ext cx="360040" cy="14927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1555918" flipH="1">
              <a:off x="7685979" y="2814161"/>
              <a:ext cx="324035" cy="11840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1555918" flipH="1">
              <a:off x="7453993" y="2804546"/>
              <a:ext cx="216024" cy="7893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Oval 32"/>
          <p:cNvSpPr/>
          <p:nvPr/>
        </p:nvSpPr>
        <p:spPr>
          <a:xfrm rot="1555918">
            <a:off x="9779137" y="4125169"/>
            <a:ext cx="179343" cy="1434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9109373" y="3716637"/>
            <a:ext cx="3367268" cy="734067"/>
            <a:chOff x="6793053" y="1892743"/>
            <a:chExt cx="2525451" cy="550550"/>
          </a:xfrm>
        </p:grpSpPr>
        <p:cxnSp>
          <p:nvCxnSpPr>
            <p:cNvPr id="37" name="Straight Arrow Connector 36"/>
            <p:cNvCxnSpPr/>
            <p:nvPr/>
          </p:nvCxnSpPr>
          <p:spPr>
            <a:xfrm rot="1714512" flipH="1">
              <a:off x="9030472" y="2328080"/>
              <a:ext cx="288032" cy="1152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1714512" flipH="1">
              <a:off x="8726671" y="2310498"/>
              <a:ext cx="288032" cy="1152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1714512" flipH="1">
              <a:off x="8408750" y="2288464"/>
              <a:ext cx="288032" cy="1152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7905366" y="2266212"/>
              <a:ext cx="507920" cy="6108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1714512" flipH="1">
              <a:off x="7539908" y="2173194"/>
              <a:ext cx="360040" cy="4412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1714512" flipH="1">
              <a:off x="7201237" y="2041200"/>
              <a:ext cx="360040" cy="4412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714512" flipH="1">
              <a:off x="6793053" y="1892743"/>
              <a:ext cx="441573" cy="5411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Oval 45"/>
          <p:cNvSpPr/>
          <p:nvPr/>
        </p:nvSpPr>
        <p:spPr>
          <a:xfrm rot="1714512">
            <a:off x="8900210" y="3505161"/>
            <a:ext cx="177633" cy="1421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0" name="Group 49"/>
          <p:cNvGrpSpPr/>
          <p:nvPr/>
        </p:nvGrpSpPr>
        <p:grpSpPr>
          <a:xfrm rot="1335541">
            <a:off x="8504695" y="3621272"/>
            <a:ext cx="670735" cy="966801"/>
            <a:chOff x="3548549" y="3361814"/>
            <a:chExt cx="503051" cy="725101"/>
          </a:xfrm>
        </p:grpSpPr>
        <p:cxnSp>
          <p:nvCxnSpPr>
            <p:cNvPr id="56" name="Straight Arrow Connector 55"/>
            <p:cNvCxnSpPr/>
            <p:nvPr/>
          </p:nvCxnSpPr>
          <p:spPr>
            <a:xfrm rot="20264459" flipH="1">
              <a:off x="3548549" y="3361814"/>
              <a:ext cx="247505" cy="292104"/>
            </a:xfrm>
            <a:prstGeom prst="straightConnector1">
              <a:avLst/>
            </a:prstGeom>
            <a:ln w="28575">
              <a:solidFill>
                <a:srgbClr val="104282"/>
              </a:solidFill>
              <a:tailEnd type="arrow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20264459">
              <a:off x="3720612" y="3747926"/>
              <a:ext cx="183206" cy="70336"/>
            </a:xfrm>
            <a:prstGeom prst="straightConnector1">
              <a:avLst/>
            </a:prstGeom>
            <a:ln w="28575">
              <a:solidFill>
                <a:srgbClr val="104282"/>
              </a:solidFill>
              <a:tailEnd type="arrow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20264459">
              <a:off x="4037730" y="3834785"/>
              <a:ext cx="13870" cy="252130"/>
            </a:xfrm>
            <a:prstGeom prst="straightConnector1">
              <a:avLst/>
            </a:prstGeom>
            <a:ln w="28575">
              <a:solidFill>
                <a:srgbClr val="104282"/>
              </a:solidFill>
              <a:tailEnd type="arrow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sp>
          <p:nvSpPr>
            <p:cNvPr id="60" name="Flowchart: Stored Data 59"/>
            <p:cNvSpPr/>
            <p:nvPr/>
          </p:nvSpPr>
          <p:spPr>
            <a:xfrm rot="19349761">
              <a:off x="3588640" y="3706704"/>
              <a:ext cx="86601" cy="121564"/>
            </a:xfrm>
            <a:prstGeom prst="flowChartOnlineStorage">
              <a:avLst/>
            </a:prstGeom>
            <a:ln w="28575">
              <a:solidFill>
                <a:srgbClr val="10428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Flowchart: Stored Data 60"/>
            <p:cNvSpPr/>
            <p:nvPr/>
          </p:nvSpPr>
          <p:spPr>
            <a:xfrm rot="6599714">
              <a:off x="3910130" y="3746877"/>
              <a:ext cx="95083" cy="114774"/>
            </a:xfrm>
            <a:prstGeom prst="flowChartOnlineStorage">
              <a:avLst/>
            </a:prstGeom>
            <a:ln w="28575">
              <a:solidFill>
                <a:srgbClr val="10428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 rot="1335541">
            <a:off x="9497108" y="4253107"/>
            <a:ext cx="311136" cy="416144"/>
            <a:chOff x="3503241" y="3298501"/>
            <a:chExt cx="233352" cy="312108"/>
          </a:xfrm>
        </p:grpSpPr>
        <p:cxnSp>
          <p:nvCxnSpPr>
            <p:cNvPr id="89" name="Straight Arrow Connector 88"/>
            <p:cNvCxnSpPr/>
            <p:nvPr/>
          </p:nvCxnSpPr>
          <p:spPr>
            <a:xfrm rot="20264459" flipH="1">
              <a:off x="3655804" y="3298501"/>
              <a:ext cx="61014" cy="122938"/>
            </a:xfrm>
            <a:prstGeom prst="straightConnector1">
              <a:avLst/>
            </a:prstGeom>
            <a:ln w="28575">
              <a:solidFill>
                <a:srgbClr val="104282"/>
              </a:solidFill>
              <a:tailEnd type="arrow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90" name="Straight Arrow Connector 89"/>
            <p:cNvCxnSpPr>
              <a:stCxn id="93" idx="0"/>
            </p:cNvCxnSpPr>
            <p:nvPr/>
          </p:nvCxnSpPr>
          <p:spPr>
            <a:xfrm rot="20264459" flipH="1">
              <a:off x="3503241" y="3577795"/>
              <a:ext cx="187181" cy="32814"/>
            </a:xfrm>
            <a:prstGeom prst="straightConnector1">
              <a:avLst/>
            </a:prstGeom>
            <a:ln w="28575">
              <a:solidFill>
                <a:srgbClr val="104282"/>
              </a:solidFill>
              <a:tailEnd type="arrow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sp>
          <p:nvSpPr>
            <p:cNvPr id="93" name="Flowchart: Stored Data 92"/>
            <p:cNvSpPr/>
            <p:nvPr/>
          </p:nvSpPr>
          <p:spPr>
            <a:xfrm rot="11719161">
              <a:off x="3649992" y="3424161"/>
              <a:ext cx="86601" cy="121564"/>
            </a:xfrm>
            <a:prstGeom prst="flowChartOnlineStorage">
              <a:avLst/>
            </a:prstGeom>
            <a:ln w="28575">
              <a:solidFill>
                <a:srgbClr val="10428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4512058" y="4568062"/>
            <a:ext cx="3887557" cy="575629"/>
            <a:chOff x="3384043" y="3140296"/>
            <a:chExt cx="2915668" cy="431722"/>
          </a:xfrm>
        </p:grpSpPr>
        <p:grpSp>
          <p:nvGrpSpPr>
            <p:cNvPr id="130" name="Group 129"/>
            <p:cNvGrpSpPr/>
            <p:nvPr/>
          </p:nvGrpSpPr>
          <p:grpSpPr>
            <a:xfrm>
              <a:off x="3384043" y="3140296"/>
              <a:ext cx="1709457" cy="431722"/>
              <a:chOff x="3384043" y="3140296"/>
              <a:chExt cx="1709457" cy="431722"/>
            </a:xfrm>
          </p:grpSpPr>
          <p:cxnSp>
            <p:nvCxnSpPr>
              <p:cNvPr id="110" name="Straight Arrow Connector 109"/>
              <p:cNvCxnSpPr/>
              <p:nvPr/>
            </p:nvCxnSpPr>
            <p:spPr>
              <a:xfrm rot="1335541" flipH="1">
                <a:off x="4808720" y="3164838"/>
                <a:ext cx="284780" cy="116941"/>
              </a:xfrm>
              <a:prstGeom prst="straightConnector1">
                <a:avLst/>
              </a:prstGeom>
              <a:ln w="28575">
                <a:solidFill>
                  <a:schemeClr val="tx1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 rot="1335541" flipH="1">
                <a:off x="4519993" y="3164839"/>
                <a:ext cx="284780" cy="116941"/>
              </a:xfrm>
              <a:prstGeom prst="straightConnector1">
                <a:avLst/>
              </a:prstGeom>
              <a:ln w="28575">
                <a:solidFill>
                  <a:schemeClr val="tx1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cxnSp>
          <p:cxnSp>
            <p:nvCxnSpPr>
              <p:cNvPr id="112" name="Straight Arrow Connector 111"/>
              <p:cNvCxnSpPr/>
              <p:nvPr/>
            </p:nvCxnSpPr>
            <p:spPr>
              <a:xfrm rot="1335541" flipH="1">
                <a:off x="4229936" y="3161904"/>
                <a:ext cx="284780" cy="116941"/>
              </a:xfrm>
              <a:prstGeom prst="straightConnector1">
                <a:avLst/>
              </a:prstGeom>
              <a:ln w="28575">
                <a:solidFill>
                  <a:schemeClr val="tx1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cxnSp>
          <p:cxnSp>
            <p:nvCxnSpPr>
              <p:cNvPr id="113" name="Straight Arrow Connector 112"/>
              <p:cNvCxnSpPr/>
              <p:nvPr/>
            </p:nvCxnSpPr>
            <p:spPr>
              <a:xfrm rot="1335541" flipH="1">
                <a:off x="3935122" y="3162749"/>
                <a:ext cx="284780" cy="116941"/>
              </a:xfrm>
              <a:prstGeom prst="straightConnector1">
                <a:avLst/>
              </a:prstGeom>
              <a:ln w="28575">
                <a:solidFill>
                  <a:schemeClr val="tx1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>
              <a:xfrm rot="1335541" flipH="1">
                <a:off x="3642687" y="3147073"/>
                <a:ext cx="284780" cy="116941"/>
              </a:xfrm>
              <a:prstGeom prst="straightConnector1">
                <a:avLst/>
              </a:prstGeom>
              <a:ln w="28575">
                <a:solidFill>
                  <a:schemeClr val="tx1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 rot="1335541" flipH="1">
                <a:off x="3384043" y="3140296"/>
                <a:ext cx="284780" cy="116941"/>
              </a:xfrm>
              <a:prstGeom prst="straightConnector1">
                <a:avLst/>
              </a:prstGeom>
              <a:ln w="28575">
                <a:solidFill>
                  <a:schemeClr val="tx1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cxnSp>
          <p:cxnSp>
            <p:nvCxnSpPr>
              <p:cNvPr id="117" name="Straight Arrow Connector 116"/>
              <p:cNvCxnSpPr/>
              <p:nvPr/>
            </p:nvCxnSpPr>
            <p:spPr>
              <a:xfrm flipH="1">
                <a:off x="3591252" y="3221043"/>
                <a:ext cx="205283" cy="104448"/>
              </a:xfrm>
              <a:prstGeom prst="straightConnector1">
                <a:avLst/>
              </a:prstGeom>
              <a:ln w="28575">
                <a:solidFill>
                  <a:schemeClr val="tx1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cxnSp>
          <p:cxnSp>
            <p:nvCxnSpPr>
              <p:cNvPr id="119" name="Straight Arrow Connector 118"/>
              <p:cNvCxnSpPr/>
              <p:nvPr/>
            </p:nvCxnSpPr>
            <p:spPr>
              <a:xfrm flipH="1">
                <a:off x="3562616" y="3325314"/>
                <a:ext cx="46449" cy="246704"/>
              </a:xfrm>
              <a:prstGeom prst="straightConnector1">
                <a:avLst/>
              </a:prstGeom>
              <a:ln w="28575">
                <a:solidFill>
                  <a:schemeClr val="tx1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cxnSp>
        </p:grpSp>
        <p:grpSp>
          <p:nvGrpSpPr>
            <p:cNvPr id="129" name="Group 128"/>
            <p:cNvGrpSpPr/>
            <p:nvPr/>
          </p:nvGrpSpPr>
          <p:grpSpPr>
            <a:xfrm>
              <a:off x="5086379" y="3156360"/>
              <a:ext cx="1213332" cy="267768"/>
              <a:chOff x="5086379" y="3156360"/>
              <a:chExt cx="1213332" cy="267768"/>
            </a:xfrm>
          </p:grpSpPr>
          <p:cxnSp>
            <p:nvCxnSpPr>
              <p:cNvPr id="107" name="Straight Arrow Connector 106"/>
              <p:cNvCxnSpPr/>
              <p:nvPr/>
            </p:nvCxnSpPr>
            <p:spPr>
              <a:xfrm rot="1335541" flipH="1">
                <a:off x="5676699" y="3156360"/>
                <a:ext cx="284780" cy="116941"/>
              </a:xfrm>
              <a:prstGeom prst="straightConnector1">
                <a:avLst/>
              </a:prstGeom>
              <a:ln w="28575">
                <a:solidFill>
                  <a:schemeClr val="tx1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cxnSp>
          <p:cxnSp>
            <p:nvCxnSpPr>
              <p:cNvPr id="108" name="Straight Arrow Connector 107"/>
              <p:cNvCxnSpPr/>
              <p:nvPr/>
            </p:nvCxnSpPr>
            <p:spPr>
              <a:xfrm rot="1335541" flipH="1">
                <a:off x="5373333" y="3158970"/>
                <a:ext cx="284780" cy="116941"/>
              </a:xfrm>
              <a:prstGeom prst="straightConnector1">
                <a:avLst/>
              </a:prstGeom>
              <a:ln w="28575">
                <a:solidFill>
                  <a:schemeClr val="tx1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 rot="1335541" flipH="1">
                <a:off x="5086379" y="3161904"/>
                <a:ext cx="284780" cy="116941"/>
              </a:xfrm>
              <a:prstGeom prst="straightConnector1">
                <a:avLst/>
              </a:prstGeom>
              <a:ln w="28575">
                <a:solidFill>
                  <a:schemeClr val="tx1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cxnSp>
          <p:sp>
            <p:nvSpPr>
              <p:cNvPr id="128" name="Oval 127"/>
              <p:cNvSpPr/>
              <p:nvPr/>
            </p:nvSpPr>
            <p:spPr>
              <a:xfrm>
                <a:off x="5979521" y="3166030"/>
                <a:ext cx="320190" cy="258098"/>
              </a:xfrm>
              <a:prstGeom prst="ellipse">
                <a:avLst/>
              </a:prstGeom>
              <a:noFill/>
              <a:ln w="28575">
                <a:solidFill>
                  <a:schemeClr val="tx1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4" name="Picture 1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34" y="4492681"/>
            <a:ext cx="2296086" cy="1581089"/>
          </a:xfrm>
          <a:prstGeom prst="rect">
            <a:avLst/>
          </a:prstGeom>
        </p:spPr>
      </p:pic>
      <p:grpSp>
        <p:nvGrpSpPr>
          <p:cNvPr id="179" name="Group 178"/>
          <p:cNvGrpSpPr/>
          <p:nvPr/>
        </p:nvGrpSpPr>
        <p:grpSpPr>
          <a:xfrm>
            <a:off x="467870" y="1305884"/>
            <a:ext cx="3748473" cy="379656"/>
            <a:chOff x="5105038" y="103787"/>
            <a:chExt cx="2811353" cy="284742"/>
          </a:xfrm>
        </p:grpSpPr>
        <p:sp>
          <p:nvSpPr>
            <p:cNvPr id="131" name="Rectangle 130"/>
            <p:cNvSpPr/>
            <p:nvPr/>
          </p:nvSpPr>
          <p:spPr>
            <a:xfrm>
              <a:off x="5105038" y="201385"/>
              <a:ext cx="223530" cy="12100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328568" y="103787"/>
              <a:ext cx="2587823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Protons (1.4 – 2.0 GeV, &lt; 2µA)</a:t>
              </a:r>
            </a:p>
          </p:txBody>
        </p:sp>
      </p:grpSp>
      <p:sp>
        <p:nvSpPr>
          <p:cNvPr id="162" name="Title 12"/>
          <p:cNvSpPr>
            <a:spLocks noGrp="1"/>
          </p:cNvSpPr>
          <p:nvPr>
            <p:ph type="title"/>
          </p:nvPr>
        </p:nvSpPr>
        <p:spPr>
          <a:xfrm>
            <a:off x="1284896" y="224477"/>
            <a:ext cx="6053667" cy="940443"/>
          </a:xfrm>
        </p:spPr>
        <p:txBody>
          <a:bodyPr>
            <a:normAutofit fontScale="90000"/>
          </a:bodyPr>
          <a:lstStyle/>
          <a:p>
            <a:r>
              <a:rPr lang="en-US" dirty="0"/>
              <a:t>		   Facility</a:t>
            </a:r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34983" r="10567" b="39335"/>
          <a:stretch/>
        </p:blipFill>
        <p:spPr>
          <a:xfrm>
            <a:off x="259600" y="330010"/>
            <a:ext cx="3401693" cy="802105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287095" y="2681641"/>
            <a:ext cx="3970799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042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Pulsed protons (1.2 s)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042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1.4 GeV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042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3.3x10</a:t>
            </a:r>
            <a:r>
              <a:rPr kumimoji="0" lang="en-US" sz="2133" b="0" i="0" u="none" strike="noStrike" kern="1200" cap="none" spc="0" normalizeH="0" baseline="30000" noProof="0" dirty="0">
                <a:ln>
                  <a:noFill/>
                </a:ln>
                <a:solidFill>
                  <a:srgbClr val="1042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042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protons per pulse</a:t>
            </a:r>
          </a:p>
        </p:txBody>
      </p:sp>
      <p:pic>
        <p:nvPicPr>
          <p:cNvPr id="165" name="Picture 2" descr="http://thumbs.dreamstime.com/t/love-heart-beat-isolated-white-4265612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15" y="3930567"/>
            <a:ext cx="1544644" cy="662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0" name="TextBox 169"/>
          <p:cNvSpPr txBox="1"/>
          <p:nvPr/>
        </p:nvSpPr>
        <p:spPr>
          <a:xfrm>
            <a:off x="10107372" y="4464550"/>
            <a:ext cx="1745991" cy="605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42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GPS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noProof="0" dirty="0">
                <a:ln>
                  <a:noFill/>
                </a:ln>
                <a:solidFill>
                  <a:srgbClr val="1042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General Purpose Separator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700718" y="2612726"/>
            <a:ext cx="1705916" cy="605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42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HRS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noProof="0" dirty="0">
                <a:ln>
                  <a:noFill/>
                </a:ln>
                <a:solidFill>
                  <a:srgbClr val="1042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Resolution Separator</a:t>
            </a:r>
          </a:p>
        </p:txBody>
      </p:sp>
      <p:grpSp>
        <p:nvGrpSpPr>
          <p:cNvPr id="181" name="Group 180"/>
          <p:cNvGrpSpPr/>
          <p:nvPr/>
        </p:nvGrpSpPr>
        <p:grpSpPr>
          <a:xfrm>
            <a:off x="467865" y="1966776"/>
            <a:ext cx="5284918" cy="379656"/>
            <a:chOff x="5105038" y="599456"/>
            <a:chExt cx="3963688" cy="284742"/>
          </a:xfrm>
        </p:grpSpPr>
        <p:sp>
          <p:nvSpPr>
            <p:cNvPr id="159" name="Rectangle 158"/>
            <p:cNvSpPr/>
            <p:nvPr/>
          </p:nvSpPr>
          <p:spPr>
            <a:xfrm>
              <a:off x="5105038" y="689393"/>
              <a:ext cx="223530" cy="121008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5328568" y="599456"/>
              <a:ext cx="3740158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High energy RIBs (up to 10 MeV/u – A/q=4.5)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467865" y="1652385"/>
            <a:ext cx="3876698" cy="379656"/>
            <a:chOff x="5105038" y="363663"/>
            <a:chExt cx="2907523" cy="284742"/>
          </a:xfrm>
        </p:grpSpPr>
        <p:sp>
          <p:nvSpPr>
            <p:cNvPr id="158" name="Rectangle 157"/>
            <p:cNvSpPr/>
            <p:nvPr/>
          </p:nvSpPr>
          <p:spPr>
            <a:xfrm>
              <a:off x="5105038" y="454079"/>
              <a:ext cx="223530" cy="121008"/>
            </a:xfrm>
            <a:prstGeom prst="rect">
              <a:avLst/>
            </a:prstGeom>
            <a:solidFill>
              <a:srgbClr val="104282"/>
            </a:solidFill>
            <a:ln>
              <a:solidFill>
                <a:srgbClr val="10428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5331298" y="363663"/>
              <a:ext cx="2681263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Low energy RIBs (up to 60 </a:t>
              </a:r>
              <a:r>
                <a:rPr kumimoji="0" lang="en-US" sz="18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keV</a:t>
              </a: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182" name="Freeform 181"/>
          <p:cNvSpPr/>
          <p:nvPr/>
        </p:nvSpPr>
        <p:spPr>
          <a:xfrm>
            <a:off x="3479800" y="3064934"/>
            <a:ext cx="4927600" cy="2785533"/>
          </a:xfrm>
          <a:custGeom>
            <a:avLst/>
            <a:gdLst>
              <a:gd name="connsiteX0" fmla="*/ 352425 w 3695700"/>
              <a:gd name="connsiteY0" fmla="*/ 974725 h 2089150"/>
              <a:gd name="connsiteX1" fmla="*/ 0 w 3695700"/>
              <a:gd name="connsiteY1" fmla="*/ 2082800 h 2089150"/>
              <a:gd name="connsiteX2" fmla="*/ 1724025 w 3695700"/>
              <a:gd name="connsiteY2" fmla="*/ 2089150 h 2089150"/>
              <a:gd name="connsiteX3" fmla="*/ 1838325 w 3695700"/>
              <a:gd name="connsiteY3" fmla="*/ 1403350 h 2089150"/>
              <a:gd name="connsiteX4" fmla="*/ 3695700 w 3695700"/>
              <a:gd name="connsiteY4" fmla="*/ 1403350 h 2089150"/>
              <a:gd name="connsiteX5" fmla="*/ 3695700 w 3695700"/>
              <a:gd name="connsiteY5" fmla="*/ 984250 h 2089150"/>
              <a:gd name="connsiteX6" fmla="*/ 3187700 w 3695700"/>
              <a:gd name="connsiteY6" fmla="*/ 984250 h 2089150"/>
              <a:gd name="connsiteX7" fmla="*/ 3187700 w 3695700"/>
              <a:gd name="connsiteY7" fmla="*/ 0 h 2089150"/>
              <a:gd name="connsiteX8" fmla="*/ 2320925 w 3695700"/>
              <a:gd name="connsiteY8" fmla="*/ 0 h 2089150"/>
              <a:gd name="connsiteX9" fmla="*/ 2279650 w 3695700"/>
              <a:gd name="connsiteY9" fmla="*/ 387350 h 2089150"/>
              <a:gd name="connsiteX10" fmla="*/ 993775 w 3695700"/>
              <a:gd name="connsiteY10" fmla="*/ 387350 h 2089150"/>
              <a:gd name="connsiteX11" fmla="*/ 812800 w 3695700"/>
              <a:gd name="connsiteY11" fmla="*/ 990600 h 2089150"/>
              <a:gd name="connsiteX12" fmla="*/ 352425 w 3695700"/>
              <a:gd name="connsiteY12" fmla="*/ 974725 h 208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95700" h="2089150">
                <a:moveTo>
                  <a:pt x="352425" y="974725"/>
                </a:moveTo>
                <a:lnTo>
                  <a:pt x="0" y="2082800"/>
                </a:lnTo>
                <a:lnTo>
                  <a:pt x="1724025" y="2089150"/>
                </a:lnTo>
                <a:lnTo>
                  <a:pt x="1838325" y="1403350"/>
                </a:lnTo>
                <a:lnTo>
                  <a:pt x="3695700" y="1403350"/>
                </a:lnTo>
                <a:lnTo>
                  <a:pt x="3695700" y="984250"/>
                </a:lnTo>
                <a:lnTo>
                  <a:pt x="3187700" y="984250"/>
                </a:lnTo>
                <a:lnTo>
                  <a:pt x="3187700" y="0"/>
                </a:lnTo>
                <a:lnTo>
                  <a:pt x="2320925" y="0"/>
                </a:lnTo>
                <a:lnTo>
                  <a:pt x="2279650" y="387350"/>
                </a:lnTo>
                <a:lnTo>
                  <a:pt x="993775" y="387350"/>
                </a:lnTo>
                <a:lnTo>
                  <a:pt x="812800" y="990600"/>
                </a:lnTo>
                <a:lnTo>
                  <a:pt x="352425" y="974725"/>
                </a:lnTo>
                <a:close/>
              </a:path>
            </a:pathLst>
          </a:custGeom>
          <a:solidFill>
            <a:schemeClr val="tx1">
              <a:lumMod val="60000"/>
              <a:lumOff val="4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Energy RIB</a:t>
            </a:r>
          </a:p>
        </p:txBody>
      </p:sp>
      <p:sp>
        <p:nvSpPr>
          <p:cNvPr id="189" name="AutoShape 4" descr="Image result for radioactive"/>
          <p:cNvSpPr>
            <a:spLocks noChangeAspect="1" noChangeArrowheads="1"/>
          </p:cNvSpPr>
          <p:nvPr/>
        </p:nvSpPr>
        <p:spPr bwMode="auto">
          <a:xfrm>
            <a:off x="84667" y="-182033"/>
            <a:ext cx="76200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120" name="Group 5119"/>
          <p:cNvGrpSpPr/>
          <p:nvPr/>
        </p:nvGrpSpPr>
        <p:grpSpPr>
          <a:xfrm>
            <a:off x="8737406" y="2240877"/>
            <a:ext cx="2802467" cy="2286000"/>
            <a:chOff x="6621262" y="1142531"/>
            <a:chExt cx="2101850" cy="1714500"/>
          </a:xfrm>
        </p:grpSpPr>
        <p:sp>
          <p:nvSpPr>
            <p:cNvPr id="185" name="Freeform 184"/>
            <p:cNvSpPr/>
            <p:nvPr/>
          </p:nvSpPr>
          <p:spPr>
            <a:xfrm>
              <a:off x="6621262" y="1142531"/>
              <a:ext cx="2101850" cy="1714500"/>
            </a:xfrm>
            <a:custGeom>
              <a:avLst/>
              <a:gdLst>
                <a:gd name="connsiteX0" fmla="*/ 0 w 2101850"/>
                <a:gd name="connsiteY0" fmla="*/ 1092200 h 1714500"/>
                <a:gd name="connsiteX1" fmla="*/ 174625 w 2101850"/>
                <a:gd name="connsiteY1" fmla="*/ 1181100 h 1714500"/>
                <a:gd name="connsiteX2" fmla="*/ 260350 w 2101850"/>
                <a:gd name="connsiteY2" fmla="*/ 1066800 h 1714500"/>
                <a:gd name="connsiteX3" fmla="*/ 714375 w 2101850"/>
                <a:gd name="connsiteY3" fmla="*/ 1254125 h 1714500"/>
                <a:gd name="connsiteX4" fmla="*/ 704850 w 2101850"/>
                <a:gd name="connsiteY4" fmla="*/ 1562100 h 1714500"/>
                <a:gd name="connsiteX5" fmla="*/ 933450 w 2101850"/>
                <a:gd name="connsiteY5" fmla="*/ 1562100 h 1714500"/>
                <a:gd name="connsiteX6" fmla="*/ 949325 w 2101850"/>
                <a:gd name="connsiteY6" fmla="*/ 1714500 h 1714500"/>
                <a:gd name="connsiteX7" fmla="*/ 1460500 w 2101850"/>
                <a:gd name="connsiteY7" fmla="*/ 1593850 h 1714500"/>
                <a:gd name="connsiteX8" fmla="*/ 2101850 w 2101850"/>
                <a:gd name="connsiteY8" fmla="*/ 1682750 h 1714500"/>
                <a:gd name="connsiteX9" fmla="*/ 2066925 w 2101850"/>
                <a:gd name="connsiteY9" fmla="*/ 1358900 h 1714500"/>
                <a:gd name="connsiteX10" fmla="*/ 1146175 w 2101850"/>
                <a:gd name="connsiteY10" fmla="*/ 1270000 h 1714500"/>
                <a:gd name="connsiteX11" fmla="*/ 933450 w 2101850"/>
                <a:gd name="connsiteY11" fmla="*/ 1177925 h 1714500"/>
                <a:gd name="connsiteX12" fmla="*/ 927100 w 2101850"/>
                <a:gd name="connsiteY12" fmla="*/ 165100 h 1714500"/>
                <a:gd name="connsiteX13" fmla="*/ 854075 w 2101850"/>
                <a:gd name="connsiteY13" fmla="*/ 152400 h 1714500"/>
                <a:gd name="connsiteX14" fmla="*/ 739775 w 2101850"/>
                <a:gd name="connsiteY14" fmla="*/ 3175 h 1714500"/>
                <a:gd name="connsiteX15" fmla="*/ 393700 w 2101850"/>
                <a:gd name="connsiteY15" fmla="*/ 0 h 1714500"/>
                <a:gd name="connsiteX16" fmla="*/ 406400 w 2101850"/>
                <a:gd name="connsiteY16" fmla="*/ 117475 h 1714500"/>
                <a:gd name="connsiteX17" fmla="*/ 730250 w 2101850"/>
                <a:gd name="connsiteY17" fmla="*/ 349250 h 1714500"/>
                <a:gd name="connsiteX18" fmla="*/ 635000 w 2101850"/>
                <a:gd name="connsiteY18" fmla="*/ 434975 h 1714500"/>
                <a:gd name="connsiteX19" fmla="*/ 635000 w 2101850"/>
                <a:gd name="connsiteY19" fmla="*/ 565150 h 1714500"/>
                <a:gd name="connsiteX20" fmla="*/ 174625 w 2101850"/>
                <a:gd name="connsiteY20" fmla="*/ 895350 h 1714500"/>
                <a:gd name="connsiteX21" fmla="*/ 0 w 2101850"/>
                <a:gd name="connsiteY21" fmla="*/ 109220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01850" h="1714500">
                  <a:moveTo>
                    <a:pt x="0" y="1092200"/>
                  </a:moveTo>
                  <a:lnTo>
                    <a:pt x="174625" y="1181100"/>
                  </a:lnTo>
                  <a:lnTo>
                    <a:pt x="260350" y="1066800"/>
                  </a:lnTo>
                  <a:lnTo>
                    <a:pt x="714375" y="1254125"/>
                  </a:lnTo>
                  <a:lnTo>
                    <a:pt x="704850" y="1562100"/>
                  </a:lnTo>
                  <a:lnTo>
                    <a:pt x="933450" y="1562100"/>
                  </a:lnTo>
                  <a:lnTo>
                    <a:pt x="949325" y="1714500"/>
                  </a:lnTo>
                  <a:lnTo>
                    <a:pt x="1460500" y="1593850"/>
                  </a:lnTo>
                  <a:lnTo>
                    <a:pt x="2101850" y="1682750"/>
                  </a:lnTo>
                  <a:lnTo>
                    <a:pt x="2066925" y="1358900"/>
                  </a:lnTo>
                  <a:lnTo>
                    <a:pt x="1146175" y="1270000"/>
                  </a:lnTo>
                  <a:lnTo>
                    <a:pt x="933450" y="1177925"/>
                  </a:lnTo>
                  <a:cubicBezTo>
                    <a:pt x="931333" y="840317"/>
                    <a:pt x="929217" y="502708"/>
                    <a:pt x="927100" y="165100"/>
                  </a:cubicBezTo>
                  <a:lnTo>
                    <a:pt x="854075" y="152400"/>
                  </a:lnTo>
                  <a:lnTo>
                    <a:pt x="739775" y="3175"/>
                  </a:lnTo>
                  <a:lnTo>
                    <a:pt x="393700" y="0"/>
                  </a:lnTo>
                  <a:lnTo>
                    <a:pt x="406400" y="117475"/>
                  </a:lnTo>
                  <a:lnTo>
                    <a:pt x="730250" y="349250"/>
                  </a:lnTo>
                  <a:lnTo>
                    <a:pt x="635000" y="434975"/>
                  </a:lnTo>
                  <a:lnTo>
                    <a:pt x="635000" y="565150"/>
                  </a:lnTo>
                  <a:lnTo>
                    <a:pt x="174625" y="895350"/>
                  </a:lnTo>
                  <a:lnTo>
                    <a:pt x="0" y="109220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7457725" y="2160452"/>
              <a:ext cx="1176139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Target area</a:t>
              </a:r>
            </a:p>
          </p:txBody>
        </p:sp>
      </p:grpSp>
      <p:grpSp>
        <p:nvGrpSpPr>
          <p:cNvPr id="5123" name="Group 5122"/>
          <p:cNvGrpSpPr/>
          <p:nvPr/>
        </p:nvGrpSpPr>
        <p:grpSpPr>
          <a:xfrm>
            <a:off x="9977947" y="1629540"/>
            <a:ext cx="2121122" cy="1521617"/>
            <a:chOff x="7480300" y="935237"/>
            <a:chExt cx="1590841" cy="1141213"/>
          </a:xfrm>
        </p:grpSpPr>
        <p:sp>
          <p:nvSpPr>
            <p:cNvPr id="187" name="Freeform 186"/>
            <p:cNvSpPr/>
            <p:nvPr/>
          </p:nvSpPr>
          <p:spPr>
            <a:xfrm>
              <a:off x="7480300" y="949325"/>
              <a:ext cx="901700" cy="1127125"/>
            </a:xfrm>
            <a:custGeom>
              <a:avLst/>
              <a:gdLst>
                <a:gd name="connsiteX0" fmla="*/ 0 w 901700"/>
                <a:gd name="connsiteY0" fmla="*/ 1127125 h 1127125"/>
                <a:gd name="connsiteX1" fmla="*/ 495300 w 901700"/>
                <a:gd name="connsiteY1" fmla="*/ 1127125 h 1127125"/>
                <a:gd name="connsiteX2" fmla="*/ 463550 w 901700"/>
                <a:gd name="connsiteY2" fmla="*/ 1035050 h 1127125"/>
                <a:gd name="connsiteX3" fmla="*/ 901700 w 901700"/>
                <a:gd name="connsiteY3" fmla="*/ 1035050 h 1127125"/>
                <a:gd name="connsiteX4" fmla="*/ 552450 w 901700"/>
                <a:gd name="connsiteY4" fmla="*/ 0 h 1127125"/>
                <a:gd name="connsiteX5" fmla="*/ 196850 w 901700"/>
                <a:gd name="connsiteY5" fmla="*/ 3175 h 1127125"/>
                <a:gd name="connsiteX6" fmla="*/ 358775 w 901700"/>
                <a:gd name="connsiteY6" fmla="*/ 622300 h 1127125"/>
                <a:gd name="connsiteX7" fmla="*/ 12700 w 901700"/>
                <a:gd name="connsiteY7" fmla="*/ 628650 h 1127125"/>
                <a:gd name="connsiteX8" fmla="*/ 0 w 901700"/>
                <a:gd name="connsiteY8" fmla="*/ 1127125 h 112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1700" h="1127125">
                  <a:moveTo>
                    <a:pt x="0" y="1127125"/>
                  </a:moveTo>
                  <a:lnTo>
                    <a:pt x="495300" y="1127125"/>
                  </a:lnTo>
                  <a:lnTo>
                    <a:pt x="463550" y="1035050"/>
                  </a:lnTo>
                  <a:lnTo>
                    <a:pt x="901700" y="1035050"/>
                  </a:lnTo>
                  <a:lnTo>
                    <a:pt x="552450" y="0"/>
                  </a:lnTo>
                  <a:lnTo>
                    <a:pt x="196850" y="3175"/>
                  </a:lnTo>
                  <a:lnTo>
                    <a:pt x="358775" y="622300"/>
                  </a:lnTo>
                  <a:lnTo>
                    <a:pt x="12700" y="628650"/>
                  </a:lnTo>
                  <a:cubicBezTo>
                    <a:pt x="13758" y="795867"/>
                    <a:pt x="14817" y="963083"/>
                    <a:pt x="0" y="1127125"/>
                  </a:cubicBezTo>
                  <a:close/>
                </a:path>
              </a:pathLst>
            </a:custGeom>
            <a:solidFill>
              <a:srgbClr val="92D050">
                <a:alpha val="3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8079043" y="935237"/>
              <a:ext cx="992098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MEDICIS</a:t>
              </a:r>
            </a:p>
          </p:txBody>
        </p:sp>
      </p:grpSp>
      <p:grpSp>
        <p:nvGrpSpPr>
          <p:cNvPr id="5121" name="Group 5120"/>
          <p:cNvGrpSpPr/>
          <p:nvPr/>
        </p:nvGrpSpPr>
        <p:grpSpPr>
          <a:xfrm>
            <a:off x="5516559" y="1642250"/>
            <a:ext cx="4929776" cy="838200"/>
            <a:chOff x="4139362" y="945356"/>
            <a:chExt cx="3697332" cy="628650"/>
          </a:xfrm>
        </p:grpSpPr>
        <p:sp>
          <p:nvSpPr>
            <p:cNvPr id="188" name="Freeform 187"/>
            <p:cNvSpPr/>
            <p:nvPr/>
          </p:nvSpPr>
          <p:spPr>
            <a:xfrm>
              <a:off x="6388894" y="945356"/>
              <a:ext cx="1447800" cy="628650"/>
            </a:xfrm>
            <a:custGeom>
              <a:avLst/>
              <a:gdLst>
                <a:gd name="connsiteX0" fmla="*/ 1278731 w 1447800"/>
                <a:gd name="connsiteY0" fmla="*/ 2382 h 628650"/>
                <a:gd name="connsiteX1" fmla="*/ 259556 w 1447800"/>
                <a:gd name="connsiteY1" fmla="*/ 0 h 628650"/>
                <a:gd name="connsiteX2" fmla="*/ 266700 w 1447800"/>
                <a:gd name="connsiteY2" fmla="*/ 88107 h 628650"/>
                <a:gd name="connsiteX3" fmla="*/ 164306 w 1447800"/>
                <a:gd name="connsiteY3" fmla="*/ 154782 h 628650"/>
                <a:gd name="connsiteX4" fmla="*/ 0 w 1447800"/>
                <a:gd name="connsiteY4" fmla="*/ 154782 h 628650"/>
                <a:gd name="connsiteX5" fmla="*/ 21431 w 1447800"/>
                <a:gd name="connsiteY5" fmla="*/ 481013 h 628650"/>
                <a:gd name="connsiteX6" fmla="*/ 561975 w 1447800"/>
                <a:gd name="connsiteY6" fmla="*/ 473869 h 628650"/>
                <a:gd name="connsiteX7" fmla="*/ 554831 w 1447800"/>
                <a:gd name="connsiteY7" fmla="*/ 450057 h 628650"/>
                <a:gd name="connsiteX8" fmla="*/ 909637 w 1447800"/>
                <a:gd name="connsiteY8" fmla="*/ 454819 h 628650"/>
                <a:gd name="connsiteX9" fmla="*/ 1016794 w 1447800"/>
                <a:gd name="connsiteY9" fmla="*/ 602457 h 628650"/>
                <a:gd name="connsiteX10" fmla="*/ 1102519 w 1447800"/>
                <a:gd name="connsiteY10" fmla="*/ 621507 h 628650"/>
                <a:gd name="connsiteX11" fmla="*/ 1097756 w 1447800"/>
                <a:gd name="connsiteY11" fmla="*/ 628650 h 628650"/>
                <a:gd name="connsiteX12" fmla="*/ 1447800 w 1447800"/>
                <a:gd name="connsiteY12" fmla="*/ 628650 h 628650"/>
                <a:gd name="connsiteX13" fmla="*/ 1278731 w 1447800"/>
                <a:gd name="connsiteY13" fmla="*/ 2382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00" h="628650">
                  <a:moveTo>
                    <a:pt x="1278731" y="2382"/>
                  </a:moveTo>
                  <a:lnTo>
                    <a:pt x="259556" y="0"/>
                  </a:lnTo>
                  <a:lnTo>
                    <a:pt x="266700" y="88107"/>
                  </a:lnTo>
                  <a:lnTo>
                    <a:pt x="164306" y="154782"/>
                  </a:lnTo>
                  <a:lnTo>
                    <a:pt x="0" y="154782"/>
                  </a:lnTo>
                  <a:lnTo>
                    <a:pt x="21431" y="481013"/>
                  </a:lnTo>
                  <a:lnTo>
                    <a:pt x="561975" y="473869"/>
                  </a:lnTo>
                  <a:lnTo>
                    <a:pt x="554831" y="450057"/>
                  </a:lnTo>
                  <a:lnTo>
                    <a:pt x="909637" y="454819"/>
                  </a:lnTo>
                  <a:lnTo>
                    <a:pt x="1016794" y="602457"/>
                  </a:lnTo>
                  <a:lnTo>
                    <a:pt x="1102519" y="621507"/>
                  </a:lnTo>
                  <a:lnTo>
                    <a:pt x="1097756" y="628650"/>
                  </a:lnTo>
                  <a:lnTo>
                    <a:pt x="1447800" y="628650"/>
                  </a:lnTo>
                  <a:lnTo>
                    <a:pt x="1278731" y="2382"/>
                  </a:lnTo>
                  <a:close/>
                </a:path>
              </a:pathLst>
            </a:custGeom>
            <a:solidFill>
              <a:srgbClr val="FFFF00">
                <a:alpha val="3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4139362" y="953321"/>
              <a:ext cx="2178721" cy="561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Radioactive laboratory</a:t>
              </a:r>
              <a:br>
                <a: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Class A </a:t>
              </a:r>
            </a:p>
          </p:txBody>
        </p:sp>
      </p:grpSp>
      <p:pic>
        <p:nvPicPr>
          <p:cNvPr id="5126" name="Picture 6" descr="Image result for radioactive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649" y="3064857"/>
            <a:ext cx="649703" cy="5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6" descr="Image result for radioactive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053" y="1726308"/>
            <a:ext cx="382751" cy="33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6" descr="Image result for radioactive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456" y="2421627"/>
            <a:ext cx="546677" cy="4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6" descr="Image result for radioactive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07" y="5536115"/>
            <a:ext cx="288600" cy="2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291741" y="4648200"/>
            <a:ext cx="2199392" cy="804411"/>
            <a:chOff x="5468806" y="3486150"/>
            <a:chExt cx="1649544" cy="603308"/>
          </a:xfrm>
        </p:grpSpPr>
        <p:grpSp>
          <p:nvGrpSpPr>
            <p:cNvPr id="174" name="Group 173"/>
            <p:cNvGrpSpPr/>
            <p:nvPr/>
          </p:nvGrpSpPr>
          <p:grpSpPr>
            <a:xfrm>
              <a:off x="5468806" y="3524250"/>
              <a:ext cx="1319344" cy="565208"/>
              <a:chOff x="5515723" y="3225742"/>
              <a:chExt cx="1319344" cy="565208"/>
            </a:xfrm>
          </p:grpSpPr>
          <p:cxnSp>
            <p:nvCxnSpPr>
              <p:cNvPr id="139" name="Straight Arrow Connector 138"/>
              <p:cNvCxnSpPr/>
              <p:nvPr/>
            </p:nvCxnSpPr>
            <p:spPr>
              <a:xfrm flipH="1">
                <a:off x="6179462" y="3498560"/>
                <a:ext cx="61867" cy="172467"/>
              </a:xfrm>
              <a:prstGeom prst="straightConnector1">
                <a:avLst/>
              </a:prstGeom>
              <a:ln w="28575">
                <a:solidFill>
                  <a:srgbClr val="104282"/>
                </a:solidFill>
                <a:tailEnd type="arrow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cxnSp>
          <p:grpSp>
            <p:nvGrpSpPr>
              <p:cNvPr id="173" name="Group 172"/>
              <p:cNvGrpSpPr/>
              <p:nvPr/>
            </p:nvGrpSpPr>
            <p:grpSpPr>
              <a:xfrm>
                <a:off x="5515723" y="3225742"/>
                <a:ext cx="1319344" cy="565208"/>
                <a:chOff x="5515723" y="3225742"/>
                <a:chExt cx="1319344" cy="565208"/>
              </a:xfrm>
            </p:grpSpPr>
            <p:grpSp>
              <p:nvGrpSpPr>
                <p:cNvPr id="126" name="Group 125"/>
                <p:cNvGrpSpPr/>
                <p:nvPr/>
              </p:nvGrpSpPr>
              <p:grpSpPr>
                <a:xfrm>
                  <a:off x="5957390" y="3225742"/>
                  <a:ext cx="877677" cy="433670"/>
                  <a:chOff x="5940425" y="3537396"/>
                  <a:chExt cx="877677" cy="433670"/>
                </a:xfrm>
              </p:grpSpPr>
              <p:cxnSp>
                <p:nvCxnSpPr>
                  <p:cNvPr id="121" name="Straight Arrow Connector 120"/>
                  <p:cNvCxnSpPr/>
                  <p:nvPr/>
                </p:nvCxnSpPr>
                <p:spPr>
                  <a:xfrm flipH="1">
                    <a:off x="6594174" y="3537396"/>
                    <a:ext cx="223928" cy="96856"/>
                  </a:xfrm>
                  <a:prstGeom prst="straightConnector1">
                    <a:avLst/>
                  </a:prstGeom>
                  <a:ln w="28575">
                    <a:solidFill>
                      <a:srgbClr val="104282"/>
                    </a:solidFill>
                    <a:tailEnd type="arrow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122" name="Straight Arrow Connector 121"/>
                  <p:cNvCxnSpPr/>
                  <p:nvPr/>
                </p:nvCxnSpPr>
                <p:spPr>
                  <a:xfrm flipH="1">
                    <a:off x="6238874" y="3635424"/>
                    <a:ext cx="361840" cy="181791"/>
                  </a:xfrm>
                  <a:prstGeom prst="straightConnector1">
                    <a:avLst/>
                  </a:prstGeom>
                  <a:ln w="28575">
                    <a:solidFill>
                      <a:srgbClr val="104282"/>
                    </a:solidFill>
                    <a:tailEnd type="arrow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123" name="Straight Arrow Connector 122"/>
                  <p:cNvCxnSpPr/>
                  <p:nvPr/>
                </p:nvCxnSpPr>
                <p:spPr>
                  <a:xfrm flipH="1">
                    <a:off x="5940425" y="3806211"/>
                    <a:ext cx="313128" cy="164855"/>
                  </a:xfrm>
                  <a:prstGeom prst="straightConnector1">
                    <a:avLst/>
                  </a:prstGeom>
                  <a:ln w="28575">
                    <a:solidFill>
                      <a:srgbClr val="104282"/>
                    </a:solidFill>
                    <a:tailEnd type="arrow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124" name="Straight Arrow Connector 123"/>
                  <p:cNvCxnSpPr/>
                  <p:nvPr/>
                </p:nvCxnSpPr>
                <p:spPr>
                  <a:xfrm flipH="1">
                    <a:off x="6508473" y="3639501"/>
                    <a:ext cx="88594" cy="191583"/>
                  </a:xfrm>
                  <a:prstGeom prst="straightConnector1">
                    <a:avLst/>
                  </a:prstGeom>
                  <a:ln w="28575">
                    <a:solidFill>
                      <a:srgbClr val="104282"/>
                    </a:solidFill>
                    <a:tailEnd type="arrow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125" name="Straight Arrow Connector 124"/>
                  <p:cNvCxnSpPr/>
                  <p:nvPr/>
                </p:nvCxnSpPr>
                <p:spPr>
                  <a:xfrm rot="1335541" flipH="1">
                    <a:off x="6297854" y="3575781"/>
                    <a:ext cx="284780" cy="116941"/>
                  </a:xfrm>
                  <a:prstGeom prst="straightConnector1">
                    <a:avLst/>
                  </a:prstGeom>
                  <a:ln w="28575">
                    <a:solidFill>
                      <a:srgbClr val="104282"/>
                    </a:solidFill>
                    <a:tailEnd type="arrow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</p:cxnSp>
            </p:grpSp>
            <p:cxnSp>
              <p:nvCxnSpPr>
                <p:cNvPr id="135" name="Straight Arrow Connector 134"/>
                <p:cNvCxnSpPr/>
                <p:nvPr/>
              </p:nvCxnSpPr>
              <p:spPr>
                <a:xfrm flipH="1">
                  <a:off x="6436759" y="3511395"/>
                  <a:ext cx="88594" cy="159632"/>
                </a:xfrm>
                <a:prstGeom prst="straightConnector1">
                  <a:avLst/>
                </a:prstGeom>
                <a:ln w="28575">
                  <a:solidFill>
                    <a:srgbClr val="104282"/>
                  </a:solidFill>
                  <a:tailEnd type="arrow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</p:cxnSp>
            <p:cxnSp>
              <p:nvCxnSpPr>
                <p:cNvPr id="137" name="Straight Arrow Connector 136"/>
                <p:cNvCxnSpPr/>
                <p:nvPr/>
              </p:nvCxnSpPr>
              <p:spPr>
                <a:xfrm flipH="1">
                  <a:off x="5702470" y="3656621"/>
                  <a:ext cx="254835" cy="134329"/>
                </a:xfrm>
                <a:prstGeom prst="straightConnector1">
                  <a:avLst/>
                </a:prstGeom>
                <a:ln w="28575">
                  <a:solidFill>
                    <a:srgbClr val="104282"/>
                  </a:solidFill>
                  <a:tailEnd type="arrow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</p:cxnSp>
            <p:cxnSp>
              <p:nvCxnSpPr>
                <p:cNvPr id="142" name="Straight Arrow Connector 141"/>
                <p:cNvCxnSpPr/>
                <p:nvPr/>
              </p:nvCxnSpPr>
              <p:spPr>
                <a:xfrm flipH="1">
                  <a:off x="5953744" y="3494557"/>
                  <a:ext cx="302095" cy="4003"/>
                </a:xfrm>
                <a:prstGeom prst="straightConnector1">
                  <a:avLst/>
                </a:prstGeom>
                <a:ln w="28575">
                  <a:solidFill>
                    <a:srgbClr val="104282"/>
                  </a:solidFill>
                  <a:tailEnd type="arrow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</p:cxnSp>
            <p:cxnSp>
              <p:nvCxnSpPr>
                <p:cNvPr id="145" name="Straight Arrow Connector 144"/>
                <p:cNvCxnSpPr/>
                <p:nvPr/>
              </p:nvCxnSpPr>
              <p:spPr>
                <a:xfrm flipH="1">
                  <a:off x="5515723" y="3650557"/>
                  <a:ext cx="455988" cy="0"/>
                </a:xfrm>
                <a:prstGeom prst="straightConnector1">
                  <a:avLst/>
                </a:prstGeom>
                <a:ln w="28575">
                  <a:solidFill>
                    <a:srgbClr val="104282"/>
                  </a:solidFill>
                  <a:tailEnd type="arrow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</p:cxnSp>
          </p:grpSp>
        </p:grpSp>
        <p:cxnSp>
          <p:nvCxnSpPr>
            <p:cNvPr id="114" name="Straight Arrow Connector 113"/>
            <p:cNvCxnSpPr/>
            <p:nvPr/>
          </p:nvCxnSpPr>
          <p:spPr>
            <a:xfrm flipH="1">
              <a:off x="6781801" y="3486150"/>
              <a:ext cx="336549" cy="31750"/>
            </a:xfrm>
            <a:prstGeom prst="straightConnector1">
              <a:avLst/>
            </a:prstGeom>
            <a:ln w="28575">
              <a:solidFill>
                <a:srgbClr val="104282"/>
              </a:solidFill>
              <a:tailEnd type="arrow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flipH="1">
              <a:off x="6875673" y="3486904"/>
              <a:ext cx="224034" cy="222974"/>
            </a:xfrm>
            <a:prstGeom prst="straightConnector1">
              <a:avLst/>
            </a:prstGeom>
            <a:ln w="28575">
              <a:solidFill>
                <a:srgbClr val="104282"/>
              </a:solidFill>
              <a:tailEnd type="arrow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 flipH="1">
              <a:off x="7008211" y="3498257"/>
              <a:ext cx="100792" cy="377025"/>
            </a:xfrm>
            <a:prstGeom prst="straightConnector1">
              <a:avLst/>
            </a:prstGeom>
            <a:ln w="28575">
              <a:solidFill>
                <a:srgbClr val="104282"/>
              </a:solidFill>
              <a:tailEnd type="arrow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sp>
        <p:nvSpPr>
          <p:cNvPr id="184" name="Freeform 183"/>
          <p:cNvSpPr/>
          <p:nvPr/>
        </p:nvSpPr>
        <p:spPr>
          <a:xfrm>
            <a:off x="5793146" y="3700070"/>
            <a:ext cx="6292849" cy="2146300"/>
          </a:xfrm>
          <a:custGeom>
            <a:avLst/>
            <a:gdLst>
              <a:gd name="connsiteX0" fmla="*/ 100012 w 4719637"/>
              <a:gd name="connsiteY0" fmla="*/ 928688 h 1609725"/>
              <a:gd name="connsiteX1" fmla="*/ 0 w 4719637"/>
              <a:gd name="connsiteY1" fmla="*/ 1609725 h 1609725"/>
              <a:gd name="connsiteX2" fmla="*/ 4719637 w 4719637"/>
              <a:gd name="connsiteY2" fmla="*/ 1609725 h 1609725"/>
              <a:gd name="connsiteX3" fmla="*/ 4610100 w 4719637"/>
              <a:gd name="connsiteY3" fmla="*/ 1281113 h 1609725"/>
              <a:gd name="connsiteX4" fmla="*/ 4386262 w 4719637"/>
              <a:gd name="connsiteY4" fmla="*/ 1271588 h 1609725"/>
              <a:gd name="connsiteX5" fmla="*/ 4305300 w 4719637"/>
              <a:gd name="connsiteY5" fmla="*/ 1019175 h 1609725"/>
              <a:gd name="connsiteX6" fmla="*/ 3228975 w 4719637"/>
              <a:gd name="connsiteY6" fmla="*/ 1028700 h 1609725"/>
              <a:gd name="connsiteX7" fmla="*/ 3128962 w 4719637"/>
              <a:gd name="connsiteY7" fmla="*/ 485775 h 1609725"/>
              <a:gd name="connsiteX8" fmla="*/ 2609850 w 4719637"/>
              <a:gd name="connsiteY8" fmla="*/ 485775 h 1609725"/>
              <a:gd name="connsiteX9" fmla="*/ 2581275 w 4719637"/>
              <a:gd name="connsiteY9" fmla="*/ 333375 h 1609725"/>
              <a:gd name="connsiteX10" fmla="*/ 2290762 w 4719637"/>
              <a:gd name="connsiteY10" fmla="*/ 214313 h 1609725"/>
              <a:gd name="connsiteX11" fmla="*/ 2405062 w 4719637"/>
              <a:gd name="connsiteY11" fmla="*/ 104775 h 1609725"/>
              <a:gd name="connsiteX12" fmla="*/ 2214562 w 4719637"/>
              <a:gd name="connsiteY12" fmla="*/ 0 h 1609725"/>
              <a:gd name="connsiteX13" fmla="*/ 2124075 w 4719637"/>
              <a:gd name="connsiteY13" fmla="*/ 142875 h 1609725"/>
              <a:gd name="connsiteX14" fmla="*/ 1809750 w 4719637"/>
              <a:gd name="connsiteY14" fmla="*/ 147638 h 1609725"/>
              <a:gd name="connsiteX15" fmla="*/ 1824037 w 4719637"/>
              <a:gd name="connsiteY15" fmla="*/ 500063 h 1609725"/>
              <a:gd name="connsiteX16" fmla="*/ 1966912 w 4719637"/>
              <a:gd name="connsiteY16" fmla="*/ 509588 h 1609725"/>
              <a:gd name="connsiteX17" fmla="*/ 1971675 w 4719637"/>
              <a:gd name="connsiteY17" fmla="*/ 923925 h 1609725"/>
              <a:gd name="connsiteX18" fmla="*/ 100012 w 4719637"/>
              <a:gd name="connsiteY18" fmla="*/ 928688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19637" h="1609725">
                <a:moveTo>
                  <a:pt x="100012" y="928688"/>
                </a:moveTo>
                <a:lnTo>
                  <a:pt x="0" y="1609725"/>
                </a:lnTo>
                <a:lnTo>
                  <a:pt x="4719637" y="1609725"/>
                </a:lnTo>
                <a:lnTo>
                  <a:pt x="4610100" y="1281113"/>
                </a:lnTo>
                <a:lnTo>
                  <a:pt x="4386262" y="1271588"/>
                </a:lnTo>
                <a:lnTo>
                  <a:pt x="4305300" y="1019175"/>
                </a:lnTo>
                <a:lnTo>
                  <a:pt x="3228975" y="1028700"/>
                </a:lnTo>
                <a:lnTo>
                  <a:pt x="3128962" y="485775"/>
                </a:lnTo>
                <a:lnTo>
                  <a:pt x="2609850" y="485775"/>
                </a:lnTo>
                <a:lnTo>
                  <a:pt x="2581275" y="333375"/>
                </a:lnTo>
                <a:lnTo>
                  <a:pt x="2290762" y="214313"/>
                </a:lnTo>
                <a:lnTo>
                  <a:pt x="2405062" y="104775"/>
                </a:lnTo>
                <a:lnTo>
                  <a:pt x="2214562" y="0"/>
                </a:lnTo>
                <a:lnTo>
                  <a:pt x="2124075" y="142875"/>
                </a:lnTo>
                <a:lnTo>
                  <a:pt x="1809750" y="147638"/>
                </a:lnTo>
                <a:lnTo>
                  <a:pt x="1824037" y="500063"/>
                </a:lnTo>
                <a:lnTo>
                  <a:pt x="1966912" y="509588"/>
                </a:lnTo>
                <a:cubicBezTo>
                  <a:pt x="1968500" y="647700"/>
                  <a:pt x="1970087" y="785813"/>
                  <a:pt x="1971675" y="923925"/>
                </a:cubicBezTo>
                <a:lnTo>
                  <a:pt x="100012" y="928688"/>
                </a:lnTo>
                <a:close/>
              </a:path>
            </a:pathLst>
          </a:custGeom>
          <a:solidFill>
            <a:srgbClr val="104282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2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energy RIB </a:t>
            </a:r>
          </a:p>
        </p:txBody>
      </p:sp>
      <p:pic>
        <p:nvPicPr>
          <p:cNvPr id="193" name="Picture 6" descr="Image result for radioactive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363" y="5549871"/>
            <a:ext cx="288600" cy="2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ABD11D-DBAC-02EC-B33D-2B74C68A39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5/18/2026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D19C8E-12BF-BAD9-D748-4B41F04E1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L. Trache - BTS26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7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46" grpId="0" animBg="1"/>
      <p:bldP spid="46" grpId="1" animBg="1"/>
      <p:bldP spid="164" grpId="0" uiExpand="1" build="allAtOnce"/>
      <p:bldP spid="170" grpId="0"/>
      <p:bldP spid="176" grpId="0"/>
      <p:bldP spid="182" grpId="0" animBg="1"/>
      <p:bldP spid="18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DFF89-18B9-B9CE-A855-55326CBD9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23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On Nuclear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E23CA-4291-6F25-A8EE-88DC84690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129"/>
            <a:ext cx="10746346" cy="5535746"/>
          </a:xfr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en-US" sz="2000" dirty="0">
                <a:solidFill>
                  <a:srgbClr val="FF0000"/>
                </a:solidFill>
              </a:rPr>
              <a:t>Nuclear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Particle Physics</a:t>
            </a:r>
            <a:r>
              <a:rPr lang="en-US" sz="2000" dirty="0"/>
              <a:t>  are about understanding the fundamentals of the Universe more than other branches of knowledge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2000" dirty="0"/>
              <a:t>Nucleus was discovered ~115 years ago (Rutherford et al. ) when NP started, and much progress since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2000" dirty="0"/>
              <a:t>Nuclei: 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2000" dirty="0"/>
              <a:t>- are fundamentally quantum objects 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2000" dirty="0"/>
              <a:t>- test 3 of 4 fundamental forces 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2000" dirty="0"/>
              <a:t>- are made of fermions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2000" dirty="0"/>
              <a:t>- single particle and collective phenomena 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2000" dirty="0"/>
              <a:t>Nuclear Physics has generated:</a:t>
            </a:r>
          </a:p>
          <a:p>
            <a:pPr>
              <a:spcBef>
                <a:spcPts val="200"/>
              </a:spcBef>
            </a:pPr>
            <a:r>
              <a:rPr lang="en-US" sz="2000" dirty="0"/>
              <a:t>the “atomic bomb”</a:t>
            </a:r>
          </a:p>
          <a:p>
            <a:pPr>
              <a:spcBef>
                <a:spcPts val="200"/>
              </a:spcBef>
            </a:pPr>
            <a:r>
              <a:rPr lang="en-US" sz="2000" dirty="0"/>
              <a:t>nuclear energy</a:t>
            </a:r>
          </a:p>
          <a:p>
            <a:pPr>
              <a:spcBef>
                <a:spcPts val="200"/>
              </a:spcBef>
            </a:pPr>
            <a:r>
              <a:rPr lang="en-US" sz="2000" dirty="0"/>
              <a:t>nuclear medicine </a:t>
            </a:r>
          </a:p>
          <a:p>
            <a:pPr>
              <a:spcBef>
                <a:spcPts val="200"/>
              </a:spcBef>
            </a:pPr>
            <a:r>
              <a:rPr lang="en-US" sz="2000" dirty="0"/>
              <a:t>“core of the matter and fuel of stars” </a:t>
            </a:r>
          </a:p>
          <a:p>
            <a:pPr>
              <a:spcBef>
                <a:spcPts val="200"/>
              </a:spcBef>
            </a:pPr>
            <a:r>
              <a:rPr lang="en-US" sz="2000" dirty="0"/>
              <a:t>research and use involve(d) large facilities,  generated large labs and work in large collectives </a:t>
            </a:r>
          </a:p>
          <a:p>
            <a:pPr>
              <a:spcBef>
                <a:spcPts val="200"/>
              </a:spcBef>
            </a:pPr>
            <a:r>
              <a:rPr lang="en-US" sz="2000" dirty="0"/>
              <a:t>“internationalization” (globalization) of Science</a:t>
            </a:r>
          </a:p>
          <a:p>
            <a:pPr>
              <a:spcBef>
                <a:spcPts val="200"/>
              </a:spcBef>
            </a:pPr>
            <a:r>
              <a:rPr lang="en-US" sz="2000" dirty="0"/>
              <a:t>pushed computers and communication technologies – large scale and fast</a:t>
            </a:r>
          </a:p>
          <a:p>
            <a:pPr>
              <a:spcBef>
                <a:spcPts val="200"/>
              </a:spcBef>
            </a:pPr>
            <a:r>
              <a:rPr lang="en-US" sz="2000" dirty="0"/>
              <a:t>the internet (</a:t>
            </a:r>
            <a:r>
              <a:rPr lang="en-US" sz="2000" dirty="0" err="1"/>
              <a:t>tcp-ip</a:t>
            </a:r>
            <a:r>
              <a:rPr lang="en-US" sz="2000" dirty="0"/>
              <a:t> communications) and the www</a:t>
            </a:r>
          </a:p>
          <a:p>
            <a:pPr>
              <a:spcBef>
                <a:spcPts val="200"/>
              </a:spcBef>
            </a:pPr>
            <a:r>
              <a:rPr lang="en-US" sz="2000" dirty="0"/>
              <a:t>“other applications” …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DE6B6-EDE6-3AD5-4314-656F6F637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A0CEE-4937-20A7-C2EA-9B53C2E8C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85977-8AD3-40EF-EA04-B5412C422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16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49178" y="231464"/>
            <a:ext cx="9366422" cy="782637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 Nuclear Physics for Astrophysics  - low energies, direct measurements</a:t>
            </a: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1600200" y="1371600"/>
            <a:ext cx="4343400" cy="47244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1800" dirty="0"/>
              <a:t>low cross sections →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measure longer?!</a:t>
            </a:r>
            <a:r>
              <a:rPr lang="en-US" sz="1800" b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No, </a:t>
            </a:r>
            <a:r>
              <a:rPr lang="en-US" sz="1800" b="1" dirty="0" err="1"/>
              <a:t>bc</a:t>
            </a:r>
            <a:r>
              <a:rPr lang="en-US" sz="1800" b="1" dirty="0"/>
              <a:t> background issues!</a:t>
            </a: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Background from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Cosmic rays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Environment radioactivity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Solution: </a:t>
            </a:r>
            <a:r>
              <a:rPr lang="en-US" sz="1800" b="1" dirty="0"/>
              <a:t>shielding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Passive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Active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b="1" dirty="0"/>
              <a:t>Underground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b="1" dirty="0"/>
              <a:t>Low cross sections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High current accelerators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Targets …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Detect what?! 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1180153"/>
            <a:ext cx="2542305" cy="19050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429000"/>
            <a:ext cx="4372762" cy="32766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990600"/>
            <a:ext cx="3048000" cy="228410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830DB-41A5-4716-8BC1-6244931AD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5/18/2026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85135-F19E-43E0-A01A-1F0EC28FE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D609EC-B1F2-43AC-A8F6-16CE4829AAD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CA5974-2491-4A54-B168-F2EA4E4F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5162" y="634047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Trache - BTS26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777150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4187396B-088D-1961-0A4B-ADDCC47D8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6001" cy="688068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689A5C-FC6A-9ED2-41F6-2FC1A957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9C123-4BCB-719C-3627-518CD5DC4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B6AF5B-D83E-CEF0-1DFD-3C751932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21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096962"/>
          </a:xfrm>
        </p:spPr>
        <p:txBody>
          <a:bodyPr/>
          <a:lstStyle/>
          <a:p>
            <a:pPr algn="l"/>
            <a:r>
              <a:rPr lang="en-US" sz="2400" dirty="0"/>
              <a:t>3MV tandetron in Bucharest - suitable for nuclear astrophysics: </a:t>
            </a:r>
            <a:br>
              <a:rPr lang="en-US" sz="2400" dirty="0"/>
            </a:br>
            <a:r>
              <a:rPr lang="en-US" sz="2400" dirty="0">
                <a:latin typeface="Symbol" panose="05050102010706020507" pitchFamily="18" charset="2"/>
              </a:rPr>
              <a:t>a</a:t>
            </a:r>
            <a:r>
              <a:rPr lang="en-US" sz="2400" dirty="0"/>
              <a:t> and light ion beams </a:t>
            </a:r>
            <a:r>
              <a:rPr lang="en-US" sz="2400" dirty="0">
                <a:solidFill>
                  <a:srgbClr val="FF0000"/>
                </a:solidFill>
              </a:rPr>
              <a:t>&amp;</a:t>
            </a:r>
            <a:r>
              <a:rPr lang="en-US" sz="2400" dirty="0"/>
              <a:t> ultralow background lab in </a:t>
            </a:r>
            <a:r>
              <a:rPr lang="en-US" sz="2400" dirty="0" err="1"/>
              <a:t>saltmine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76401"/>
            <a:ext cx="301783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 descr="PICT006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32204"/>
            <a:ext cx="3744468" cy="461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Program Files (x86)\Microsoft Office\MEDIA\CAGCAT10\j0216858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5029201"/>
            <a:ext cx="1827212" cy="83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F5468-0CDF-432E-91AE-4DF4D04AA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998C5-02D5-4867-BE37-2810C294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BE95CD-BA65-4495-9661-1F2AB87BE6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2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26249" y="1244838"/>
            <a:ext cx="9217951" cy="5584458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miter lim="800000"/>
            <a:headEnd/>
            <a:tailEnd/>
          </a:ln>
        </p:spPr>
      </p:pic>
      <p:sp>
        <p:nvSpPr>
          <p:cNvPr id="5" name="Oval Callout 4"/>
          <p:cNvSpPr>
            <a:spLocks noChangeArrowheads="1"/>
          </p:cNvSpPr>
          <p:nvPr/>
        </p:nvSpPr>
        <p:spPr bwMode="auto">
          <a:xfrm>
            <a:off x="8991600" y="3124201"/>
            <a:ext cx="1676400" cy="892175"/>
          </a:xfrm>
          <a:prstGeom prst="wedgeEllipseCallout">
            <a:avLst>
              <a:gd name="adj1" fmla="val -78125"/>
              <a:gd name="adj2" fmla="val -24731"/>
            </a:avLst>
          </a:prstGeom>
          <a:solidFill>
            <a:srgbClr val="FFFF00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ELI</a:t>
            </a:r>
            <a: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-NP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7239000" y="4114801"/>
            <a:ext cx="1447800" cy="2308225"/>
          </a:xfrm>
          <a:prstGeom prst="wedgeRoundRectCallout">
            <a:avLst>
              <a:gd name="adj1" fmla="val -42106"/>
              <a:gd name="adj2" fmla="val -82944"/>
              <a:gd name="adj3" fmla="val 16667"/>
            </a:avLst>
          </a:prstGeom>
          <a:solidFill>
            <a:srgbClr val="FFFF99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NUCLEAR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Tandem acc. Cyclotron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γ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Irradiator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Adv. Detectors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Life &amp;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Radioisotopes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Reactor (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decomm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Waste Proc.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01" name="TextBox 7"/>
          <p:cNvSpPr txBox="1">
            <a:spLocks noChangeArrowheads="1"/>
          </p:cNvSpPr>
          <p:nvPr/>
        </p:nvSpPr>
        <p:spPr bwMode="auto">
          <a:xfrm>
            <a:off x="2927649" y="2492896"/>
            <a:ext cx="14493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ring rail/road</a:t>
            </a:r>
          </a:p>
        </p:txBody>
      </p:sp>
      <p:sp>
        <p:nvSpPr>
          <p:cNvPr id="9" name="Up Arrow 8"/>
          <p:cNvSpPr/>
          <p:nvPr/>
        </p:nvSpPr>
        <p:spPr>
          <a:xfrm>
            <a:off x="4267200" y="1546225"/>
            <a:ext cx="228600" cy="381000"/>
          </a:xfrm>
          <a:prstGeom prst="upArrow">
            <a:avLst>
              <a:gd name="adj1" fmla="val 50000"/>
              <a:gd name="adj2" fmla="val 4662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03" name="TextBox 9"/>
          <p:cNvSpPr txBox="1">
            <a:spLocks noChangeArrowheads="1"/>
          </p:cNvSpPr>
          <p:nvPr/>
        </p:nvSpPr>
        <p:spPr bwMode="auto">
          <a:xfrm>
            <a:off x="2927649" y="1556792"/>
            <a:ext cx="13327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BUCHAREST</a:t>
            </a:r>
          </a:p>
        </p:txBody>
      </p:sp>
      <p:sp>
        <p:nvSpPr>
          <p:cNvPr id="11" name="Left-Right Arrow 10"/>
          <p:cNvSpPr/>
          <p:nvPr/>
        </p:nvSpPr>
        <p:spPr>
          <a:xfrm>
            <a:off x="3276601" y="2308225"/>
            <a:ext cx="682625" cy="2286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962400" y="4724400"/>
            <a:ext cx="1447800" cy="1371600"/>
          </a:xfrm>
          <a:prstGeom prst="ellipse">
            <a:avLst/>
          </a:prstGeom>
          <a:noFill/>
          <a:ln w="412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ular Callout 12"/>
          <p:cNvSpPr>
            <a:spLocks noChangeArrowheads="1"/>
          </p:cNvSpPr>
          <p:nvPr/>
        </p:nvSpPr>
        <p:spPr bwMode="auto">
          <a:xfrm>
            <a:off x="1873250" y="4899024"/>
            <a:ext cx="1918494" cy="1806576"/>
          </a:xfrm>
          <a:prstGeom prst="wedgeRoundRectCallout">
            <a:avLst>
              <a:gd name="adj1" fmla="val -16654"/>
              <a:gd name="adj2" fmla="val -50424"/>
              <a:gd name="adj3" fmla="val 16667"/>
            </a:avLst>
          </a:prstGeom>
          <a:solidFill>
            <a:srgbClr val="FFFF99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Faculty of Physics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UB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Lasers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&amp; Plasma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Optoelectronics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Material Physics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Earth Science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 Science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Theoretical Physics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 Physics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Computing, Library </a:t>
            </a:r>
          </a:p>
        </p:txBody>
      </p:sp>
      <p:sp>
        <p:nvSpPr>
          <p:cNvPr id="4109" name="Text Box 4"/>
          <p:cNvSpPr txBox="1">
            <a:spLocks noChangeArrowheads="1"/>
          </p:cNvSpPr>
          <p:nvPr/>
        </p:nvSpPr>
        <p:spPr bwMode="auto">
          <a:xfrm>
            <a:off x="3689680" y="260351"/>
            <a:ext cx="50979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Bucharest-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Magurele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Physics Campus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National Physics Institutes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182"/>
            <a:ext cx="1403648" cy="133346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L. Trache - BTS26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16623"/>
            <a:ext cx="1371600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3A930F-A995-3AE2-F0DC-1916E2E79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5/18/2026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B235D-18C2-CE6B-7625-A61490A14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F89854-FDE7-4DCD-80B5-DA6778CB0D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6528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IFIN-HH accelerators - </a:t>
            </a:r>
            <a:r>
              <a:rPr lang="en-US" sz="2800" b="0" dirty="0">
                <a:solidFill>
                  <a:schemeClr val="tx1"/>
                </a:solidFill>
              </a:rPr>
              <a:t>host for BTS23 and BTS26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1"/>
            <a:ext cx="10668000" cy="54101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1) 3 MV tandetron accelerator: 0.2 – 3.3 MV</a:t>
            </a:r>
          </a:p>
          <a:p>
            <a:pPr lvl="1"/>
            <a:r>
              <a:rPr lang="en-US" dirty="0"/>
              <a:t>Good for NA with alpha and light ion induced reactions</a:t>
            </a:r>
          </a:p>
          <a:p>
            <a:pPr marL="169862" lvl="1" indent="0">
              <a:buNone/>
            </a:pPr>
            <a:r>
              <a:rPr lang="en-US" dirty="0"/>
              <a:t>Detection</a:t>
            </a:r>
          </a:p>
          <a:p>
            <a:pPr lvl="1"/>
            <a:r>
              <a:rPr lang="en-US" dirty="0"/>
              <a:t>Gamma-ray detection:</a:t>
            </a:r>
          </a:p>
          <a:p>
            <a:pPr lvl="2"/>
            <a:r>
              <a:rPr lang="en-US" dirty="0"/>
              <a:t>From </a:t>
            </a:r>
            <a:r>
              <a:rPr lang="en-US" b="1" dirty="0">
                <a:solidFill>
                  <a:srgbClr val="FF0000"/>
                </a:solidFill>
              </a:rPr>
              <a:t>activation – most sensitive method</a:t>
            </a:r>
          </a:p>
          <a:p>
            <a:pPr lvl="1"/>
            <a:r>
              <a:rPr lang="en-US" dirty="0"/>
              <a:t>Ultra-low background lab in salt mine</a:t>
            </a:r>
          </a:p>
          <a:p>
            <a:pPr lvl="1"/>
            <a:r>
              <a:rPr lang="en-US" dirty="0"/>
              <a:t>BEGA – </a:t>
            </a:r>
            <a:r>
              <a:rPr lang="en-US" dirty="0" err="1">
                <a:latin typeface="Symbol" panose="05050102010706020507" pitchFamily="18" charset="2"/>
              </a:rPr>
              <a:t>bg</a:t>
            </a:r>
            <a:r>
              <a:rPr lang="en-US" dirty="0"/>
              <a:t> coincidence setup</a:t>
            </a:r>
          </a:p>
          <a:p>
            <a:pPr marL="0" indent="0">
              <a:buNone/>
            </a:pPr>
            <a:r>
              <a:rPr lang="en-US" dirty="0"/>
              <a:t>2) 9 MV pelletron + ROSPHERE + neutron dets</a:t>
            </a:r>
          </a:p>
          <a:p>
            <a:pPr marL="0" indent="0">
              <a:buNone/>
            </a:pPr>
            <a:r>
              <a:rPr lang="en-US" dirty="0"/>
              <a:t>3) 1 MV tandetron for Accelerator Mass Spectrometry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4) T19 cyclotron, 19 MeV protons for radioisotopes prod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宋体" pitchFamily="2" charset="-122"/>
                <a:cs typeface="+mn-cs"/>
              </a:rPr>
              <a:t>L. Trache - BTS26</a:t>
            </a:r>
            <a:endParaRPr kumimoji="0" lang="zh-CN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28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563813" y="149223"/>
            <a:ext cx="8229600" cy="1122361"/>
          </a:xfrm>
        </p:spPr>
        <p:txBody>
          <a:bodyPr/>
          <a:lstStyle/>
          <a:p>
            <a:r>
              <a:rPr lang="en-US" sz="4000" dirty="0">
                <a:ea typeface="ＭＳ Ｐゴシック" pitchFamily="34" charset="-128"/>
              </a:rPr>
              <a:t>IFIN-HH 9 MV tandem and ROSPHERE</a:t>
            </a:r>
            <a:endParaRPr lang="en-US" sz="4000" b="1" i="1" dirty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11268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4169" y="1516001"/>
            <a:ext cx="5937728" cy="4455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E3BEBAD-1637-4421-9A73-834B91F80AA7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Content Placeholder 3" descr="tanc+surse_2.jpg">
            <a:extLst>
              <a:ext uri="{FF2B5EF4-FFF2-40B4-BE49-F238E27FC236}">
                <a16:creationId xmlns:a16="http://schemas.microsoft.com/office/drawing/2014/main" id="{1D5259AE-09E5-3C3B-1E59-CE21F5A2A1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-25362" r="-25362"/>
          <a:stretch>
            <a:fillRect/>
          </a:stretch>
        </p:blipFill>
        <p:spPr>
          <a:xfrm>
            <a:off x="1012614" y="1516001"/>
            <a:ext cx="4479005" cy="445531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BB5A6-4815-4778-36C2-5B71DAB46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D6DA-6EBC-3175-8EEC-0C199128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Trache - BTS26</a:t>
            </a:r>
          </a:p>
        </p:txBody>
      </p:sp>
    </p:spTree>
    <p:extLst>
      <p:ext uri="{BB962C8B-B14F-4D97-AF65-F5344CB8AC3E}">
        <p14:creationId xmlns:p14="http://schemas.microsoft.com/office/powerpoint/2010/main" val="2936846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882775" y="76200"/>
            <a:ext cx="8502650" cy="736600"/>
          </a:xfrm>
        </p:spPr>
        <p:txBody>
          <a:bodyPr/>
          <a:lstStyle/>
          <a:p>
            <a:br>
              <a:rPr lang="en-US" sz="3600" dirty="0"/>
            </a:br>
            <a:r>
              <a:rPr lang="en-US" sz="3600" dirty="0"/>
              <a:t>3 MV </a:t>
            </a:r>
            <a:r>
              <a:rPr lang="en-US" sz="3600" dirty="0" err="1"/>
              <a:t>Tandetron</a:t>
            </a:r>
            <a:r>
              <a:rPr lang="en-US" sz="3600" baseline="30000" dirty="0" err="1"/>
              <a:t>TM</a:t>
            </a:r>
            <a:br>
              <a:rPr lang="ro-RO" sz="3600" baseline="30000" dirty="0"/>
            </a:br>
            <a:endParaRPr lang="zh-CN" altLang="en-US" sz="3600" dirty="0">
              <a:latin typeface="Century Gothic" pitchFamily="34" charset="0"/>
            </a:endParaRPr>
          </a:p>
        </p:txBody>
      </p:sp>
      <p:pic>
        <p:nvPicPr>
          <p:cNvPr id="14" name="Picture 13" descr="Unknow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96" y="4192"/>
            <a:ext cx="936104" cy="7634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47528" y="4869160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31504" y="630932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Burducea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et al., NIM B, vol. 359, 15: 12–19, 2015</a:t>
            </a:r>
          </a:p>
        </p:txBody>
      </p:sp>
      <p:pic>
        <p:nvPicPr>
          <p:cNvPr id="22" name="Picture 21" descr="Fig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916832"/>
            <a:ext cx="8731684" cy="3497646"/>
          </a:xfrm>
          <a:prstGeom prst="rect">
            <a:avLst/>
          </a:prstGeom>
        </p:spPr>
      </p:pic>
      <p:pic>
        <p:nvPicPr>
          <p:cNvPr id="23" name="Picture 22" descr="PHOTO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916832"/>
            <a:ext cx="8726292" cy="3600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CF8632-0E2D-0173-E9AF-C772FD4FC4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宋体" pitchFamily="2" charset="-122"/>
                <a:cs typeface="+mn-cs"/>
              </a:rPr>
              <a:t>L. Trache - BTS26</a:t>
            </a:r>
            <a:endParaRPr kumimoji="0" lang="zh-CN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135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EBF8821-BFC6-A200-C284-40B0B9688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1 MV tandetron for AMS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6A2EFD6-DF1E-65D1-8E45-6525983FC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9600" y="1605482"/>
            <a:ext cx="10972800" cy="4416552"/>
          </a:xfr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0A6992-718A-9564-ADC0-3E5194527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5/18/2026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6EB75-E7BB-5B7B-B1D7-7E8C35DC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L. Trache - BTS26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3FAB8-7294-06CD-EF3D-226C8D5A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DBE95CD-BA65-4495-9661-1F2AB87BE6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23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1256" y="216324"/>
            <a:ext cx="3184929" cy="661570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>Sample preparation laboratories</a:t>
            </a:r>
            <a:br>
              <a:rPr lang="en-US" sz="2200" dirty="0"/>
            </a:br>
            <a:r>
              <a:rPr lang="en-US" sz="2200" dirty="0"/>
              <a:t>&amp; AMS measurements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71" y="1109302"/>
            <a:ext cx="3167814" cy="2815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17" y="543818"/>
            <a:ext cx="2812883" cy="2812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77" y="989720"/>
            <a:ext cx="2129306" cy="37854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07259" y="5039564"/>
            <a:ext cx="1724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 III - Automated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Graphitization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9269" y="3925138"/>
            <a:ext cx="388090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Types of samples that can be dated via 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Wood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Shells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Sediments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Textiles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Mortars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Alloys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upare 14"/>
          <p:cNvGrpSpPr>
            <a:grpSpLocks noChangeAspect="1"/>
          </p:cNvGrpSpPr>
          <p:nvPr/>
        </p:nvGrpSpPr>
        <p:grpSpPr>
          <a:xfrm>
            <a:off x="2827577" y="4439424"/>
            <a:ext cx="2278609" cy="1947384"/>
            <a:chOff x="891042" y="24200104"/>
            <a:chExt cx="10703369" cy="6314655"/>
          </a:xfrm>
        </p:grpSpPr>
        <p:pic>
          <p:nvPicPr>
            <p:cNvPr id="12" name="Imagin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816" y="24206200"/>
              <a:ext cx="3565127" cy="3276600"/>
            </a:xfrm>
            <a:prstGeom prst="rect">
              <a:avLst/>
            </a:prstGeom>
          </p:spPr>
        </p:pic>
        <p:pic>
          <p:nvPicPr>
            <p:cNvPr id="13" name="Imagin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859" y="24200104"/>
              <a:ext cx="4035552" cy="3130296"/>
            </a:xfrm>
            <a:prstGeom prst="rect">
              <a:avLst/>
            </a:prstGeom>
          </p:spPr>
        </p:pic>
        <p:pic>
          <p:nvPicPr>
            <p:cNvPr id="14" name="Imagin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2000" y="27194040"/>
              <a:ext cx="3872407" cy="3320719"/>
            </a:xfrm>
            <a:prstGeom prst="rect">
              <a:avLst/>
            </a:prstGeom>
          </p:spPr>
        </p:pic>
        <p:pic>
          <p:nvPicPr>
            <p:cNvPr id="15" name="Imagin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254" y="24219230"/>
              <a:ext cx="3333750" cy="326356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pic>
          <p:nvPicPr>
            <p:cNvPr id="16" name="Imagine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42" y="27330400"/>
              <a:ext cx="3791289" cy="3048000"/>
            </a:xfrm>
            <a:prstGeom prst="rect">
              <a:avLst/>
            </a:prstGeom>
          </p:spPr>
        </p:pic>
        <p:pic>
          <p:nvPicPr>
            <p:cNvPr id="17" name="Imagin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2319" y="27330400"/>
              <a:ext cx="3546612" cy="3048000"/>
            </a:xfrm>
            <a:prstGeom prst="rect">
              <a:avLst/>
            </a:prstGeom>
          </p:spPr>
        </p:pic>
      </p:grpSp>
      <p:pic>
        <p:nvPicPr>
          <p:cNvPr id="18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23" y="3631884"/>
            <a:ext cx="2668076" cy="21043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5781553" y="5828177"/>
            <a:ext cx="194340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 spectra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C7 Standard (IAEA)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Age: 5645 ± 20 y (BP)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Measurement time: 20 min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ro-RO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C/</a:t>
            </a:r>
            <a:r>
              <a:rPr kumimoji="0" lang="en-US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r>
              <a:rPr kumimoji="0" lang="ro-RO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5.6E-13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F9B85-6707-F2E2-9C03-B20F31599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5/18/2026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288CCA-74FF-6426-0493-0A6B67AC9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L. Trache - BTS26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F42E04-4449-6F82-2071-A996DE0E3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AF5A37-F05E-4A71-A5EE-FC9648404F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276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B0FC10-A4CD-2CAC-AA32-05E9926C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7583"/>
          </a:xfrm>
        </p:spPr>
        <p:txBody>
          <a:bodyPr/>
          <a:lstStyle/>
          <a:p>
            <a:r>
              <a:rPr lang="en-US" dirty="0"/>
              <a:t>Target labs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65C73-0FB0-C84B-93F4-E7FBD6E0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3BEBAD-1637-4421-9A73-834B91F80AA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F31561-39D3-70AB-3C57-ECC34BBCE86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206231"/>
            <a:ext cx="5384800" cy="49199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DFN</a:t>
            </a:r>
          </a:p>
        </p:txBody>
      </p:sp>
      <p:pic>
        <p:nvPicPr>
          <p:cNvPr id="12" name="Content Placeholder 11" descr="A person in a lab&#10;&#10;Description automatically generated">
            <a:extLst>
              <a:ext uri="{FF2B5EF4-FFF2-40B4-BE49-F238E27FC236}">
                <a16:creationId xmlns:a16="http://schemas.microsoft.com/office/drawing/2014/main" id="{7FC55475-E04C-76E4-5E38-12B99D6507B4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54" y="1875310"/>
            <a:ext cx="5047363" cy="3601362"/>
          </a:xfrm>
        </p:spPr>
      </p:pic>
      <p:pic>
        <p:nvPicPr>
          <p:cNvPr id="17" name="Content Placeholder 16" descr="A close-up of a machine&#10;&#10;Description automatically generated">
            <a:extLst>
              <a:ext uri="{FF2B5EF4-FFF2-40B4-BE49-F238E27FC236}">
                <a16:creationId xmlns:a16="http://schemas.microsoft.com/office/drawing/2014/main" id="{F81093C0-495C-7594-E745-C6CE48084FD1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78" y="1279525"/>
            <a:ext cx="3579922" cy="2805886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13EF74-BBC5-2A70-9242-34B5500283FF}"/>
              </a:ext>
            </a:extLst>
          </p:cNvPr>
          <p:cNvSpPr txBox="1"/>
          <p:nvPr/>
        </p:nvSpPr>
        <p:spPr>
          <a:xfrm>
            <a:off x="7295744" y="4863829"/>
            <a:ext cx="3842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ELI-NP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38FBDD-F287-6D37-2222-8C8801E4B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5/18/2026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FB3509-459D-F25C-8116-4E29E2534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L. Trache - BTS26</a:t>
            </a:r>
          </a:p>
        </p:txBody>
      </p:sp>
    </p:spTree>
    <p:extLst>
      <p:ext uri="{BB962C8B-B14F-4D97-AF65-F5344CB8AC3E}">
        <p14:creationId xmlns:p14="http://schemas.microsoft.com/office/powerpoint/2010/main" val="50167667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0849A-F6D4-BEF4-401C-8D9F6B9B6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88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Nuclear physics research: what and how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6B8AE-EBAA-DF1F-4465-768CF251A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12752"/>
            <a:ext cx="5181600" cy="486421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Nuclear structure – goal: extend knowledge from the proton dripline to the neutron dripline</a:t>
            </a:r>
          </a:p>
          <a:p>
            <a:r>
              <a:rPr lang="en-US" dirty="0"/>
              <a:t>Nuclear reactions – from low energies to intermediate energies (notions evolving!)</a:t>
            </a:r>
          </a:p>
          <a:p>
            <a:r>
              <a:rPr lang="en-US" dirty="0"/>
              <a:t>Fundamental &amp; exotic decays</a:t>
            </a:r>
          </a:p>
          <a:p>
            <a:r>
              <a:rPr lang="en-US" dirty="0"/>
              <a:t>Nuclear astrophysics</a:t>
            </a:r>
          </a:p>
          <a:p>
            <a:pPr lvl="1"/>
            <a:r>
              <a:rPr lang="en-US" dirty="0"/>
              <a:t>Nuclear physics for astrophysics – nuclear data</a:t>
            </a:r>
          </a:p>
          <a:p>
            <a:pPr lvl="1"/>
            <a:r>
              <a:rPr lang="en-US" dirty="0"/>
              <a:t>Nucleosynthesis </a:t>
            </a:r>
          </a:p>
          <a:p>
            <a:pPr lvl="1"/>
            <a:r>
              <a:rPr lang="en-US" dirty="0"/>
              <a:t>Physics of dense, compact stellar objects</a:t>
            </a:r>
          </a:p>
          <a:p>
            <a:pPr lvl="1"/>
            <a:r>
              <a:rPr lang="en-US" dirty="0"/>
              <a:t>Specific astronomical observations – elemental and isotopic abundances, X- and gamma-ray space telescopes, cosmochemistry (grains in meteorites)</a:t>
            </a:r>
          </a:p>
          <a:p>
            <a:pPr lvl="1"/>
            <a:r>
              <a:rPr lang="en-US" dirty="0"/>
              <a:t>… multimessenger astronomy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12C9A-E85D-CDB0-FA10-67F2A6D2F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12752"/>
            <a:ext cx="5181600" cy="486421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Use of particle accelerators and large labs – increased energy and/or beam intensity</a:t>
            </a:r>
          </a:p>
          <a:p>
            <a:r>
              <a:rPr lang="en-US" dirty="0"/>
              <a:t>New RIB – radioactive ion beams facilities – large and small</a:t>
            </a:r>
          </a:p>
          <a:p>
            <a:r>
              <a:rPr lang="en-US" dirty="0"/>
              <a:t>Use of underground labs</a:t>
            </a:r>
          </a:p>
          <a:p>
            <a:r>
              <a:rPr lang="en-US" dirty="0"/>
              <a:t>Improvement of detectors – large arrays, new materials; </a:t>
            </a:r>
          </a:p>
          <a:p>
            <a:r>
              <a:rPr lang="en-US" dirty="0"/>
              <a:t>Improvement of data collection: electronics, communications, storage</a:t>
            </a:r>
            <a:r>
              <a:rPr lang="en-US"/>
              <a:t>, speed …</a:t>
            </a:r>
            <a:endParaRPr lang="en-US" dirty="0"/>
          </a:p>
          <a:p>
            <a:r>
              <a:rPr lang="en-US" dirty="0"/>
              <a:t>Multidisciplinary approaches and topics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43641B-4601-ED51-260B-D4A7D9D8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6D360-02B0-ECA3-87AD-22E3E98C3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16E149-0324-7992-8ADE-FBB4694E8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681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2355A2-EEAD-DC44-4BAB-E05591EB2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069"/>
            <a:ext cx="10515600" cy="6176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RIB facilities worldwide</a:t>
            </a:r>
          </a:p>
        </p:txBody>
      </p:sp>
      <p:pic>
        <p:nvPicPr>
          <p:cNvPr id="8" name="Content Placeholder 7" descr="A map of the world with red and blue text&#10;&#10;Description automatically generated">
            <a:extLst>
              <a:ext uri="{FF2B5EF4-FFF2-40B4-BE49-F238E27FC236}">
                <a16:creationId xmlns:a16="http://schemas.microsoft.com/office/drawing/2014/main" id="{E83D5DE3-7D70-2144-FD0D-FD459294A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95" y="824394"/>
            <a:ext cx="10098523" cy="5773979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E889F9-6BBC-D841-1272-097C7144B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908D1-75DC-66C8-7A50-38150325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349FD-73BB-9872-BC84-87771FBEE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6B39-DC6B-47C8-AF44-047E20A8A17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70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C6179-5A6B-3941-95F8-3CA0FAF02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6998"/>
          </a:xfrm>
        </p:spPr>
        <p:txBody>
          <a:bodyPr/>
          <a:lstStyle/>
          <a:p>
            <a:pPr algn="ctr"/>
            <a:r>
              <a:rPr lang="en-US" dirty="0"/>
              <a:t>Major RIB non-European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38EC6-BC4E-0955-7715-29DBEEA15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1510"/>
            <a:ext cx="10515600" cy="47754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RIBF at RIKEN, Wako, Japan – largest yet!</a:t>
            </a:r>
          </a:p>
          <a:p>
            <a:pPr marL="0" indent="0">
              <a:buNone/>
            </a:pPr>
            <a:r>
              <a:rPr lang="en-US" dirty="0"/>
              <a:t>FRIB at MSU, East Lansing, MI, USA – newest!</a:t>
            </a:r>
          </a:p>
          <a:p>
            <a:pPr marL="0" indent="0">
              <a:buNone/>
            </a:pPr>
            <a:r>
              <a:rPr lang="en-US" dirty="0"/>
              <a:t>Institute of Modern Physics, Lanzhou, China</a:t>
            </a:r>
          </a:p>
          <a:p>
            <a:pPr marL="0" indent="0">
              <a:buNone/>
            </a:pPr>
            <a:r>
              <a:rPr lang="en-US" dirty="0"/>
              <a:t>HIAF, Huizhou, China – commissioned Dec. 2025</a:t>
            </a:r>
          </a:p>
          <a:p>
            <a:pPr marL="0" indent="0">
              <a:buNone/>
            </a:pPr>
            <a:r>
              <a:rPr lang="en-US" dirty="0"/>
              <a:t>Center for Exotic Nuclear Studies , IBS, Daejeon, Korea (since 2024)</a:t>
            </a:r>
          </a:p>
          <a:p>
            <a:pPr marL="0" indent="0">
              <a:buNone/>
            </a:pPr>
            <a:r>
              <a:rPr lang="en-US" dirty="0"/>
              <a:t>ANL CARIBU, IL, USA</a:t>
            </a:r>
          </a:p>
          <a:p>
            <a:pPr marL="0" indent="0">
              <a:buNone/>
            </a:pPr>
            <a:r>
              <a:rPr lang="en-US" dirty="0"/>
              <a:t>MARS at TAMU, TX, USA</a:t>
            </a:r>
          </a:p>
          <a:p>
            <a:pPr marL="0" indent="0">
              <a:buNone/>
            </a:pPr>
            <a:r>
              <a:rPr lang="en-US" dirty="0"/>
              <a:t>Notre Dame </a:t>
            </a:r>
            <a:r>
              <a:rPr lang="en-US" dirty="0" err="1"/>
              <a:t>Twinsol</a:t>
            </a:r>
            <a:r>
              <a:rPr lang="en-US" dirty="0"/>
              <a:t>, IN, USA</a:t>
            </a:r>
          </a:p>
          <a:p>
            <a:pPr marL="0" indent="0">
              <a:buNone/>
            </a:pPr>
            <a:r>
              <a:rPr lang="en-US" dirty="0" err="1"/>
              <a:t>iThemba</a:t>
            </a:r>
            <a:r>
              <a:rPr lang="en-US" dirty="0"/>
              <a:t>, S. Africa</a:t>
            </a:r>
          </a:p>
          <a:p>
            <a:pPr marL="0" indent="0">
              <a:buNone/>
            </a:pPr>
            <a:r>
              <a:rPr lang="en-US" dirty="0"/>
              <a:t>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D0062-B81C-49A7-64A4-5AEFAA1A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854C8-A327-4B58-ADB2-EFD1D9203FB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42010-B1D7-FCE8-06F9-21ADB3B7B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L. Trache - BTS25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799EB-E610-C377-8856-9F2729D2F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36B39-DC6B-47C8-AF44-047E20A8A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8671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E54BF-5078-1E56-76E3-0EA7BF9D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3" y="294421"/>
            <a:ext cx="10515600" cy="6126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RIBF at RIKEN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AF47D-9A02-1FF6-2872-9D83B3FDD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36" y="977773"/>
            <a:ext cx="9711500" cy="554828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A27081-8C6C-1F2D-956C-46BB3EE22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604972-7CCB-4729-ABD3-2B2742E91E3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0DFA1-DE8F-E74B-CE24-13255E1AF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L. Trache - BTS25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8A4EC-4670-FE20-549A-03D265B0F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36B39-DC6B-47C8-AF44-047E20A8A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5068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78E7A19-E020-F2F0-E8B2-2CA220CB9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115"/>
          </a:xfrm>
        </p:spPr>
        <p:txBody>
          <a:bodyPr>
            <a:normAutofit fontScale="90000"/>
          </a:bodyPr>
          <a:lstStyle/>
          <a:p>
            <a:r>
              <a:rPr lang="en-US" dirty="0"/>
              <a:t>New: CENS Daejeon, S. Korea</a:t>
            </a:r>
          </a:p>
        </p:txBody>
      </p:sp>
      <p:pic>
        <p:nvPicPr>
          <p:cNvPr id="9" name="Content Placeholder 8" descr="A aerial view of a large building&#10;&#10;Description automatically generated">
            <a:extLst>
              <a:ext uri="{FF2B5EF4-FFF2-40B4-BE49-F238E27FC236}">
                <a16:creationId xmlns:a16="http://schemas.microsoft.com/office/drawing/2014/main" id="{BE8CAEDB-CEBD-827C-C6EF-808F40DF2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050" y="1009367"/>
            <a:ext cx="7798177" cy="5848633"/>
          </a:xfrm>
        </p:spPr>
      </p:pic>
      <p:pic>
        <p:nvPicPr>
          <p:cNvPr id="11" name="Picture 10" descr="A diagram of a machine&#10;&#10;Description automatically generated">
            <a:extLst>
              <a:ext uri="{FF2B5EF4-FFF2-40B4-BE49-F238E27FC236}">
                <a16:creationId xmlns:a16="http://schemas.microsoft.com/office/drawing/2014/main" id="{99D1D3B8-2767-C0BE-37E7-A2880F12A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337C5-1A61-8990-0028-1E0FC5031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19546-E93E-402C-AFE7-6BB3DB8D830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82978-8147-8EB2-964D-73A2228D2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L. Trache - BTS25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677D2-D23A-2485-BE42-00988367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36B39-DC6B-47C8-AF44-047E20A8A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65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7FB6A-0801-DC1F-C539-B9D25BF8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0739E-0411-4DFD-983E-DB59354C51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DC70AB-97F1-5011-8159-4AD49990B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083621" y="-1063696"/>
            <a:ext cx="6352671" cy="8985391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DAB78A8-3E0C-BE45-8D49-40375FCA9252}"/>
              </a:ext>
            </a:extLst>
          </p:cNvPr>
          <p:cNvSpPr/>
          <p:nvPr/>
        </p:nvSpPr>
        <p:spPr>
          <a:xfrm>
            <a:off x="1190625" y="2068045"/>
            <a:ext cx="971550" cy="1619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987A9B2-AE0C-4970-1D3E-42B0F75414D8}"/>
              </a:ext>
            </a:extLst>
          </p:cNvPr>
          <p:cNvSpPr/>
          <p:nvPr/>
        </p:nvSpPr>
        <p:spPr>
          <a:xfrm rot="6844730">
            <a:off x="6461873" y="1510546"/>
            <a:ext cx="971550" cy="1619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D512633-8361-F732-9D7E-9045573BBEE3}"/>
              </a:ext>
            </a:extLst>
          </p:cNvPr>
          <p:cNvSpPr/>
          <p:nvPr/>
        </p:nvSpPr>
        <p:spPr>
          <a:xfrm rot="8710168">
            <a:off x="10567451" y="1854454"/>
            <a:ext cx="971550" cy="1619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EBA846-706D-D673-038D-75AD2EE8DE48}"/>
              </a:ext>
            </a:extLst>
          </p:cNvPr>
          <p:cNvSpPr txBox="1"/>
          <p:nvPr/>
        </p:nvSpPr>
        <p:spPr>
          <a:xfrm>
            <a:off x="332605" y="1698713"/>
            <a:ext cx="134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EoS studies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90174-794F-96AB-67D2-CFFB766B9E14}"/>
              </a:ext>
            </a:extLst>
          </p:cNvPr>
          <p:cNvSpPr txBox="1"/>
          <p:nvPr/>
        </p:nvSpPr>
        <p:spPr>
          <a:xfrm rot="19583966">
            <a:off x="10735586" y="1290700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 n-rich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BCBA0D-B8CA-E2FF-A90B-39C572CE2D5F}"/>
              </a:ext>
            </a:extLst>
          </p:cNvPr>
          <p:cNvSpPr txBox="1"/>
          <p:nvPr/>
        </p:nvSpPr>
        <p:spPr>
          <a:xfrm>
            <a:off x="7219759" y="806824"/>
            <a:ext cx="3552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 for reactions I suggest: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RB stop and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reaccel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 up to 3 MeV/u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CF2F06F-B58A-0075-E28E-B77A92F8F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80564E-71EF-4013-B843-FCD2EBE952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40673BE-26C0-FEDD-1A20-820FA5E0A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Livius Trache - HIAF Symposium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55B5ACBD-26AB-5BAB-1200-4F52CE7F1C24}"/>
              </a:ext>
            </a:extLst>
          </p:cNvPr>
          <p:cNvSpPr/>
          <p:nvPr/>
        </p:nvSpPr>
        <p:spPr>
          <a:xfrm rot="8710168">
            <a:off x="10047499" y="4728538"/>
            <a:ext cx="971550" cy="1619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AFB84-F046-2E22-D6C8-15A32095CD02}"/>
              </a:ext>
            </a:extLst>
          </p:cNvPr>
          <p:cNvSpPr txBox="1"/>
          <p:nvPr/>
        </p:nvSpPr>
        <p:spPr>
          <a:xfrm rot="19583966">
            <a:off x="9748415" y="4089475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 MNTR, n-rich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E77F6F-BB99-DFD2-4270-D18400879B09}"/>
              </a:ext>
            </a:extLst>
          </p:cNvPr>
          <p:cNvSpPr txBox="1"/>
          <p:nvPr/>
        </p:nvSpPr>
        <p:spPr>
          <a:xfrm>
            <a:off x="1190625" y="252664"/>
            <a:ext cx="6802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HIAF of IMP, Lanzhou @ Huizhou, China (commissioned Dec. 2025)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8B4B18-7D9D-E5F8-9401-E29039718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251" y="2114484"/>
            <a:ext cx="5848350" cy="4386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7B8E61-AF64-D26F-F408-355C37361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9" y="2124707"/>
            <a:ext cx="5848351" cy="438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4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C0784C-8C24-F5EA-ADC8-24C87D5EA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838935" cy="484620"/>
          </a:xfrm>
        </p:spPr>
        <p:txBody>
          <a:bodyPr>
            <a:noAutofit/>
          </a:bodyPr>
          <a:lstStyle/>
          <a:p>
            <a:r>
              <a:rPr lang="en-GB" sz="2800" b="1" dirty="0"/>
              <a:t>BTS23</a:t>
            </a:r>
            <a:r>
              <a:rPr lang="en-GB" sz="2800" dirty="0"/>
              <a:t> at IFIN-HH: 3 lectures and 2 separate experiments at 2 accelerators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568AEA0-A6DE-CC80-10BB-EB57EAB334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838" y="1717964"/>
            <a:ext cx="6378930" cy="3941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92B0F129-2977-6AF2-EA3E-D5C1645186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51" y="1717964"/>
            <a:ext cx="5212985" cy="39093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2BAF01-9ABF-DBCD-8F4A-D1105DDC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CF82E-739E-D6A4-5349-89C414752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BC70D9-1B10-13E9-B217-5B1D163BF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79B-D370-4185-80A4-8340F00CB05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057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E2B8B1-D8B7-B0B6-4E7D-E1AE6E8A4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563" y="80319"/>
            <a:ext cx="7331739" cy="3299283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AE6B6C9-EAC0-9EBA-3C2F-72CA57DAE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12" y="3429000"/>
            <a:ext cx="7331739" cy="33021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312ACE-7B2B-8C60-4D22-D7D44DC34B12}"/>
              </a:ext>
            </a:extLst>
          </p:cNvPr>
          <p:cNvSpPr txBox="1"/>
          <p:nvPr/>
        </p:nvSpPr>
        <p:spPr>
          <a:xfrm>
            <a:off x="569698" y="914400"/>
            <a:ext cx="3390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Sunday: visit to MicroBequerel lab</a:t>
            </a:r>
          </a:p>
          <a:p>
            <a:r>
              <a:rPr lang="en-GB" dirty="0"/>
              <a:t> in the </a:t>
            </a:r>
            <a:r>
              <a:rPr lang="en-GB" dirty="0" err="1"/>
              <a:t>Slanic</a:t>
            </a:r>
            <a:r>
              <a:rPr lang="en-GB" dirty="0"/>
              <a:t> </a:t>
            </a:r>
            <a:r>
              <a:rPr lang="en-GB" dirty="0" err="1"/>
              <a:t>saltmine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F11C8-0EBD-B8FE-B39C-D6938026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11178-0833-3421-2E38-3CC19CE83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2FBDC-DC60-818C-E4B1-FF315776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779B-D370-4185-80A4-8340F00CB05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688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BTS24 in Warsaw – social event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4"/>
          </p:nvPr>
        </p:nvSpPr>
        <p:spPr>
          <a:xfrm>
            <a:off x="176783" y="1271805"/>
            <a:ext cx="5082717" cy="265515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GB" dirty="0"/>
              <a:t>On Sunday students and supervisors visited the "Rancho pod </a:t>
            </a:r>
            <a:r>
              <a:rPr lang="en-GB" dirty="0" err="1"/>
              <a:t>Bocianem</a:t>
            </a:r>
            <a:r>
              <a:rPr lang="en-GB" dirty="0"/>
              <a:t>" where attractions awaited them:</a:t>
            </a:r>
            <a:br>
              <a:rPr lang="pl-PL" dirty="0"/>
            </a:br>
            <a:r>
              <a:rPr lang="en-GB" dirty="0"/>
              <a:t>a rope park and air gun shooting. </a:t>
            </a:r>
            <a:endParaRPr lang="pl-PL" dirty="0"/>
          </a:p>
          <a:p>
            <a:pPr algn="just"/>
            <a:r>
              <a:rPr lang="en-GB" dirty="0"/>
              <a:t>After having fun together, there was a barbecue and a bonfire, where</a:t>
            </a:r>
            <a:r>
              <a:rPr lang="pl-PL" dirty="0"/>
              <a:t> </a:t>
            </a:r>
            <a:r>
              <a:rPr lang="en-GB" dirty="0"/>
              <a:t>international hits were sung with a guitar</a:t>
            </a:r>
            <a:r>
              <a:rPr lang="pl-PL" dirty="0"/>
              <a:t>.</a:t>
            </a:r>
            <a:endParaRPr lang="en-GB" dirty="0"/>
          </a:p>
        </p:txBody>
      </p:sp>
      <p:pic>
        <p:nvPicPr>
          <p:cNvPr id="11" name="Obraz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501" y="2620986"/>
            <a:ext cx="1913255" cy="1434465"/>
          </a:xfrm>
          <a:prstGeom prst="rect">
            <a:avLst/>
          </a:prstGeom>
        </p:spPr>
      </p:pic>
      <p:pic>
        <p:nvPicPr>
          <p:cNvPr id="12" name="Obraz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48" y="1271805"/>
            <a:ext cx="2101609" cy="1557301"/>
          </a:xfrm>
          <a:prstGeom prst="rect">
            <a:avLst/>
          </a:prstGeom>
        </p:spPr>
      </p:pic>
      <p:pic>
        <p:nvPicPr>
          <p:cNvPr id="15" name="Obraz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521" y="2193405"/>
            <a:ext cx="2312035" cy="1733550"/>
          </a:xfrm>
          <a:prstGeom prst="rect">
            <a:avLst/>
          </a:prstGeom>
        </p:spPr>
      </p:pic>
      <p:pic>
        <p:nvPicPr>
          <p:cNvPr id="16" name="Obraz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97" y="4211540"/>
            <a:ext cx="4573556" cy="2386183"/>
          </a:xfrm>
          <a:prstGeom prst="rect">
            <a:avLst/>
          </a:prstGeom>
        </p:spPr>
      </p:pic>
      <p:pic>
        <p:nvPicPr>
          <p:cNvPr id="17" name="Obraz 1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148" y="4239593"/>
            <a:ext cx="4610914" cy="23861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58391-52AB-0E84-44F1-EF038C5D5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13032-8786-ED42-EDE7-AD644E6AA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1CB62-0D37-0379-B253-A5B388F3F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2A29-F7CD-E34E-BAEE-8E8E72BF419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833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21362A8-BF77-0E73-2068-DAE53AADBED0}"/>
              </a:ext>
            </a:extLst>
          </p:cNvPr>
          <p:cNvSpPr/>
          <p:nvPr/>
        </p:nvSpPr>
        <p:spPr>
          <a:xfrm>
            <a:off x="12863" y="19622"/>
            <a:ext cx="12183603" cy="15581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E37F5B-7135-6016-26D9-5B3CBD9B66A0}"/>
              </a:ext>
            </a:extLst>
          </p:cNvPr>
          <p:cNvSpPr txBox="1"/>
          <p:nvPr/>
        </p:nvSpPr>
        <p:spPr>
          <a:xfrm>
            <a:off x="9884" y="182638"/>
            <a:ext cx="12182114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          Basic Training </a:t>
            </a:r>
            <a:r>
              <a:rPr kumimoji="0" lang="es-ES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School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on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Accelerator </a:t>
            </a:r>
            <a:r>
              <a:rPr kumimoji="0" lang="es-ES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Applications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   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 Nuclear </a:t>
            </a:r>
            <a:r>
              <a:rPr kumimoji="0" lang="es-ES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Physics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2025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01DF5F-C17F-E742-ACC1-B4AC28D7D366}"/>
              </a:ext>
            </a:extLst>
          </p:cNvPr>
          <p:cNvSpPr txBox="1"/>
          <p:nvPr/>
        </p:nvSpPr>
        <p:spPr>
          <a:xfrm>
            <a:off x="2891484" y="5882744"/>
            <a:ext cx="641715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Begoña Fernández </a:t>
            </a:r>
            <a:r>
              <a:rPr kumimoji="0" lang="es-E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on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behalf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of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the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organizing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committee</a:t>
            </a: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University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of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Seville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&amp; Centro Nacional de Aceleradores (CNA)</a:t>
            </a:r>
          </a:p>
        </p:txBody>
      </p:sp>
      <p:pic>
        <p:nvPicPr>
          <p:cNvPr id="8" name="Imagen 7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3F5B4B90-14B5-FEA2-5300-5C2929CEF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" y="6332304"/>
            <a:ext cx="1581150" cy="499384"/>
          </a:xfrm>
          <a:prstGeom prst="rect">
            <a:avLst/>
          </a:prstGeom>
        </p:spPr>
      </p:pic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A6E8BBA5-E480-FAF2-0DBC-307D696AE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4453" y="6033994"/>
            <a:ext cx="834119" cy="795111"/>
          </a:xfrm>
          <a:prstGeom prst="rect">
            <a:avLst/>
          </a:prstGeom>
        </p:spPr>
      </p:pic>
      <p:pic>
        <p:nvPicPr>
          <p:cNvPr id="10" name="Imagen 9" descr="Diagrama&#10;&#10;El contenido generado por IA puede ser incorrecto.">
            <a:extLst>
              <a:ext uri="{FF2B5EF4-FFF2-40B4-BE49-F238E27FC236}">
                <a16:creationId xmlns:a16="http://schemas.microsoft.com/office/drawing/2014/main" id="{0AD44BC3-C513-665A-6954-4B17638A7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" y="28598"/>
            <a:ext cx="1826756" cy="1582856"/>
          </a:xfrm>
          <a:prstGeom prst="rect">
            <a:avLst/>
          </a:prstGeom>
        </p:spPr>
      </p:pic>
      <p:pic>
        <p:nvPicPr>
          <p:cNvPr id="3" name="Imagen 2" descr="Imagen 3, Imagen">
            <a:extLst>
              <a:ext uri="{FF2B5EF4-FFF2-40B4-BE49-F238E27FC236}">
                <a16:creationId xmlns:a16="http://schemas.microsoft.com/office/drawing/2014/main" id="{522976DF-FC34-D8B2-2619-13E1184C1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6076" y="14813"/>
            <a:ext cx="1484813" cy="783378"/>
          </a:xfrm>
          <a:prstGeom prst="rect">
            <a:avLst/>
          </a:prstGeom>
        </p:spPr>
      </p:pic>
      <p:pic>
        <p:nvPicPr>
          <p:cNvPr id="2" name="Imagen 1" descr="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37487F5-3414-775F-7C77-1A1473460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8916" y="1575661"/>
            <a:ext cx="7555424" cy="42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EC8BE-4470-942E-CFFF-610B2D0F5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9EA76-9277-29DA-9A49-3101FF8FE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Thank you!</a:t>
            </a:r>
          </a:p>
          <a:p>
            <a:pPr marL="0" indent="0" algn="ctr">
              <a:buNone/>
            </a:pPr>
            <a:r>
              <a:rPr lang="en-US" dirty="0"/>
              <a:t>Enjoy your stay!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Be aware of excitement, curiosity &amp; work!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A4343-F522-A699-EB78-099E84804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4BB8B-0A63-0504-B69D-C6C72498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Trache - BTS26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74CA-E12C-5189-A535-538722241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3BEBAD-1637-4421-9A73-834B91F80AA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91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662018" y="754914"/>
            <a:ext cx="10472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Stars’ energy is from nuclear reactions - most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The elements in our Universe were synthesized via nuclear reactions in two phases: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762403" y="5329662"/>
            <a:ext cx="71816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The basic idea - firstly introduced by Alpher, Bethe and Gamow (1948, April 1): chain of nuclear reactions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appropriate temperature;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density conditions.</a:t>
            </a:r>
          </a:p>
        </p:txBody>
      </p:sp>
      <p:sp>
        <p:nvSpPr>
          <p:cNvPr id="2" name="CasetăText 30"/>
          <p:cNvSpPr txBox="1"/>
          <p:nvPr/>
        </p:nvSpPr>
        <p:spPr>
          <a:xfrm>
            <a:off x="3110354" y="98619"/>
            <a:ext cx="61065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503050405090304" pitchFamily="18" charset="0"/>
              </a:rPr>
              <a:t>Introduction to NA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2817" y="1610270"/>
            <a:ext cx="114216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Light elements up to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Li in the process known as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Big Bang Nucleosynthesis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(BBN) or primordial nucleosynthesis</a:t>
            </a:r>
          </a:p>
          <a:p>
            <a:pPr marL="91440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Heavier elements in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Stellar Nucleosynthesis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process. </a:t>
            </a:r>
          </a:p>
        </p:txBody>
      </p:sp>
      <p:cxnSp>
        <p:nvCxnSpPr>
          <p:cNvPr id="5" name="Connector: Elbow 4"/>
          <p:cNvCxnSpPr/>
          <p:nvPr/>
        </p:nvCxnSpPr>
        <p:spPr>
          <a:xfrm rot="16200000" flipH="1">
            <a:off x="431186" y="1514573"/>
            <a:ext cx="461665" cy="31311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05" y="2902863"/>
            <a:ext cx="2095500" cy="267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95" y="2902865"/>
            <a:ext cx="2030466" cy="267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0255" y="5648868"/>
            <a:ext cx="2293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1920 Arthur Edington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11694" y="5648868"/>
            <a:ext cx="20304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1919 Jean Perrin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6" name="Straight Arrow Connector 25"/>
          <p:cNvCxnSpPr>
            <a:cxnSpLocks/>
          </p:cNvCxnSpPr>
          <p:nvPr/>
        </p:nvCxnSpPr>
        <p:spPr>
          <a:xfrm flipV="1">
            <a:off x="4950372" y="2776742"/>
            <a:ext cx="1145628" cy="188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 Box 13"/>
          <p:cNvSpPr txBox="1"/>
          <p:nvPr/>
        </p:nvSpPr>
        <p:spPr>
          <a:xfrm>
            <a:off x="4762402" y="4294309"/>
            <a:ext cx="7321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We have a paradigm verified by observations and by modeling about the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origin of the chemical elements in the Universe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62401" y="3098653"/>
            <a:ext cx="73214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“sub-atomic energy” reservoir - the only that could create the energy that we see from the stars. </a:t>
            </a:r>
          </a:p>
        </p:txBody>
      </p:sp>
      <p:sp>
        <p:nvSpPr>
          <p:cNvPr id="33" name="Text Box 13"/>
          <p:cNvSpPr txBox="1"/>
          <p:nvPr/>
        </p:nvSpPr>
        <p:spPr>
          <a:xfrm>
            <a:off x="5983033" y="2533857"/>
            <a:ext cx="52798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In 1919, 1920 independently concluded: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8297545" y="3839452"/>
            <a:ext cx="0" cy="479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 Box 13"/>
          <p:cNvSpPr txBox="1"/>
          <p:nvPr/>
        </p:nvSpPr>
        <p:spPr>
          <a:xfrm>
            <a:off x="4597396" y="3909991"/>
            <a:ext cx="3700149" cy="43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 Regular" panose="02020503050405090304" charset="0"/>
              </a:rPr>
              <a:t>Ideas developed over time</a:t>
            </a:r>
          </a:p>
        </p:txBody>
      </p:sp>
      <p:cxnSp>
        <p:nvCxnSpPr>
          <p:cNvPr id="37" name="Straight Arrow Connector 36"/>
          <p:cNvCxnSpPr>
            <a:cxnSpLocks/>
          </p:cNvCxnSpPr>
          <p:nvPr/>
        </p:nvCxnSpPr>
        <p:spPr>
          <a:xfrm>
            <a:off x="8320754" y="5064007"/>
            <a:ext cx="0" cy="370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BFE609-3E75-2777-22CE-004CD0639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0739E-0411-4DFD-983E-DB59354C51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23" descr="medal_physics">
            <a:extLst>
              <a:ext uri="{FF2B5EF4-FFF2-40B4-BE49-F238E27FC236}">
                <a16:creationId xmlns:a16="http://schemas.microsoft.com/office/drawing/2014/main" id="{8B23EE1F-6C56-B4E4-A3FF-05E968CC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1404" y="6018200"/>
            <a:ext cx="571500" cy="5715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BB2DD2-D8A9-E06D-C678-4B01C05DC747}"/>
              </a:ext>
            </a:extLst>
          </p:cNvPr>
          <p:cNvSpPr txBox="1"/>
          <p:nvPr/>
        </p:nvSpPr>
        <p:spPr>
          <a:xfrm>
            <a:off x="3626926" y="6103086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1926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AE4851E-99D0-EDC6-C4E8-DD8C324C9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4EAB8-3576-4986-8794-3D60470C195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78EBEC-13EB-AEDC-772E-0A54CCE81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9682" y="6446996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Livius Trache - HIAF Symposium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5916A-518A-ABDC-9897-CF4E001AB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5134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1C4C9-4380-8BA2-0E04-D1BB98952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2988"/>
            <a:ext cx="10515600" cy="49039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“Nuclei: the core of the mater, </a:t>
            </a:r>
            <a:r>
              <a:rPr lang="en-US" dirty="0">
                <a:solidFill>
                  <a:srgbClr val="FF0000"/>
                </a:solidFill>
              </a:rPr>
              <a:t>the fuel of stars</a:t>
            </a:r>
            <a:r>
              <a:rPr lang="en-US" dirty="0"/>
              <a:t>”</a:t>
            </a:r>
          </a:p>
          <a:p>
            <a:pPr marL="0" indent="0">
              <a:buNone/>
            </a:pPr>
            <a:r>
              <a:rPr lang="en-US" dirty="0"/>
              <a:t>motto of the Division of Nuclear Physics of the American Physical Society at the beginning of </a:t>
            </a:r>
            <a:r>
              <a:rPr lang="en-US" dirty="0" err="1"/>
              <a:t>III</a:t>
            </a:r>
            <a:r>
              <a:rPr lang="en-US" baseline="30000" dirty="0" err="1"/>
              <a:t>rd</a:t>
            </a:r>
            <a:r>
              <a:rPr lang="en-US" dirty="0"/>
              <a:t> millennium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F9148-5AA4-EA1D-FDBC-56ED30A6B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0739E-0411-4DFD-983E-DB59354C51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1EA4A-54EB-4B0B-6011-712DA6A5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B7CD33-36F9-4B22-8AD3-AB17E2834CC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50682-12CF-94E6-A760-FC24B076F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Livius Trache - HIAF Symposium</a:t>
            </a:r>
          </a:p>
        </p:txBody>
      </p:sp>
    </p:spTree>
    <p:extLst>
      <p:ext uri="{BB962C8B-B14F-4D97-AF65-F5344CB8AC3E}">
        <p14:creationId xmlns:p14="http://schemas.microsoft.com/office/powerpoint/2010/main" val="2589731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Screenshot 2022-09-08 at 12.30.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93" y="577136"/>
            <a:ext cx="10613284" cy="6280866"/>
          </a:xfrm>
          <a:prstGeom prst="rect">
            <a:avLst/>
          </a:prstGeom>
        </p:spPr>
      </p:pic>
      <p:sp>
        <p:nvSpPr>
          <p:cNvPr id="4" name="CasetăText 30"/>
          <p:cNvSpPr txBox="1"/>
          <p:nvPr/>
        </p:nvSpPr>
        <p:spPr>
          <a:xfrm>
            <a:off x="1781736" y="136525"/>
            <a:ext cx="8801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503050405090304" pitchFamily="18" charset="0"/>
              </a:rPr>
              <a:t>Nucleosynthesis processes on nuclide chart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919348" y="1477011"/>
            <a:ext cx="2199577" cy="3694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 rich environements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375913" y="1845313"/>
            <a:ext cx="631825" cy="71945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EBC054-9D13-F8BB-4073-E5528F45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0739E-0411-4DFD-983E-DB59354C51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E8DE6-6CFB-DD71-C1CB-908EF9350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05871-4763-4F9E-BCC9-2451AB5BBF5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77AAE-0DE5-0AF5-9033-167191A2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7534"/>
          </a:xfrm>
        </p:spPr>
        <p:txBody>
          <a:bodyPr>
            <a:normAutofit/>
          </a:bodyPr>
          <a:lstStyle/>
          <a:p>
            <a:pPr algn="ctr"/>
            <a:r>
              <a:rPr lang="en-GB" sz="2800" dirty="0"/>
              <a:t>Q: what and how?!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21631-9200-0627-339E-C9AC32221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2660"/>
            <a:ext cx="10915996" cy="50743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Nuclear Astrophysics (NA) is part in the science programs of all and each large nuclear physics institutes =&gt; it belongs to HIAF</a:t>
            </a:r>
          </a:p>
          <a:p>
            <a:pPr marL="0" indent="0">
              <a:buNone/>
            </a:pPr>
            <a:r>
              <a:rPr lang="en-GB" sz="2600" dirty="0"/>
              <a:t>… clearly stated as </a:t>
            </a:r>
            <a:r>
              <a:rPr lang="en-GB" sz="2600" dirty="0">
                <a:solidFill>
                  <a:srgbClr val="FF0000"/>
                </a:solidFill>
              </a:rPr>
              <a:t>“… understanding of the origin of heavy elements in Universe”</a:t>
            </a:r>
          </a:p>
          <a:p>
            <a:pPr marL="0" indent="0">
              <a:buNone/>
            </a:pPr>
            <a:r>
              <a:rPr lang="en-GB" dirty="0"/>
              <a:t>NA includes (debatable!):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Nuclear Physics for Astrophysics (NPA) – nuclear reaction data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Star dynamics, including physics of dense, compact stellar objects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Nucleosynthesis modelling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Specific observations (elemental&amp; isotopic spectroscopy, space X- &amp; gamma-rays telescopes, cosmochemistry of meteorites, search in terrestrial deposits …)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i="1" dirty="0"/>
              <a:t>“multimessenger astronomy” … GCE …</a:t>
            </a:r>
          </a:p>
          <a:p>
            <a:pPr marL="0" indent="0">
              <a:buNone/>
            </a:pPr>
            <a:r>
              <a:rPr lang="en-GB" dirty="0"/>
              <a:t>What and how to address the event entitled: </a:t>
            </a:r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“</a:t>
            </a:r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Frontier Nuclear Physics Symposium Related to HIAF</a:t>
            </a:r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”</a:t>
            </a:r>
            <a:r>
              <a:rPr lang="en-GB" dirty="0"/>
              <a:t>?</a:t>
            </a:r>
          </a:p>
          <a:p>
            <a:pPr marL="0" indent="0">
              <a:buNone/>
            </a:pPr>
            <a:r>
              <a:rPr lang="en-GB" dirty="0"/>
              <a:t>… given the huge mismatch between the energies of cosmic reactions (very small ~eV, keV/u) and those of HIAF (up to GeV/u)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D08E0-0A3A-F9A2-F87F-335FA0D9D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0739E-0411-4DFD-983E-DB59354C51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91E99-F93D-C026-7C71-326327332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E05A5-9559-4A72-9187-1307099FBDC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8F646-8C52-F2D0-4431-2335402DE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Livius Trache - HIAF Symposium</a:t>
            </a:r>
          </a:p>
        </p:txBody>
      </p:sp>
    </p:spTree>
    <p:extLst>
      <p:ext uri="{BB962C8B-B14F-4D97-AF65-F5344CB8AC3E}">
        <p14:creationId xmlns:p14="http://schemas.microsoft.com/office/powerpoint/2010/main" val="2843750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A498D-0779-8CB5-E80B-19E12E7A5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42C7E-E23E-E0D9-E0D1-2930332A2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071"/>
          </a:xfrm>
        </p:spPr>
        <p:txBody>
          <a:bodyPr/>
          <a:lstStyle/>
          <a:p>
            <a:r>
              <a:rPr lang="en-GB" dirty="0"/>
              <a:t>Own “workshop”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3C4BE-8538-2F0A-BA6F-A3197A67C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7869"/>
            <a:ext cx="10515600" cy="48690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Results and plans from  own (recent) work:</a:t>
            </a:r>
          </a:p>
          <a:p>
            <a:pPr>
              <a:buFontTx/>
              <a:buChar char="-"/>
            </a:pPr>
            <a:r>
              <a:rPr lang="en-GB" b="1" dirty="0"/>
              <a:t>Direct measurements </a:t>
            </a:r>
            <a:r>
              <a:rPr lang="en-GB" dirty="0"/>
              <a:t>at very low energies, with small tandetron accelerator, </a:t>
            </a:r>
            <a:r>
              <a:rPr lang="en-GB" dirty="0">
                <a:latin typeface="Symbol" panose="05050102010706020507" pitchFamily="18" charset="2"/>
              </a:rPr>
              <a:t>g</a:t>
            </a:r>
            <a:r>
              <a:rPr lang="en-GB" dirty="0"/>
              <a:t>-ray detectors, prompt and deactivation , eventually in an ultra-low background lab in a salt mine</a:t>
            </a:r>
          </a:p>
          <a:p>
            <a:pPr lvl="1">
              <a:buFontTx/>
              <a:buChar char="-"/>
            </a:pPr>
            <a:r>
              <a:rPr lang="en-GB" dirty="0"/>
              <a:t>Radiative alpha-capture on 64Zn, 58Ni</a:t>
            </a:r>
          </a:p>
          <a:p>
            <a:pPr lvl="1">
              <a:buFontTx/>
              <a:buChar char="-"/>
            </a:pPr>
            <a:r>
              <a:rPr lang="en-GB" dirty="0"/>
              <a:t>(older) 13C+12C</a:t>
            </a:r>
          </a:p>
          <a:p>
            <a:pPr>
              <a:buFontTx/>
              <a:buChar char="-"/>
            </a:pPr>
            <a:r>
              <a:rPr lang="en-GB" b="1" dirty="0"/>
              <a:t>Search for cosmogenic </a:t>
            </a:r>
            <a:r>
              <a:rPr lang="en-GB" b="1" baseline="30000" dirty="0"/>
              <a:t>244</a:t>
            </a:r>
            <a:r>
              <a:rPr lang="en-GB" b="1" dirty="0"/>
              <a:t>Pu </a:t>
            </a:r>
            <a:r>
              <a:rPr lang="en-GB" dirty="0"/>
              <a:t>in terrestrial deposits</a:t>
            </a:r>
          </a:p>
          <a:p>
            <a:pPr>
              <a:buFontTx/>
              <a:buChar char="-"/>
            </a:pPr>
            <a:r>
              <a:rPr lang="en-GB" dirty="0"/>
              <a:t>Use of </a:t>
            </a:r>
            <a:r>
              <a:rPr lang="en-GB" b="1" dirty="0"/>
              <a:t>indirect methods with RIB </a:t>
            </a:r>
            <a:r>
              <a:rPr lang="en-GB" dirty="0"/>
              <a:t>in international collab</a:t>
            </a:r>
          </a:p>
          <a:p>
            <a:pPr lvl="1">
              <a:buFontTx/>
              <a:buChar char="-"/>
            </a:pPr>
            <a:r>
              <a:rPr lang="en-GB" b="1" dirty="0"/>
              <a:t>Resonance search in beta-delayed proton emission </a:t>
            </a:r>
            <a:r>
              <a:rPr lang="en-GB" dirty="0"/>
              <a:t>(</a:t>
            </a:r>
            <a:r>
              <a:rPr lang="en-GB" baseline="30000" dirty="0"/>
              <a:t>23</a:t>
            </a:r>
            <a:r>
              <a:rPr lang="en-GB" dirty="0"/>
              <a:t>Al, </a:t>
            </a:r>
            <a:r>
              <a:rPr lang="en-GB" baseline="30000" dirty="0"/>
              <a:t>31</a:t>
            </a:r>
            <a:r>
              <a:rPr lang="en-GB" dirty="0"/>
              <a:t>Cl, </a:t>
            </a:r>
            <a:r>
              <a:rPr lang="en-GB" baseline="30000" dirty="0"/>
              <a:t>35</a:t>
            </a:r>
            <a:r>
              <a:rPr lang="en-GB" dirty="0"/>
              <a:t>K) </a:t>
            </a:r>
            <a:r>
              <a:rPr lang="en-GB" b="1" baseline="30000" dirty="0">
                <a:solidFill>
                  <a:srgbClr val="FF0000"/>
                </a:solidFill>
              </a:rPr>
              <a:t>27</a:t>
            </a:r>
            <a:r>
              <a:rPr lang="en-GB" b="1" dirty="0">
                <a:solidFill>
                  <a:srgbClr val="FF0000"/>
                </a:solidFill>
              </a:rPr>
              <a:t>P </a:t>
            </a:r>
            <a:r>
              <a:rPr lang="en-GB" dirty="0"/>
              <a:t>at Texas A&amp;M University</a:t>
            </a:r>
          </a:p>
          <a:p>
            <a:pPr lvl="1">
              <a:buFontTx/>
              <a:buChar char="-"/>
            </a:pPr>
            <a:r>
              <a:rPr lang="en-GB" dirty="0"/>
              <a:t>Nuclear and Coulomb breakup at intermediate energies, </a:t>
            </a:r>
            <a:r>
              <a:rPr lang="en-GB" baseline="30000" dirty="0"/>
              <a:t>9</a:t>
            </a:r>
            <a:r>
              <a:rPr lang="en-GB" dirty="0"/>
              <a:t>C with SAMURAI at RIKEN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E30F7-9AD3-AE83-24E2-A61AA6413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B4322-9727-4A51-8779-79D2AF0446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D8019-EE4B-A3A4-C9AD-1A1BF1DC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Livius Trache - HIAF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A9BB6-80AA-2213-E92D-05B55EDDF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0739E-0411-4DFD-983E-DB59354C51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609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0" scaled="0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eEURO-LABS slides template" id="{165C0414-2228-D547-B79C-CF93489BACAA}" vid="{EEBA0229-1CCD-3846-A404-A6B2C71BB51D}"/>
    </a:ext>
  </a:extLst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ERNcobrandi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powerpointvorlage">
  <a:themeElements>
    <a:clrScheme name="powerpointvorlage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powerpointvorlag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66CC">
            <a:alpha val="39000"/>
          </a:srgbClr>
        </a:solidFill>
        <a:ln>
          <a:solidFill>
            <a:srgbClr val="0000FF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2891</TotalTime>
  <Words>3560</Words>
  <Application>Microsoft Office PowerPoint</Application>
  <PresentationFormat>Widescreen</PresentationFormat>
  <Paragraphs>494</Paragraphs>
  <Slides>49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49</vt:i4>
      </vt:variant>
    </vt:vector>
  </HeadingPairs>
  <TitlesOfParts>
    <vt:vector size="82" baseType="lpstr">
      <vt:lpstr>ＭＳ Ｐゴシック</vt:lpstr>
      <vt:lpstr>Aptos</vt:lpstr>
      <vt:lpstr>Aptos Display</vt:lpstr>
      <vt:lpstr>Arial</vt:lpstr>
      <vt:lpstr>Arial Rounded MT Bold</vt:lpstr>
      <vt:lpstr>Calibri</vt:lpstr>
      <vt:lpstr>Calibri Light</vt:lpstr>
      <vt:lpstr>Cambria Math</vt:lpstr>
      <vt:lpstr>Century Gothic</vt:lpstr>
      <vt:lpstr>Georgia</vt:lpstr>
      <vt:lpstr>Optima</vt:lpstr>
      <vt:lpstr>Symbol</vt:lpstr>
      <vt:lpstr>Times New Roman</vt:lpstr>
      <vt:lpstr>Verdana</vt:lpstr>
      <vt:lpstr>Wingdings</vt:lpstr>
      <vt:lpstr>Office Theme</vt:lpstr>
      <vt:lpstr>Custom Design</vt:lpstr>
      <vt:lpstr>CERNcobrandi16-9</vt:lpstr>
      <vt:lpstr>8_Office Theme</vt:lpstr>
      <vt:lpstr>Default Design</vt:lpstr>
      <vt:lpstr>6_Office Theme</vt:lpstr>
      <vt:lpstr>1_Office Theme</vt:lpstr>
      <vt:lpstr>3_powerpointvorlage</vt:lpstr>
      <vt:lpstr>2_Office Theme</vt:lpstr>
      <vt:lpstr>powerpointvorlage</vt:lpstr>
      <vt:lpstr>Motyw pakietu Office</vt:lpstr>
      <vt:lpstr>4_Office Theme</vt:lpstr>
      <vt:lpstr>5_Office Theme</vt:lpstr>
      <vt:lpstr>Tema de Office</vt:lpstr>
      <vt:lpstr>3_Office Theme</vt:lpstr>
      <vt:lpstr>7_Office Theme</vt:lpstr>
      <vt:lpstr>9_Office Theme</vt:lpstr>
      <vt:lpstr>1_Default Design</vt:lpstr>
      <vt:lpstr>Nuclear Physics worldwide and EURO-LABS  Livius Trache EURO-LABS’ Task leader, 5.4 “Training” </vt:lpstr>
      <vt:lpstr>What, why …?</vt:lpstr>
      <vt:lpstr>On Nuclear Physics</vt:lpstr>
      <vt:lpstr>Nuclear physics research: what and how</vt:lpstr>
      <vt:lpstr>PowerPoint Presentation</vt:lpstr>
      <vt:lpstr>PowerPoint Presentation</vt:lpstr>
      <vt:lpstr>PowerPoint Presentation</vt:lpstr>
      <vt:lpstr>Q: what and how?!</vt:lpstr>
      <vt:lpstr>Own “workshop”</vt:lpstr>
      <vt:lpstr>PowerPoint Presentation</vt:lpstr>
      <vt:lpstr>PowerPoint Presentation</vt:lpstr>
      <vt:lpstr>Samples. Microbialites </vt:lpstr>
      <vt:lpstr>Search for cosmogenic 244Pu  Stromatolite @ AMS</vt:lpstr>
      <vt:lpstr>Other NP topics</vt:lpstr>
      <vt:lpstr>Beams</vt:lpstr>
      <vt:lpstr>EURO-LABS formal identification</vt:lpstr>
      <vt:lpstr>The EURO-LABS project</vt:lpstr>
      <vt:lpstr>EURO-LABS’ structure</vt:lpstr>
      <vt:lpstr>EURO-LABS project</vt:lpstr>
      <vt:lpstr>EURO-LABS TA facilities</vt:lpstr>
      <vt:lpstr>WP3: Access to RI for HEP Accelerators  https://web.infn.it/EURO-LABS/wp3-ta-for-accelerators/  </vt:lpstr>
      <vt:lpstr>WP4: Access to RI for HEP Detectors</vt:lpstr>
      <vt:lpstr>FAIR – “The Universe in the Lab”</vt:lpstr>
      <vt:lpstr>GSI/FAIR in Darmstadt</vt:lpstr>
      <vt:lpstr>FAIR now (2025-2030) from “construction site”to “installation site”</vt:lpstr>
      <vt:lpstr>GANIL/Spiral2</vt:lpstr>
      <vt:lpstr>PowerPoint Presentation</vt:lpstr>
      <vt:lpstr>     at CERN</vt:lpstr>
      <vt:lpstr>     Facility</vt:lpstr>
      <vt:lpstr> Nuclear Physics for Astrophysics  - low energies, direct measurements</vt:lpstr>
      <vt:lpstr>PowerPoint Presentation</vt:lpstr>
      <vt:lpstr>3MV tandetron in Bucharest - suitable for nuclear astrophysics:  a and light ion beams &amp; ultralow background lab in saltmine</vt:lpstr>
      <vt:lpstr>PowerPoint Presentation</vt:lpstr>
      <vt:lpstr>IFIN-HH accelerators - host for BTS23 and BTS26</vt:lpstr>
      <vt:lpstr>IFIN-HH 9 MV tandem and ROSPHERE</vt:lpstr>
      <vt:lpstr> 3 MV TandetronTM </vt:lpstr>
      <vt:lpstr>1 MV tandetron for AMS </vt:lpstr>
      <vt:lpstr>Sample preparation laboratories &amp; AMS measurements</vt:lpstr>
      <vt:lpstr>Target labs</vt:lpstr>
      <vt:lpstr>RIB facilities worldwide</vt:lpstr>
      <vt:lpstr>Major RIB non-European facilities</vt:lpstr>
      <vt:lpstr>RIBF at RIKEN</vt:lpstr>
      <vt:lpstr>New: CENS Daejeon, S. Korea</vt:lpstr>
      <vt:lpstr>PowerPoint Presentation</vt:lpstr>
      <vt:lpstr>BTS23 at IFIN-HH: 3 lectures and 2 separate experiments at 2 accelerators</vt:lpstr>
      <vt:lpstr>PowerPoint Presentation</vt:lpstr>
      <vt:lpstr>BTS24 in Warsaw – social event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Physics worldwide</dc:title>
  <dc:creator>Livius Trache</dc:creator>
  <cp:lastModifiedBy>Seminar</cp:lastModifiedBy>
  <cp:revision>57</cp:revision>
  <dcterms:created xsi:type="dcterms:W3CDTF">2023-09-11T10:50:34Z</dcterms:created>
  <dcterms:modified xsi:type="dcterms:W3CDTF">2026-05-18T10:10:34Z</dcterms:modified>
</cp:coreProperties>
</file>