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18.jpg" ContentType="image/jpg"/>
  <Override PartName="/ppt/media/image121.jpg" ContentType="image/jpg"/>
  <Override PartName="/ppt/media/image122.jpg" ContentType="image/jpg"/>
  <Override PartName="/ppt/media/image126.jpg" ContentType="image/jpg"/>
  <Override PartName="/ppt/media/image127.jpg" ContentType="image/jpg"/>
  <Override PartName="/ppt/media/image134.jpg" ContentType="image/jpg"/>
  <Override PartName="/ppt/media/image135.jpg" ContentType="image/jpg"/>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6" r:id="rId30"/>
    <p:sldId id="285" r:id="rId31"/>
    <p:sldId id="287" r:id="rId32"/>
    <p:sldId id="293" r:id="rId33"/>
    <p:sldId id="288" r:id="rId34"/>
    <p:sldId id="289" r:id="rId35"/>
    <p:sldId id="290" r:id="rId36"/>
    <p:sldId id="291" r:id="rId37"/>
    <p:sldId id="299" r:id="rId38"/>
    <p:sldId id="292" r:id="rId39"/>
    <p:sldId id="294" r:id="rId40"/>
    <p:sldId id="295" r:id="rId41"/>
    <p:sldId id="296" r:id="rId42"/>
    <p:sldId id="297" r:id="rId43"/>
    <p:sldId id="298"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8" r:id="rId61"/>
    <p:sldId id="324" r:id="rId62"/>
    <p:sldId id="325" r:id="rId63"/>
    <p:sldId id="326" r:id="rId64"/>
    <p:sldId id="327" r:id="rId65"/>
    <p:sldId id="328" r:id="rId66"/>
    <p:sldId id="330" r:id="rId67"/>
    <p:sldId id="329" r:id="rId68"/>
    <p:sldId id="331" r:id="rId69"/>
    <p:sldId id="332" r:id="rId70"/>
    <p:sldId id="333" r:id="rId71"/>
    <p:sldId id="334" r:id="rId72"/>
    <p:sldId id="335" r:id="rId73"/>
    <p:sldId id="336" r:id="rId74"/>
    <p:sldId id="337" r:id="rId75"/>
    <p:sldId id="338" r:id="rId76"/>
    <p:sldId id="339" r:id="rId77"/>
    <p:sldId id="340" r:id="rId78"/>
    <p:sldId id="341" r:id="rId79"/>
    <p:sldId id="342" r:id="rId80"/>
    <p:sldId id="343" r:id="rId81"/>
    <p:sldId id="344" r:id="rId82"/>
    <p:sldId id="345" r:id="rId83"/>
    <p:sldId id="349" r:id="rId84"/>
    <p:sldId id="347" r:id="rId85"/>
    <p:sldId id="348" r:id="rId86"/>
    <p:sldId id="346" r:id="rId8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5" autoAdjust="0"/>
    <p:restoredTop sz="94660"/>
  </p:normalViewPr>
  <p:slideViewPr>
    <p:cSldViewPr snapToGrid="0">
      <p:cViewPr varScale="1">
        <p:scale>
          <a:sx n="95" d="100"/>
          <a:sy n="95" d="100"/>
        </p:scale>
        <p:origin x="7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C4BC88-A066-459B-8DCB-5C8D1E7173B0}" type="datetimeFigureOut">
              <a:rPr lang="it-IT" smtClean="0"/>
              <a:t>17/05/2026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FCBD2-DA58-43F5-B1C8-E4E9D32D7ADF}" type="slidenum">
              <a:rPr lang="it-IT" smtClean="0"/>
              <a:t>‹N›</a:t>
            </a:fld>
            <a:endParaRPr lang="it-IT"/>
          </a:p>
        </p:txBody>
      </p:sp>
    </p:spTree>
    <p:extLst>
      <p:ext uri="{BB962C8B-B14F-4D97-AF65-F5344CB8AC3E}">
        <p14:creationId xmlns:p14="http://schemas.microsoft.com/office/powerpoint/2010/main" val="210633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77E7B24-6601-40D9-85ED-0793B2B89D51}" type="slidenum">
              <a:rPr lang="it-IT" smtClean="0"/>
              <a:t>79</a:t>
            </a:fld>
            <a:endParaRPr lang="it-IT"/>
          </a:p>
        </p:txBody>
      </p:sp>
    </p:spTree>
    <p:extLst>
      <p:ext uri="{BB962C8B-B14F-4D97-AF65-F5344CB8AC3E}">
        <p14:creationId xmlns:p14="http://schemas.microsoft.com/office/powerpoint/2010/main" val="1754270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9BC516-3BC2-B1ED-B04F-58EF583478F9}"/>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079E5773-D18D-55DC-FFB9-E737BAA815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14FD2E8C-6B32-2C1B-94BB-C9B56111ED5C}"/>
              </a:ext>
            </a:extLst>
          </p:cNvPr>
          <p:cNvSpPr>
            <a:spLocks noGrp="1"/>
          </p:cNvSpPr>
          <p:nvPr>
            <p:ph type="dt" sz="half" idx="10"/>
          </p:nvPr>
        </p:nvSpPr>
        <p:spPr/>
        <p:txBody>
          <a:bodyPr/>
          <a:lstStyle/>
          <a:p>
            <a:fld id="{6CD4AB6A-D851-48B4-83C4-66D31349E794}" type="datetimeFigureOut">
              <a:rPr lang="it-IT" smtClean="0"/>
              <a:t>15/05/2026</a:t>
            </a:fld>
            <a:endParaRPr lang="it-IT"/>
          </a:p>
        </p:txBody>
      </p:sp>
      <p:sp>
        <p:nvSpPr>
          <p:cNvPr id="5" name="Segnaposto piè di pagina 4">
            <a:extLst>
              <a:ext uri="{FF2B5EF4-FFF2-40B4-BE49-F238E27FC236}">
                <a16:creationId xmlns:a16="http://schemas.microsoft.com/office/drawing/2014/main" id="{C90FD221-5C23-77DC-6F1E-C1D4C923FBB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8880F0B-C5D6-992C-4A3D-7A861EC64B7D}"/>
              </a:ext>
            </a:extLst>
          </p:cNvPr>
          <p:cNvSpPr>
            <a:spLocks noGrp="1"/>
          </p:cNvSpPr>
          <p:nvPr>
            <p:ph type="sldNum" sz="quarter" idx="12"/>
          </p:nvPr>
        </p:nvSpPr>
        <p:spPr/>
        <p:txBody>
          <a:bodyPr/>
          <a:lstStyle/>
          <a:p>
            <a:fld id="{C225B3BE-64EB-4361-84A2-BC9488EF4C08}" type="slidenum">
              <a:rPr lang="it-IT" smtClean="0"/>
              <a:t>‹N›</a:t>
            </a:fld>
            <a:endParaRPr lang="it-IT"/>
          </a:p>
        </p:txBody>
      </p:sp>
    </p:spTree>
    <p:extLst>
      <p:ext uri="{BB962C8B-B14F-4D97-AF65-F5344CB8AC3E}">
        <p14:creationId xmlns:p14="http://schemas.microsoft.com/office/powerpoint/2010/main" val="662110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CABC9B-E96F-6255-D6F0-7452BD11B23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C8E77FA-E9FB-5BBB-8EC0-5E5B77977F09}"/>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B938B55-AEDE-4CF7-C10C-70D45112DB3A}"/>
              </a:ext>
            </a:extLst>
          </p:cNvPr>
          <p:cNvSpPr>
            <a:spLocks noGrp="1"/>
          </p:cNvSpPr>
          <p:nvPr>
            <p:ph type="dt" sz="half" idx="10"/>
          </p:nvPr>
        </p:nvSpPr>
        <p:spPr/>
        <p:txBody>
          <a:bodyPr/>
          <a:lstStyle/>
          <a:p>
            <a:fld id="{6CD4AB6A-D851-48B4-83C4-66D31349E794}" type="datetimeFigureOut">
              <a:rPr lang="it-IT" smtClean="0"/>
              <a:t>15/05/2026</a:t>
            </a:fld>
            <a:endParaRPr lang="it-IT"/>
          </a:p>
        </p:txBody>
      </p:sp>
      <p:sp>
        <p:nvSpPr>
          <p:cNvPr id="5" name="Segnaposto piè di pagina 4">
            <a:extLst>
              <a:ext uri="{FF2B5EF4-FFF2-40B4-BE49-F238E27FC236}">
                <a16:creationId xmlns:a16="http://schemas.microsoft.com/office/drawing/2014/main" id="{9BC46D2D-9869-2D94-935D-C0C0C68CE7C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1FDDCBA-2964-4298-9FD1-CE20B561AB4D}"/>
              </a:ext>
            </a:extLst>
          </p:cNvPr>
          <p:cNvSpPr>
            <a:spLocks noGrp="1"/>
          </p:cNvSpPr>
          <p:nvPr>
            <p:ph type="sldNum" sz="quarter" idx="12"/>
          </p:nvPr>
        </p:nvSpPr>
        <p:spPr/>
        <p:txBody>
          <a:bodyPr/>
          <a:lstStyle/>
          <a:p>
            <a:fld id="{C225B3BE-64EB-4361-84A2-BC9488EF4C08}" type="slidenum">
              <a:rPr lang="it-IT" smtClean="0"/>
              <a:t>‹N›</a:t>
            </a:fld>
            <a:endParaRPr lang="it-IT"/>
          </a:p>
        </p:txBody>
      </p:sp>
    </p:spTree>
    <p:extLst>
      <p:ext uri="{BB962C8B-B14F-4D97-AF65-F5344CB8AC3E}">
        <p14:creationId xmlns:p14="http://schemas.microsoft.com/office/powerpoint/2010/main" val="4141584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1C1D81DC-E20B-734F-BFCE-255A2CE8C718}"/>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5611FF4-1DDF-F05D-A5D0-0A381F9AD53B}"/>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F8F938B-60E8-5CA2-04A9-0879EDEE32C0}"/>
              </a:ext>
            </a:extLst>
          </p:cNvPr>
          <p:cNvSpPr>
            <a:spLocks noGrp="1"/>
          </p:cNvSpPr>
          <p:nvPr>
            <p:ph type="dt" sz="half" idx="10"/>
          </p:nvPr>
        </p:nvSpPr>
        <p:spPr/>
        <p:txBody>
          <a:bodyPr/>
          <a:lstStyle/>
          <a:p>
            <a:fld id="{6CD4AB6A-D851-48B4-83C4-66D31349E794}" type="datetimeFigureOut">
              <a:rPr lang="it-IT" smtClean="0"/>
              <a:t>15/05/2026</a:t>
            </a:fld>
            <a:endParaRPr lang="it-IT"/>
          </a:p>
        </p:txBody>
      </p:sp>
      <p:sp>
        <p:nvSpPr>
          <p:cNvPr id="5" name="Segnaposto piè di pagina 4">
            <a:extLst>
              <a:ext uri="{FF2B5EF4-FFF2-40B4-BE49-F238E27FC236}">
                <a16:creationId xmlns:a16="http://schemas.microsoft.com/office/drawing/2014/main" id="{347773FF-273C-4570-3708-0155B73D115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90494CE-B98B-1D1C-1EB3-C9A959B44CD6}"/>
              </a:ext>
            </a:extLst>
          </p:cNvPr>
          <p:cNvSpPr>
            <a:spLocks noGrp="1"/>
          </p:cNvSpPr>
          <p:nvPr>
            <p:ph type="sldNum" sz="quarter" idx="12"/>
          </p:nvPr>
        </p:nvSpPr>
        <p:spPr/>
        <p:txBody>
          <a:bodyPr/>
          <a:lstStyle/>
          <a:p>
            <a:fld id="{C225B3BE-64EB-4361-84A2-BC9488EF4C08}" type="slidenum">
              <a:rPr lang="it-IT" smtClean="0"/>
              <a:t>‹N›</a:t>
            </a:fld>
            <a:endParaRPr lang="it-IT"/>
          </a:p>
        </p:txBody>
      </p:sp>
    </p:spTree>
    <p:extLst>
      <p:ext uri="{BB962C8B-B14F-4D97-AF65-F5344CB8AC3E}">
        <p14:creationId xmlns:p14="http://schemas.microsoft.com/office/powerpoint/2010/main" val="798868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FA2DA9-DA74-B583-76B5-EB475DEE9FD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F059247-732A-275F-66AA-9AE257ECCFDB}"/>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B8E5E12-9A6E-D798-C4BF-C929EAF6D805}"/>
              </a:ext>
            </a:extLst>
          </p:cNvPr>
          <p:cNvSpPr>
            <a:spLocks noGrp="1"/>
          </p:cNvSpPr>
          <p:nvPr>
            <p:ph type="dt" sz="half" idx="10"/>
          </p:nvPr>
        </p:nvSpPr>
        <p:spPr/>
        <p:txBody>
          <a:bodyPr/>
          <a:lstStyle/>
          <a:p>
            <a:fld id="{6CD4AB6A-D851-48B4-83C4-66D31349E794}" type="datetimeFigureOut">
              <a:rPr lang="it-IT" smtClean="0"/>
              <a:t>15/05/2026</a:t>
            </a:fld>
            <a:endParaRPr lang="it-IT"/>
          </a:p>
        </p:txBody>
      </p:sp>
      <p:sp>
        <p:nvSpPr>
          <p:cNvPr id="5" name="Segnaposto piè di pagina 4">
            <a:extLst>
              <a:ext uri="{FF2B5EF4-FFF2-40B4-BE49-F238E27FC236}">
                <a16:creationId xmlns:a16="http://schemas.microsoft.com/office/drawing/2014/main" id="{3E63F34F-CDB4-B483-F920-69D38F6C789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4BB6961-1853-1080-22A5-148E57DCF983}"/>
              </a:ext>
            </a:extLst>
          </p:cNvPr>
          <p:cNvSpPr>
            <a:spLocks noGrp="1"/>
          </p:cNvSpPr>
          <p:nvPr>
            <p:ph type="sldNum" sz="quarter" idx="12"/>
          </p:nvPr>
        </p:nvSpPr>
        <p:spPr/>
        <p:txBody>
          <a:bodyPr/>
          <a:lstStyle/>
          <a:p>
            <a:fld id="{C225B3BE-64EB-4361-84A2-BC9488EF4C08}" type="slidenum">
              <a:rPr lang="it-IT" smtClean="0"/>
              <a:t>‹N›</a:t>
            </a:fld>
            <a:endParaRPr lang="it-IT"/>
          </a:p>
        </p:txBody>
      </p:sp>
    </p:spTree>
    <p:extLst>
      <p:ext uri="{BB962C8B-B14F-4D97-AF65-F5344CB8AC3E}">
        <p14:creationId xmlns:p14="http://schemas.microsoft.com/office/powerpoint/2010/main" val="692541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9BA717-7546-AA97-D8BC-F59EE79C8724}"/>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F97E0992-0B3E-905F-E619-B57858FFCB9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5F9749F9-0997-59F3-B289-628DA964494B}"/>
              </a:ext>
            </a:extLst>
          </p:cNvPr>
          <p:cNvSpPr>
            <a:spLocks noGrp="1"/>
          </p:cNvSpPr>
          <p:nvPr>
            <p:ph type="dt" sz="half" idx="10"/>
          </p:nvPr>
        </p:nvSpPr>
        <p:spPr/>
        <p:txBody>
          <a:bodyPr/>
          <a:lstStyle/>
          <a:p>
            <a:fld id="{6CD4AB6A-D851-48B4-83C4-66D31349E794}" type="datetimeFigureOut">
              <a:rPr lang="it-IT" smtClean="0"/>
              <a:t>15/05/2026</a:t>
            </a:fld>
            <a:endParaRPr lang="it-IT"/>
          </a:p>
        </p:txBody>
      </p:sp>
      <p:sp>
        <p:nvSpPr>
          <p:cNvPr id="5" name="Segnaposto piè di pagina 4">
            <a:extLst>
              <a:ext uri="{FF2B5EF4-FFF2-40B4-BE49-F238E27FC236}">
                <a16:creationId xmlns:a16="http://schemas.microsoft.com/office/drawing/2014/main" id="{5A25F0E2-7DC5-83E6-6333-038E1FCAFFE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B7ABA5B-CF50-4AEF-7FF1-8B3B6CD7967A}"/>
              </a:ext>
            </a:extLst>
          </p:cNvPr>
          <p:cNvSpPr>
            <a:spLocks noGrp="1"/>
          </p:cNvSpPr>
          <p:nvPr>
            <p:ph type="sldNum" sz="quarter" idx="12"/>
          </p:nvPr>
        </p:nvSpPr>
        <p:spPr/>
        <p:txBody>
          <a:bodyPr/>
          <a:lstStyle/>
          <a:p>
            <a:fld id="{C225B3BE-64EB-4361-84A2-BC9488EF4C08}" type="slidenum">
              <a:rPr lang="it-IT" smtClean="0"/>
              <a:t>‹N›</a:t>
            </a:fld>
            <a:endParaRPr lang="it-IT"/>
          </a:p>
        </p:txBody>
      </p:sp>
    </p:spTree>
    <p:extLst>
      <p:ext uri="{BB962C8B-B14F-4D97-AF65-F5344CB8AC3E}">
        <p14:creationId xmlns:p14="http://schemas.microsoft.com/office/powerpoint/2010/main" val="1078352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BAC632-6B00-74DA-E3F0-CF6CA98B208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6D8C635-972D-A07A-F89B-7FEE66DA1AE9}"/>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2E9F8237-AA79-DFC0-BF7D-4BAFF795295B}"/>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FFA3889D-7826-9E8C-D9DC-D7203B666AA7}"/>
              </a:ext>
            </a:extLst>
          </p:cNvPr>
          <p:cNvSpPr>
            <a:spLocks noGrp="1"/>
          </p:cNvSpPr>
          <p:nvPr>
            <p:ph type="dt" sz="half" idx="10"/>
          </p:nvPr>
        </p:nvSpPr>
        <p:spPr/>
        <p:txBody>
          <a:bodyPr/>
          <a:lstStyle/>
          <a:p>
            <a:fld id="{6CD4AB6A-D851-48B4-83C4-66D31349E794}" type="datetimeFigureOut">
              <a:rPr lang="it-IT" smtClean="0"/>
              <a:t>15/05/2026</a:t>
            </a:fld>
            <a:endParaRPr lang="it-IT"/>
          </a:p>
        </p:txBody>
      </p:sp>
      <p:sp>
        <p:nvSpPr>
          <p:cNvPr id="6" name="Segnaposto piè di pagina 5">
            <a:extLst>
              <a:ext uri="{FF2B5EF4-FFF2-40B4-BE49-F238E27FC236}">
                <a16:creationId xmlns:a16="http://schemas.microsoft.com/office/drawing/2014/main" id="{40C43FEC-9E51-9EEC-84B9-8AF424D35BE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341D99B-32F5-3D79-E4B7-1BC9F9948222}"/>
              </a:ext>
            </a:extLst>
          </p:cNvPr>
          <p:cNvSpPr>
            <a:spLocks noGrp="1"/>
          </p:cNvSpPr>
          <p:nvPr>
            <p:ph type="sldNum" sz="quarter" idx="12"/>
          </p:nvPr>
        </p:nvSpPr>
        <p:spPr/>
        <p:txBody>
          <a:bodyPr/>
          <a:lstStyle/>
          <a:p>
            <a:fld id="{C225B3BE-64EB-4361-84A2-BC9488EF4C08}" type="slidenum">
              <a:rPr lang="it-IT" smtClean="0"/>
              <a:t>‹N›</a:t>
            </a:fld>
            <a:endParaRPr lang="it-IT"/>
          </a:p>
        </p:txBody>
      </p:sp>
    </p:spTree>
    <p:extLst>
      <p:ext uri="{BB962C8B-B14F-4D97-AF65-F5344CB8AC3E}">
        <p14:creationId xmlns:p14="http://schemas.microsoft.com/office/powerpoint/2010/main" val="3221508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77F84E-661D-1113-3BE3-EA6B23996A79}"/>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E2BD6A2-A1BD-EE7C-1D2B-2586D61CA4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A8C40BBB-B2AF-1E83-520E-BAE1340CEE43}"/>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A8DDA4FB-5D18-74B1-5773-84BB1F1053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C6EFD6AC-2B19-5DD7-CAAC-A181C4E0CB76}"/>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F2494E43-4A92-DA95-C453-00DF4E7689E9}"/>
              </a:ext>
            </a:extLst>
          </p:cNvPr>
          <p:cNvSpPr>
            <a:spLocks noGrp="1"/>
          </p:cNvSpPr>
          <p:nvPr>
            <p:ph type="dt" sz="half" idx="10"/>
          </p:nvPr>
        </p:nvSpPr>
        <p:spPr/>
        <p:txBody>
          <a:bodyPr/>
          <a:lstStyle/>
          <a:p>
            <a:fld id="{6CD4AB6A-D851-48B4-83C4-66D31349E794}" type="datetimeFigureOut">
              <a:rPr lang="it-IT" smtClean="0"/>
              <a:t>15/05/2026</a:t>
            </a:fld>
            <a:endParaRPr lang="it-IT"/>
          </a:p>
        </p:txBody>
      </p:sp>
      <p:sp>
        <p:nvSpPr>
          <p:cNvPr id="8" name="Segnaposto piè di pagina 7">
            <a:extLst>
              <a:ext uri="{FF2B5EF4-FFF2-40B4-BE49-F238E27FC236}">
                <a16:creationId xmlns:a16="http://schemas.microsoft.com/office/drawing/2014/main" id="{D3083383-2E31-9F20-6AE8-2F7DA5111EF2}"/>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A6C5F6A7-C19A-F093-A8B0-78F21E365405}"/>
              </a:ext>
            </a:extLst>
          </p:cNvPr>
          <p:cNvSpPr>
            <a:spLocks noGrp="1"/>
          </p:cNvSpPr>
          <p:nvPr>
            <p:ph type="sldNum" sz="quarter" idx="12"/>
          </p:nvPr>
        </p:nvSpPr>
        <p:spPr/>
        <p:txBody>
          <a:bodyPr/>
          <a:lstStyle/>
          <a:p>
            <a:fld id="{C225B3BE-64EB-4361-84A2-BC9488EF4C08}" type="slidenum">
              <a:rPr lang="it-IT" smtClean="0"/>
              <a:t>‹N›</a:t>
            </a:fld>
            <a:endParaRPr lang="it-IT"/>
          </a:p>
        </p:txBody>
      </p:sp>
    </p:spTree>
    <p:extLst>
      <p:ext uri="{BB962C8B-B14F-4D97-AF65-F5344CB8AC3E}">
        <p14:creationId xmlns:p14="http://schemas.microsoft.com/office/powerpoint/2010/main" val="2045357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AF194A-900D-9285-D37D-F79966BDEF26}"/>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6DF72057-9DE2-4918-7C75-7D39F2FC448B}"/>
              </a:ext>
            </a:extLst>
          </p:cNvPr>
          <p:cNvSpPr>
            <a:spLocks noGrp="1"/>
          </p:cNvSpPr>
          <p:nvPr>
            <p:ph type="dt" sz="half" idx="10"/>
          </p:nvPr>
        </p:nvSpPr>
        <p:spPr/>
        <p:txBody>
          <a:bodyPr/>
          <a:lstStyle/>
          <a:p>
            <a:fld id="{6CD4AB6A-D851-48B4-83C4-66D31349E794}" type="datetimeFigureOut">
              <a:rPr lang="it-IT" smtClean="0"/>
              <a:t>15/05/2026</a:t>
            </a:fld>
            <a:endParaRPr lang="it-IT"/>
          </a:p>
        </p:txBody>
      </p:sp>
      <p:sp>
        <p:nvSpPr>
          <p:cNvPr id="4" name="Segnaposto piè di pagina 3">
            <a:extLst>
              <a:ext uri="{FF2B5EF4-FFF2-40B4-BE49-F238E27FC236}">
                <a16:creationId xmlns:a16="http://schemas.microsoft.com/office/drawing/2014/main" id="{86793DFF-F1E9-6FD4-779B-B0A54F29A4CB}"/>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C3317282-F1D6-45AA-E714-B2EF4A0FBB39}"/>
              </a:ext>
            </a:extLst>
          </p:cNvPr>
          <p:cNvSpPr>
            <a:spLocks noGrp="1"/>
          </p:cNvSpPr>
          <p:nvPr>
            <p:ph type="sldNum" sz="quarter" idx="12"/>
          </p:nvPr>
        </p:nvSpPr>
        <p:spPr/>
        <p:txBody>
          <a:bodyPr/>
          <a:lstStyle/>
          <a:p>
            <a:fld id="{C225B3BE-64EB-4361-84A2-BC9488EF4C08}" type="slidenum">
              <a:rPr lang="it-IT" smtClean="0"/>
              <a:t>‹N›</a:t>
            </a:fld>
            <a:endParaRPr lang="it-IT"/>
          </a:p>
        </p:txBody>
      </p:sp>
    </p:spTree>
    <p:extLst>
      <p:ext uri="{BB962C8B-B14F-4D97-AF65-F5344CB8AC3E}">
        <p14:creationId xmlns:p14="http://schemas.microsoft.com/office/powerpoint/2010/main" val="4162743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7A9F6841-E1A1-DC54-8444-FD21A0BF3673}"/>
              </a:ext>
            </a:extLst>
          </p:cNvPr>
          <p:cNvSpPr>
            <a:spLocks noGrp="1"/>
          </p:cNvSpPr>
          <p:nvPr>
            <p:ph type="dt" sz="half" idx="10"/>
          </p:nvPr>
        </p:nvSpPr>
        <p:spPr/>
        <p:txBody>
          <a:bodyPr/>
          <a:lstStyle/>
          <a:p>
            <a:fld id="{6CD4AB6A-D851-48B4-83C4-66D31349E794}" type="datetimeFigureOut">
              <a:rPr lang="it-IT" smtClean="0"/>
              <a:t>15/05/2026</a:t>
            </a:fld>
            <a:endParaRPr lang="it-IT"/>
          </a:p>
        </p:txBody>
      </p:sp>
      <p:sp>
        <p:nvSpPr>
          <p:cNvPr id="3" name="Segnaposto piè di pagina 2">
            <a:extLst>
              <a:ext uri="{FF2B5EF4-FFF2-40B4-BE49-F238E27FC236}">
                <a16:creationId xmlns:a16="http://schemas.microsoft.com/office/drawing/2014/main" id="{FF07E4ED-576A-FAA1-5338-052E661AD9EF}"/>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818E7785-A51E-9F32-6713-E15B21EE4C65}"/>
              </a:ext>
            </a:extLst>
          </p:cNvPr>
          <p:cNvSpPr>
            <a:spLocks noGrp="1"/>
          </p:cNvSpPr>
          <p:nvPr>
            <p:ph type="sldNum" sz="quarter" idx="12"/>
          </p:nvPr>
        </p:nvSpPr>
        <p:spPr/>
        <p:txBody>
          <a:bodyPr/>
          <a:lstStyle/>
          <a:p>
            <a:fld id="{C225B3BE-64EB-4361-84A2-BC9488EF4C08}" type="slidenum">
              <a:rPr lang="it-IT" smtClean="0"/>
              <a:t>‹N›</a:t>
            </a:fld>
            <a:endParaRPr lang="it-IT"/>
          </a:p>
        </p:txBody>
      </p:sp>
    </p:spTree>
    <p:extLst>
      <p:ext uri="{BB962C8B-B14F-4D97-AF65-F5344CB8AC3E}">
        <p14:creationId xmlns:p14="http://schemas.microsoft.com/office/powerpoint/2010/main" val="2717167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423D99-C6ED-9BA2-9F16-7B0B24B24C8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3AD1263-C70F-E893-8769-DE79957F03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BF867270-BD38-72F0-110C-B17A9979CE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F8A3174-B72D-D934-5ACE-4AFF9416515A}"/>
              </a:ext>
            </a:extLst>
          </p:cNvPr>
          <p:cNvSpPr>
            <a:spLocks noGrp="1"/>
          </p:cNvSpPr>
          <p:nvPr>
            <p:ph type="dt" sz="half" idx="10"/>
          </p:nvPr>
        </p:nvSpPr>
        <p:spPr/>
        <p:txBody>
          <a:bodyPr/>
          <a:lstStyle/>
          <a:p>
            <a:fld id="{6CD4AB6A-D851-48B4-83C4-66D31349E794}" type="datetimeFigureOut">
              <a:rPr lang="it-IT" smtClean="0"/>
              <a:t>15/05/2026</a:t>
            </a:fld>
            <a:endParaRPr lang="it-IT"/>
          </a:p>
        </p:txBody>
      </p:sp>
      <p:sp>
        <p:nvSpPr>
          <p:cNvPr id="6" name="Segnaposto piè di pagina 5">
            <a:extLst>
              <a:ext uri="{FF2B5EF4-FFF2-40B4-BE49-F238E27FC236}">
                <a16:creationId xmlns:a16="http://schemas.microsoft.com/office/drawing/2014/main" id="{ECBB9A01-5542-FE60-4AC1-C7C4873F22E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4F21193-DFE1-BC4F-50E5-04F5EF06A6AB}"/>
              </a:ext>
            </a:extLst>
          </p:cNvPr>
          <p:cNvSpPr>
            <a:spLocks noGrp="1"/>
          </p:cNvSpPr>
          <p:nvPr>
            <p:ph type="sldNum" sz="quarter" idx="12"/>
          </p:nvPr>
        </p:nvSpPr>
        <p:spPr/>
        <p:txBody>
          <a:bodyPr/>
          <a:lstStyle/>
          <a:p>
            <a:fld id="{C225B3BE-64EB-4361-84A2-BC9488EF4C08}" type="slidenum">
              <a:rPr lang="it-IT" smtClean="0"/>
              <a:t>‹N›</a:t>
            </a:fld>
            <a:endParaRPr lang="it-IT"/>
          </a:p>
        </p:txBody>
      </p:sp>
    </p:spTree>
    <p:extLst>
      <p:ext uri="{BB962C8B-B14F-4D97-AF65-F5344CB8AC3E}">
        <p14:creationId xmlns:p14="http://schemas.microsoft.com/office/powerpoint/2010/main" val="1285870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160B31-9379-1E27-1A30-6DC79702C44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83F605E6-4F12-D359-41E9-E91E734F35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E2CA22A-5177-562E-8E78-1DAF13EC25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7CDAD9A-A115-AC80-3E7D-3B4FAC4686AF}"/>
              </a:ext>
            </a:extLst>
          </p:cNvPr>
          <p:cNvSpPr>
            <a:spLocks noGrp="1"/>
          </p:cNvSpPr>
          <p:nvPr>
            <p:ph type="dt" sz="half" idx="10"/>
          </p:nvPr>
        </p:nvSpPr>
        <p:spPr/>
        <p:txBody>
          <a:bodyPr/>
          <a:lstStyle/>
          <a:p>
            <a:fld id="{6CD4AB6A-D851-48B4-83C4-66D31349E794}" type="datetimeFigureOut">
              <a:rPr lang="it-IT" smtClean="0"/>
              <a:t>15/05/2026</a:t>
            </a:fld>
            <a:endParaRPr lang="it-IT"/>
          </a:p>
        </p:txBody>
      </p:sp>
      <p:sp>
        <p:nvSpPr>
          <p:cNvPr id="6" name="Segnaposto piè di pagina 5">
            <a:extLst>
              <a:ext uri="{FF2B5EF4-FFF2-40B4-BE49-F238E27FC236}">
                <a16:creationId xmlns:a16="http://schemas.microsoft.com/office/drawing/2014/main" id="{DF432E2D-8712-612E-9D26-3200A2F74B5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88AB25D-ABE0-9E03-C415-74462A5C6085}"/>
              </a:ext>
            </a:extLst>
          </p:cNvPr>
          <p:cNvSpPr>
            <a:spLocks noGrp="1"/>
          </p:cNvSpPr>
          <p:nvPr>
            <p:ph type="sldNum" sz="quarter" idx="12"/>
          </p:nvPr>
        </p:nvSpPr>
        <p:spPr/>
        <p:txBody>
          <a:bodyPr/>
          <a:lstStyle/>
          <a:p>
            <a:fld id="{C225B3BE-64EB-4361-84A2-BC9488EF4C08}" type="slidenum">
              <a:rPr lang="it-IT" smtClean="0"/>
              <a:t>‹N›</a:t>
            </a:fld>
            <a:endParaRPr lang="it-IT"/>
          </a:p>
        </p:txBody>
      </p:sp>
    </p:spTree>
    <p:extLst>
      <p:ext uri="{BB962C8B-B14F-4D97-AF65-F5344CB8AC3E}">
        <p14:creationId xmlns:p14="http://schemas.microsoft.com/office/powerpoint/2010/main" val="186070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784A627-4BA4-3E1F-D574-8508922158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3847AD1-ECB1-A7ED-7F47-0CA4182D77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05608B8-86E9-59C2-C614-C65F3FDB7B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CD4AB6A-D851-48B4-83C4-66D31349E794}" type="datetimeFigureOut">
              <a:rPr lang="it-IT" smtClean="0"/>
              <a:t>15/05/2026</a:t>
            </a:fld>
            <a:endParaRPr lang="it-IT"/>
          </a:p>
        </p:txBody>
      </p:sp>
      <p:sp>
        <p:nvSpPr>
          <p:cNvPr id="5" name="Segnaposto piè di pagina 4">
            <a:extLst>
              <a:ext uri="{FF2B5EF4-FFF2-40B4-BE49-F238E27FC236}">
                <a16:creationId xmlns:a16="http://schemas.microsoft.com/office/drawing/2014/main" id="{43F915FA-3F44-48D9-304C-1700EBB228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06430F2F-F450-FA07-7D26-EE2D5BF177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225B3BE-64EB-4361-84A2-BC9488EF4C08}" type="slidenum">
              <a:rPr lang="it-IT" smtClean="0"/>
              <a:t>‹N›</a:t>
            </a:fld>
            <a:endParaRPr lang="it-IT"/>
          </a:p>
        </p:txBody>
      </p:sp>
    </p:spTree>
    <p:extLst>
      <p:ext uri="{BB962C8B-B14F-4D97-AF65-F5344CB8AC3E}">
        <p14:creationId xmlns:p14="http://schemas.microsoft.com/office/powerpoint/2010/main" val="3318559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15.gif"/><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17.gif"/><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3.wmf"/><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35.wmf"/><Relationship Id="rId4" Type="http://schemas.openxmlformats.org/officeDocument/2006/relationships/oleObject" Target="../embeddings/oleObject2.bin"/></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png"/><Relationship Id="rId7" Type="http://schemas.openxmlformats.org/officeDocument/2006/relationships/image" Target="../media/image51.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png"/><Relationship Id="rId7" Type="http://schemas.openxmlformats.org/officeDocument/2006/relationships/image" Target="../media/image56.jpeg"/><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5.jpe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60.wmf"/><Relationship Id="rId4" Type="http://schemas.openxmlformats.org/officeDocument/2006/relationships/oleObject" Target="../embeddings/oleObject3.bin"/></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61.emf"/></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image" Target="../media/image62.emf"/></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67.emf"/><Relationship Id="rId5" Type="http://schemas.openxmlformats.org/officeDocument/2006/relationships/image" Target="../media/image66.png"/><Relationship Id="rId4" Type="http://schemas.openxmlformats.org/officeDocument/2006/relationships/image" Target="../media/image65.emf"/></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70.emf"/><Relationship Id="rId5" Type="http://schemas.openxmlformats.org/officeDocument/2006/relationships/image" Target="../media/image69.emf"/><Relationship Id="rId4" Type="http://schemas.openxmlformats.org/officeDocument/2006/relationships/image" Target="../media/image68.emf"/></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4.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73.emf"/><Relationship Id="rId5" Type="http://schemas.openxmlformats.org/officeDocument/2006/relationships/image" Target="../media/image72.tiff"/><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77.emf"/><Relationship Id="rId5" Type="http://schemas.openxmlformats.org/officeDocument/2006/relationships/image" Target="../media/image76.emf"/><Relationship Id="rId4" Type="http://schemas.openxmlformats.org/officeDocument/2006/relationships/image" Target="../media/image75.emf"/></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78.gif"/></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79.jpe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81.png"/><Relationship Id="rId4" Type="http://schemas.openxmlformats.org/officeDocument/2006/relationships/image" Target="../media/image80.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85.jpeg"/><Relationship Id="rId5" Type="http://schemas.openxmlformats.org/officeDocument/2006/relationships/image" Target="../media/image84.emf"/><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91.emf"/><Relationship Id="rId4" Type="http://schemas.openxmlformats.org/officeDocument/2006/relationships/image" Target="../media/image90.em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93.emf"/><Relationship Id="rId4" Type="http://schemas.openxmlformats.org/officeDocument/2006/relationships/image" Target="../media/image92.emf"/></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8.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99.jpeg"/></Relationships>
</file>

<file path=ppt/slides/_rels/slide6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2.png"/><Relationship Id="rId7" Type="http://schemas.openxmlformats.org/officeDocument/2006/relationships/image" Target="../media/image105.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09.emf"/><Relationship Id="rId5" Type="http://schemas.openxmlformats.org/officeDocument/2006/relationships/image" Target="../media/image108.png"/><Relationship Id="rId4" Type="http://schemas.openxmlformats.org/officeDocument/2006/relationships/image" Target="../media/image107.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09.emf"/><Relationship Id="rId5" Type="http://schemas.openxmlformats.org/officeDocument/2006/relationships/image" Target="../media/image108.png"/><Relationship Id="rId4" Type="http://schemas.openxmlformats.org/officeDocument/2006/relationships/image" Target="../media/image107.png"/></Relationships>
</file>

<file path=ppt/slides/_rels/slide6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10.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11.emf"/><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12.emf"/><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7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image" Target="../media/image116.png"/></Relationships>
</file>

<file path=ppt/slides/_rels/slide72.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emf"/><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jpg"/></Relationships>
</file>

<file path=ppt/slides/_rels/slide73.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119.sv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jpg"/></Relationships>
</file>

<file path=ppt/slides/_rels/slide7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22.jpg"/><Relationship Id="rId7" Type="http://schemas.openxmlformats.org/officeDocument/2006/relationships/image" Target="../media/image1.jpg"/><Relationship Id="rId2" Type="http://schemas.openxmlformats.org/officeDocument/2006/relationships/image" Target="../media/image121.jpg"/><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jpeg"/><Relationship Id="rId4" Type="http://schemas.openxmlformats.org/officeDocument/2006/relationships/image" Target="../media/image123.png"/></Relationships>
</file>

<file path=ppt/slides/_rels/slide75.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jp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jpg"/></Relationships>
</file>

<file path=ppt/slides/_rels/slide76.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2.png"/><Relationship Id="rId2"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1.jpg"/><Relationship Id="rId5" Type="http://schemas.openxmlformats.org/officeDocument/2006/relationships/image" Target="../media/image131.png"/><Relationship Id="rId4" Type="http://schemas.openxmlformats.org/officeDocument/2006/relationships/image" Target="../media/image130.png"/></Relationships>
</file>

<file path=ppt/slides/_rels/slide7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image" Target="../media/image134.jpg"/></Relationships>
</file>

<file path=ppt/slides/_rels/slide78.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34.jp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image" Target="../media/image136.jpg"/></Relationships>
</file>

<file path=ppt/slides/_rels/slide79.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image" Target="../media/image138.gi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8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image" Target="../media/image141.png"/></Relationships>
</file>

<file path=ppt/slides/_rels/slide81.xml.rels><?xml version="1.0" encoding="UTF-8" standalone="yes"?>
<Relationships xmlns="http://schemas.openxmlformats.org/package/2006/relationships"><Relationship Id="rId3" Type="http://schemas.openxmlformats.org/officeDocument/2006/relationships/image" Target="../media/image143.jpg"/><Relationship Id="rId7" Type="http://schemas.openxmlformats.org/officeDocument/2006/relationships/image" Target="../media/image2.png"/><Relationship Id="rId2" Type="http://schemas.openxmlformats.org/officeDocument/2006/relationships/image" Target="../media/image142.jpg"/><Relationship Id="rId1" Type="http://schemas.openxmlformats.org/officeDocument/2006/relationships/slideLayout" Target="../slideLayouts/slideLayout7.xml"/><Relationship Id="rId6" Type="http://schemas.openxmlformats.org/officeDocument/2006/relationships/image" Target="../media/image1.jpg"/><Relationship Id="rId5" Type="http://schemas.openxmlformats.org/officeDocument/2006/relationships/image" Target="../media/image145.jpg"/><Relationship Id="rId4" Type="http://schemas.openxmlformats.org/officeDocument/2006/relationships/image" Target="../media/image144.jpg"/></Relationships>
</file>

<file path=ppt/slides/_rels/slide8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47.jpg"/><Relationship Id="rId7" Type="http://schemas.openxmlformats.org/officeDocument/2006/relationships/image" Target="../media/image1.jpg"/><Relationship Id="rId2"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21.jpg"/><Relationship Id="rId5" Type="http://schemas.openxmlformats.org/officeDocument/2006/relationships/image" Target="../media/image142.jpg"/><Relationship Id="rId4" Type="http://schemas.openxmlformats.org/officeDocument/2006/relationships/image" Target="../media/image148.jpeg"/></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150.jpeg"/><Relationship Id="rId4" Type="http://schemas.openxmlformats.org/officeDocument/2006/relationships/image" Target="../media/image149.jpeg"/></Relationships>
</file>

<file path=ppt/slides/_rels/slide8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xml"/><Relationship Id="rId4" Type="http://schemas.microsoft.com/office/2007/relationships/hdphoto" Target="../media/hdphoto2.wdp"/></Relationships>
</file>

<file path=ppt/slides/_rels/slide86.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CA4BD6EE-7B51-447C-AAB3-028B7A3E5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olo 1">
            <a:extLst>
              <a:ext uri="{FF2B5EF4-FFF2-40B4-BE49-F238E27FC236}">
                <a16:creationId xmlns:a16="http://schemas.microsoft.com/office/drawing/2014/main" id="{C71A4968-5284-9F59-802E-345CBA7DC200}"/>
              </a:ext>
            </a:extLst>
          </p:cNvPr>
          <p:cNvSpPr>
            <a:spLocks noGrp="1"/>
          </p:cNvSpPr>
          <p:nvPr>
            <p:ph type="ctrTitle"/>
          </p:nvPr>
        </p:nvSpPr>
        <p:spPr>
          <a:xfrm>
            <a:off x="612648" y="433387"/>
            <a:ext cx="5032744" cy="3365646"/>
          </a:xfrm>
        </p:spPr>
        <p:txBody>
          <a:bodyPr>
            <a:normAutofit/>
          </a:bodyPr>
          <a:lstStyle/>
          <a:p>
            <a:pPr algn="l"/>
            <a:r>
              <a:rPr lang="en-US" sz="5100" b="1" dirty="0"/>
              <a:t>Experimental Nuclear Astrophysics: an introduction</a:t>
            </a:r>
          </a:p>
        </p:txBody>
      </p:sp>
      <p:sp>
        <p:nvSpPr>
          <p:cNvPr id="8" name="Sottotitolo 2">
            <a:extLst>
              <a:ext uri="{FF2B5EF4-FFF2-40B4-BE49-F238E27FC236}">
                <a16:creationId xmlns:a16="http://schemas.microsoft.com/office/drawing/2014/main" id="{D25C93C1-F1F5-905D-CDE3-9352DB48BF21}"/>
              </a:ext>
            </a:extLst>
          </p:cNvPr>
          <p:cNvSpPr>
            <a:spLocks noGrp="1"/>
          </p:cNvSpPr>
          <p:nvPr>
            <p:ph type="subTitle" idx="1"/>
          </p:nvPr>
        </p:nvSpPr>
        <p:spPr>
          <a:xfrm>
            <a:off x="612648" y="4264579"/>
            <a:ext cx="5032744" cy="1845282"/>
          </a:xfrm>
        </p:spPr>
        <p:txBody>
          <a:bodyPr>
            <a:normAutofit/>
          </a:bodyPr>
          <a:lstStyle/>
          <a:p>
            <a:pPr algn="l"/>
            <a:r>
              <a:rPr lang="it-IT" b="1" i="1" dirty="0">
                <a:effectLst>
                  <a:outerShdw blurRad="38100" dist="38100" dir="2700000" algn="tl">
                    <a:srgbClr val="000000">
                      <a:alpha val="43137"/>
                    </a:srgbClr>
                  </a:outerShdw>
                </a:effectLst>
              </a:rPr>
              <a:t>G.L. Guardo </a:t>
            </a:r>
            <a:br>
              <a:rPr lang="it-IT" b="1" i="1" dirty="0">
                <a:effectLst>
                  <a:outerShdw blurRad="38100" dist="38100" dir="2700000" algn="tl">
                    <a:srgbClr val="000000">
                      <a:alpha val="43137"/>
                    </a:srgbClr>
                  </a:outerShdw>
                </a:effectLst>
              </a:rPr>
            </a:br>
            <a:r>
              <a:rPr lang="it-IT" b="1" i="1" dirty="0">
                <a:effectLst>
                  <a:outerShdw blurRad="38100" dist="38100" dir="2700000" algn="tl">
                    <a:srgbClr val="000000">
                      <a:alpha val="43137"/>
                    </a:srgbClr>
                  </a:outerShdw>
                </a:effectLst>
              </a:rPr>
              <a:t>on </a:t>
            </a:r>
            <a:r>
              <a:rPr lang="it-IT" b="1" i="1" dirty="0" err="1">
                <a:effectLst>
                  <a:outerShdw blurRad="38100" dist="38100" dir="2700000" algn="tl">
                    <a:srgbClr val="000000">
                      <a:alpha val="43137"/>
                    </a:srgbClr>
                  </a:outerShdw>
                </a:effectLst>
              </a:rPr>
              <a:t>behalf</a:t>
            </a:r>
            <a:r>
              <a:rPr lang="it-IT" b="1" i="1" dirty="0">
                <a:effectLst>
                  <a:outerShdw blurRad="38100" dist="38100" dir="2700000" algn="tl">
                    <a:srgbClr val="000000">
                      <a:alpha val="43137"/>
                    </a:srgbClr>
                  </a:outerShdw>
                </a:effectLst>
              </a:rPr>
              <a:t> of the </a:t>
            </a:r>
            <a:r>
              <a:rPr lang="it-IT" b="1" i="1" dirty="0" err="1">
                <a:effectLst>
                  <a:outerShdw blurRad="38100" dist="38100" dir="2700000" algn="tl">
                    <a:srgbClr val="000000">
                      <a:alpha val="43137"/>
                    </a:srgbClr>
                  </a:outerShdw>
                </a:effectLst>
              </a:rPr>
              <a:t>AsFiN</a:t>
            </a:r>
            <a:r>
              <a:rPr lang="it-IT" b="1" i="1" dirty="0">
                <a:effectLst>
                  <a:outerShdw blurRad="38100" dist="38100" dir="2700000" algn="tl">
                    <a:srgbClr val="000000">
                      <a:alpha val="43137"/>
                    </a:srgbClr>
                  </a:outerShdw>
                </a:effectLst>
              </a:rPr>
              <a:t> group</a:t>
            </a:r>
          </a:p>
        </p:txBody>
      </p:sp>
      <p:sp>
        <p:nvSpPr>
          <p:cNvPr id="1040" name="sketch line">
            <a:extLst>
              <a:ext uri="{FF2B5EF4-FFF2-40B4-BE49-F238E27FC236}">
                <a16:creationId xmlns:a16="http://schemas.microsoft.com/office/drawing/2014/main" id="{6B5FF7CD-712E-4187-BFF5-B192FFB33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005089"/>
            <a:ext cx="4343400" cy="18288"/>
          </a:xfrm>
          <a:custGeom>
            <a:avLst/>
            <a:gdLst>
              <a:gd name="csX0" fmla="*/ 0 w 4343400"/>
              <a:gd name="csY0" fmla="*/ 0 h 18288"/>
              <a:gd name="csX1" fmla="*/ 577052 w 4343400"/>
              <a:gd name="csY1" fmla="*/ 0 h 18288"/>
              <a:gd name="csX2" fmla="*/ 1067235 w 4343400"/>
              <a:gd name="csY2" fmla="*/ 0 h 18288"/>
              <a:gd name="csX3" fmla="*/ 1600853 w 4343400"/>
              <a:gd name="csY3" fmla="*/ 0 h 18288"/>
              <a:gd name="csX4" fmla="*/ 2264773 w 4343400"/>
              <a:gd name="csY4" fmla="*/ 0 h 18288"/>
              <a:gd name="csX5" fmla="*/ 2841825 w 4343400"/>
              <a:gd name="csY5" fmla="*/ 0 h 18288"/>
              <a:gd name="csX6" fmla="*/ 3375442 w 4343400"/>
              <a:gd name="csY6" fmla="*/ 0 h 18288"/>
              <a:gd name="csX7" fmla="*/ 4343400 w 4343400"/>
              <a:gd name="csY7" fmla="*/ 0 h 18288"/>
              <a:gd name="csX8" fmla="*/ 4343400 w 4343400"/>
              <a:gd name="csY8" fmla="*/ 18288 h 18288"/>
              <a:gd name="csX9" fmla="*/ 3722914 w 4343400"/>
              <a:gd name="csY9" fmla="*/ 18288 h 18288"/>
              <a:gd name="csX10" fmla="*/ 3189297 w 4343400"/>
              <a:gd name="csY10" fmla="*/ 18288 h 18288"/>
              <a:gd name="csX11" fmla="*/ 2481943 w 4343400"/>
              <a:gd name="csY11" fmla="*/ 18288 h 18288"/>
              <a:gd name="csX12" fmla="*/ 1904891 w 4343400"/>
              <a:gd name="csY12" fmla="*/ 18288 h 18288"/>
              <a:gd name="csX13" fmla="*/ 1414707 w 4343400"/>
              <a:gd name="csY13" fmla="*/ 18288 h 18288"/>
              <a:gd name="csX14" fmla="*/ 750788 w 4343400"/>
              <a:gd name="csY14" fmla="*/ 18288 h 18288"/>
              <a:gd name="csX15" fmla="*/ 0 w 4343400"/>
              <a:gd name="csY15" fmla="*/ 18288 h 18288"/>
              <a:gd name="csX16" fmla="*/ 0 w 434340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logo, Carattere, Elementi grafici, bianco&#10;&#10;Il contenuto generato dall'IA potrebbe non essere corretto.">
            <a:extLst>
              <a:ext uri="{FF2B5EF4-FFF2-40B4-BE49-F238E27FC236}">
                <a16:creationId xmlns:a16="http://schemas.microsoft.com/office/drawing/2014/main" id="{0B7FCF8A-0939-240C-E4ED-2F1F14A2867C}"/>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6126480" y="4541755"/>
            <a:ext cx="2683879" cy="1300822"/>
          </a:xfrm>
          <a:prstGeom prst="rect">
            <a:avLst/>
          </a:prstGeom>
        </p:spPr>
      </p:pic>
      <p:pic>
        <p:nvPicPr>
          <p:cNvPr id="6" name="Immagine 5" descr="Immagine che contiene segnale&#10;&#10;Descrizione generata automaticamente">
            <a:extLst>
              <a:ext uri="{FF2B5EF4-FFF2-40B4-BE49-F238E27FC236}">
                <a16:creationId xmlns:a16="http://schemas.microsoft.com/office/drawing/2014/main" id="{0D2E3B74-8CFA-E636-F5B6-E5FE9013D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6369" y="4210703"/>
            <a:ext cx="2683879" cy="1962926"/>
          </a:xfrm>
          <a:prstGeom prst="rect">
            <a:avLst/>
          </a:prstGeom>
        </p:spPr>
      </p:pic>
      <p:pic>
        <p:nvPicPr>
          <p:cNvPr id="3" name="Immagine 2">
            <a:extLst>
              <a:ext uri="{FF2B5EF4-FFF2-40B4-BE49-F238E27FC236}">
                <a16:creationId xmlns:a16="http://schemas.microsoft.com/office/drawing/2014/main" id="{BE1A3FC0-2144-0C8C-BECE-0E1DA8B3FF14}"/>
              </a:ext>
            </a:extLst>
          </p:cNvPr>
          <p:cNvPicPr>
            <a:picLocks noChangeAspect="1"/>
          </p:cNvPicPr>
          <p:nvPr/>
        </p:nvPicPr>
        <p:blipFill>
          <a:blip r:embed="rId4"/>
          <a:stretch>
            <a:fillRect/>
          </a:stretch>
        </p:blipFill>
        <p:spPr>
          <a:xfrm>
            <a:off x="5607177" y="1047097"/>
            <a:ext cx="5972175" cy="1600200"/>
          </a:xfrm>
          <a:prstGeom prst="rect">
            <a:avLst/>
          </a:prstGeom>
        </p:spPr>
      </p:pic>
    </p:spTree>
    <p:extLst>
      <p:ext uri="{BB962C8B-B14F-4D97-AF65-F5344CB8AC3E}">
        <p14:creationId xmlns:p14="http://schemas.microsoft.com/office/powerpoint/2010/main" val="2246936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1091F-E92E-7D54-2F41-B1E9713DFEFA}"/>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E7844237-B5ED-F681-E455-F57E6CB3A55D}"/>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latin typeface="+mj-lt"/>
                <a:ea typeface="+mj-ea"/>
                <a:cs typeface="+mj-cs"/>
              </a:rPr>
              <a:t>Stellar</a:t>
            </a:r>
            <a:r>
              <a:rPr lang="en-US" sz="4000" b="1" kern="1200" dirty="0">
                <a:solidFill>
                  <a:schemeClr val="tx1"/>
                </a:solidFill>
                <a:latin typeface="+mj-lt"/>
                <a:ea typeface="+mj-ea"/>
                <a:cs typeface="+mj-cs"/>
              </a:rPr>
              <a:t> Nucleosynthesis</a:t>
            </a:r>
          </a:p>
        </p:txBody>
      </p:sp>
      <p:pic>
        <p:nvPicPr>
          <p:cNvPr id="3" name="Immagine 2" descr="Immagine che contiene logo, Carattere, Elementi grafici, bianco&#10;&#10;Il contenuto generato dall'IA potrebbe non essere corretto.">
            <a:extLst>
              <a:ext uri="{FF2B5EF4-FFF2-40B4-BE49-F238E27FC236}">
                <a16:creationId xmlns:a16="http://schemas.microsoft.com/office/drawing/2014/main" id="{00CBAE4E-3A6A-119F-6C92-EC35E375B5F3}"/>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4" name="Immagine 3" descr="Immagine che contiene segnale&#10;&#10;Descrizione generata automaticamente">
            <a:extLst>
              <a:ext uri="{FF2B5EF4-FFF2-40B4-BE49-F238E27FC236}">
                <a16:creationId xmlns:a16="http://schemas.microsoft.com/office/drawing/2014/main" id="{E06CD343-E94B-DC55-FEA2-056A146432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sp>
        <p:nvSpPr>
          <p:cNvPr id="8" name="Rettangolo 4">
            <a:extLst>
              <a:ext uri="{FF2B5EF4-FFF2-40B4-BE49-F238E27FC236}">
                <a16:creationId xmlns:a16="http://schemas.microsoft.com/office/drawing/2014/main" id="{3A24DE48-E022-FC9F-CD11-B62CEB279A06}"/>
              </a:ext>
            </a:extLst>
          </p:cNvPr>
          <p:cNvSpPr>
            <a:spLocks noChangeArrowheads="1"/>
          </p:cNvSpPr>
          <p:nvPr/>
        </p:nvSpPr>
        <p:spPr bwMode="auto">
          <a:xfrm>
            <a:off x="802905" y="1350323"/>
            <a:ext cx="1115961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GB" altLang="it-IT" sz="1600" b="1" dirty="0">
                <a:latin typeface="+mn-lt"/>
              </a:rPr>
              <a:t>... Everything starts from the </a:t>
            </a:r>
            <a:r>
              <a:rPr lang="en-GB" altLang="it-IT" sz="1600" b="1" dirty="0">
                <a:solidFill>
                  <a:srgbClr val="FF0000"/>
                </a:solidFill>
                <a:latin typeface="+mn-lt"/>
              </a:rPr>
              <a:t>B</a:t>
            </a:r>
            <a:r>
              <a:rPr lang="en-GB" altLang="it-IT" sz="1600" b="1" baseline="30000" dirty="0">
                <a:solidFill>
                  <a:srgbClr val="FF0000"/>
                </a:solidFill>
                <a:latin typeface="+mn-lt"/>
              </a:rPr>
              <a:t>2</a:t>
            </a:r>
            <a:r>
              <a:rPr lang="en-GB" altLang="it-IT" sz="1600" b="1" dirty="0">
                <a:solidFill>
                  <a:srgbClr val="FF0000"/>
                </a:solidFill>
                <a:latin typeface="+mn-lt"/>
              </a:rPr>
              <a:t>FH</a:t>
            </a:r>
            <a:r>
              <a:rPr lang="en-GB" altLang="it-IT" sz="1600" b="1" dirty="0">
                <a:latin typeface="+mn-lt"/>
              </a:rPr>
              <a:t> review paper of 1957,</a:t>
            </a:r>
          </a:p>
          <a:p>
            <a:pPr eaLnBrk="1" hangingPunct="1"/>
            <a:r>
              <a:rPr lang="en-GB" altLang="it-IT" sz="1600" b="1" dirty="0">
                <a:latin typeface="+mn-lt"/>
              </a:rPr>
              <a:t>                                                      </a:t>
            </a:r>
            <a:r>
              <a:rPr lang="en-GB" altLang="it-IT" sz="1600" b="1" u="sng" dirty="0">
                <a:latin typeface="+mn-lt"/>
              </a:rPr>
              <a:t>the basis of the modern nuclear astrophysics</a:t>
            </a:r>
          </a:p>
          <a:p>
            <a:pPr eaLnBrk="1" hangingPunct="1"/>
            <a:endParaRPr lang="en-GB" altLang="it-IT" sz="1600" b="1" dirty="0">
              <a:latin typeface="+mn-lt"/>
            </a:endParaRPr>
          </a:p>
          <a:p>
            <a:pPr eaLnBrk="1" hangingPunct="1"/>
            <a:r>
              <a:rPr lang="en-US" altLang="it-IT" sz="1600" b="1" dirty="0">
                <a:latin typeface="+mn-lt"/>
              </a:rPr>
              <a:t>this work has been considered as the greatest gift of astrophysics to modern civilization</a:t>
            </a:r>
            <a:endParaRPr lang="en-GB" altLang="it-IT" sz="1600" b="1" dirty="0">
              <a:latin typeface="+mn-lt"/>
            </a:endParaRPr>
          </a:p>
          <a:p>
            <a:pPr eaLnBrk="1" hangingPunct="1"/>
            <a:endParaRPr lang="en-GB" altLang="it-IT" sz="1600" b="1" dirty="0">
              <a:latin typeface="+mn-lt"/>
            </a:endParaRPr>
          </a:p>
          <a:p>
            <a:pPr eaLnBrk="1" hangingPunct="1"/>
            <a:endParaRPr lang="en-US" altLang="it-IT" sz="1600" b="1" dirty="0">
              <a:solidFill>
                <a:srgbClr val="FFFFFF"/>
              </a:solidFill>
              <a:latin typeface="+mn-lt"/>
            </a:endParaRPr>
          </a:p>
          <a:p>
            <a:pPr eaLnBrk="1" hangingPunct="1"/>
            <a:endParaRPr lang="en-US" altLang="it-IT" sz="1600" b="1" dirty="0">
              <a:solidFill>
                <a:srgbClr val="FFFFFF"/>
              </a:solidFill>
              <a:latin typeface="+mn-lt"/>
            </a:endParaRPr>
          </a:p>
          <a:p>
            <a:pPr eaLnBrk="1" hangingPunct="1"/>
            <a:endParaRPr lang="en-US" altLang="it-IT" sz="1600" b="1" dirty="0">
              <a:solidFill>
                <a:srgbClr val="FFFFFF"/>
              </a:solidFill>
              <a:latin typeface="+mn-lt"/>
            </a:endParaRPr>
          </a:p>
          <a:p>
            <a:pPr eaLnBrk="1" hangingPunct="1"/>
            <a:endParaRPr lang="en-US" altLang="it-IT" sz="1600" b="1" dirty="0">
              <a:solidFill>
                <a:srgbClr val="FFFFFF"/>
              </a:solidFill>
              <a:latin typeface="+mn-lt"/>
            </a:endParaRPr>
          </a:p>
          <a:p>
            <a:pPr eaLnBrk="1" hangingPunct="1"/>
            <a:endParaRPr lang="en-US" altLang="it-IT" sz="1600" b="1" dirty="0">
              <a:solidFill>
                <a:srgbClr val="FFFFFF"/>
              </a:solidFill>
              <a:latin typeface="+mn-lt"/>
            </a:endParaRPr>
          </a:p>
          <a:p>
            <a:pPr eaLnBrk="1" hangingPunct="1"/>
            <a:endParaRPr lang="en-US" altLang="it-IT" sz="1600" b="1" dirty="0">
              <a:solidFill>
                <a:srgbClr val="FFFFFF"/>
              </a:solidFill>
              <a:latin typeface="+mn-lt"/>
            </a:endParaRPr>
          </a:p>
          <a:p>
            <a:pPr eaLnBrk="1" hangingPunct="1"/>
            <a:endParaRPr lang="en-US" altLang="it-IT" sz="1600" b="1" dirty="0">
              <a:solidFill>
                <a:srgbClr val="FFFFFF"/>
              </a:solidFill>
              <a:latin typeface="+mn-lt"/>
            </a:endParaRPr>
          </a:p>
          <a:p>
            <a:pPr eaLnBrk="1" hangingPunct="1"/>
            <a:endParaRPr lang="en-US" altLang="it-IT" sz="1600" b="1" dirty="0">
              <a:solidFill>
                <a:srgbClr val="FFFFFF"/>
              </a:solidFill>
              <a:latin typeface="+mn-lt"/>
            </a:endParaRPr>
          </a:p>
          <a:p>
            <a:pPr eaLnBrk="1" hangingPunct="1"/>
            <a:endParaRPr lang="en-US" altLang="it-IT" sz="1600" b="1" dirty="0">
              <a:solidFill>
                <a:srgbClr val="FFFFFF"/>
              </a:solidFill>
              <a:latin typeface="+mn-lt"/>
            </a:endParaRPr>
          </a:p>
          <a:p>
            <a:pPr eaLnBrk="1" hangingPunct="1"/>
            <a:endParaRPr lang="en-US" altLang="it-IT" sz="1600" b="1" dirty="0">
              <a:solidFill>
                <a:srgbClr val="FFFFFF"/>
              </a:solidFill>
              <a:latin typeface="+mn-lt"/>
            </a:endParaRPr>
          </a:p>
          <a:p>
            <a:pPr eaLnBrk="1" hangingPunct="1"/>
            <a:endParaRPr lang="en-US" altLang="it-IT" sz="1600" b="1" dirty="0">
              <a:latin typeface="+mn-lt"/>
            </a:endParaRPr>
          </a:p>
          <a:p>
            <a:pPr eaLnBrk="1" hangingPunct="1"/>
            <a:endParaRPr lang="en-US" altLang="it-IT" sz="1600" b="1" dirty="0">
              <a:latin typeface="+mn-lt"/>
            </a:endParaRPr>
          </a:p>
          <a:p>
            <a:pPr eaLnBrk="1" hangingPunct="1"/>
            <a:r>
              <a:rPr lang="en-US" altLang="it-IT" sz="1600" b="1" dirty="0">
                <a:latin typeface="+mn-lt"/>
              </a:rPr>
              <a:t> </a:t>
            </a:r>
          </a:p>
          <a:p>
            <a:pPr eaLnBrk="1" hangingPunct="1"/>
            <a:r>
              <a:rPr lang="en-US" altLang="it-IT" sz="1600" b="1" dirty="0">
                <a:latin typeface="+mn-lt"/>
              </a:rPr>
              <a:t>The elements composing everything from planets to life were forged inside earlier generations of stars!</a:t>
            </a:r>
          </a:p>
          <a:p>
            <a:pPr eaLnBrk="1" hangingPunct="1"/>
            <a:endParaRPr lang="en-US" altLang="it-IT" sz="1600" b="1" dirty="0">
              <a:latin typeface="+mn-lt"/>
            </a:endParaRPr>
          </a:p>
          <a:p>
            <a:pPr eaLnBrk="1" hangingPunct="1"/>
            <a:r>
              <a:rPr lang="en-US" altLang="it-IT" sz="1600" b="1" dirty="0">
                <a:latin typeface="+mn-lt"/>
              </a:rPr>
              <a:t>    Nuclear reactions responsible for both </a:t>
            </a:r>
            <a:r>
              <a:rPr lang="en-US" altLang="it-IT" sz="1600" b="1" u="sng" dirty="0">
                <a:latin typeface="+mn-lt"/>
              </a:rPr>
              <a:t>ENERGY PRODUCTION </a:t>
            </a:r>
            <a:r>
              <a:rPr lang="en-US" altLang="it-IT" sz="1600" b="1" dirty="0">
                <a:latin typeface="+mn-lt"/>
              </a:rPr>
              <a:t>and </a:t>
            </a:r>
            <a:r>
              <a:rPr lang="en-US" altLang="it-IT" sz="1600" b="1" u="sng" dirty="0">
                <a:latin typeface="+mn-lt"/>
              </a:rPr>
              <a:t>CREATION OF ELEMENTS</a:t>
            </a:r>
            <a:endParaRPr lang="it-IT" altLang="it-IT" sz="1600" b="1" u="sng" dirty="0">
              <a:latin typeface="+mn-lt"/>
            </a:endParaRPr>
          </a:p>
        </p:txBody>
      </p:sp>
      <p:pic>
        <p:nvPicPr>
          <p:cNvPr id="9" name="Picture 3">
            <a:extLst>
              <a:ext uri="{FF2B5EF4-FFF2-40B4-BE49-F238E27FC236}">
                <a16:creationId xmlns:a16="http://schemas.microsoft.com/office/drawing/2014/main" id="{D655FE59-A81F-353A-4A11-305E88A51B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1568" y="2564452"/>
            <a:ext cx="6364261" cy="2943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8728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80FCA-8B29-42BD-4D7C-62B3AA171C8A}"/>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58D150DB-7421-D022-8EFB-262C0D6C3372}"/>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latin typeface="+mj-lt"/>
                <a:ea typeface="+mj-ea"/>
                <a:cs typeface="+mj-cs"/>
              </a:rPr>
              <a:t>Stellar</a:t>
            </a:r>
            <a:r>
              <a:rPr lang="en-US" sz="4000" b="1" kern="1200" dirty="0">
                <a:solidFill>
                  <a:schemeClr val="tx1"/>
                </a:solidFill>
                <a:latin typeface="+mj-lt"/>
                <a:ea typeface="+mj-ea"/>
                <a:cs typeface="+mj-cs"/>
              </a:rPr>
              <a:t> Nucleosynthesis</a:t>
            </a:r>
          </a:p>
        </p:txBody>
      </p:sp>
      <p:pic>
        <p:nvPicPr>
          <p:cNvPr id="3" name="Immagine 2" descr="Immagine che contiene logo, Carattere, Elementi grafici, bianco&#10;&#10;Il contenuto generato dall'IA potrebbe non essere corretto.">
            <a:extLst>
              <a:ext uri="{FF2B5EF4-FFF2-40B4-BE49-F238E27FC236}">
                <a16:creationId xmlns:a16="http://schemas.microsoft.com/office/drawing/2014/main" id="{2E7F2880-EBCE-2B02-D20A-DB78F84214F7}"/>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4" name="Immagine 3" descr="Immagine che contiene segnale&#10;&#10;Descrizione generata automaticamente">
            <a:extLst>
              <a:ext uri="{FF2B5EF4-FFF2-40B4-BE49-F238E27FC236}">
                <a16:creationId xmlns:a16="http://schemas.microsoft.com/office/drawing/2014/main" id="{316C39D3-2C34-01A2-952C-0A9C67067D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pic>
        <p:nvPicPr>
          <p:cNvPr id="5" name="Picture 7" descr="A graph showing mass number&#10;&#10;Description automatically generated">
            <a:extLst>
              <a:ext uri="{FF2B5EF4-FFF2-40B4-BE49-F238E27FC236}">
                <a16:creationId xmlns:a16="http://schemas.microsoft.com/office/drawing/2014/main" id="{89FAE1BD-8717-2956-1476-560BAD32498F}"/>
              </a:ext>
            </a:extLst>
          </p:cNvPr>
          <p:cNvPicPr>
            <a:picLocks noChangeAspect="1"/>
          </p:cNvPicPr>
          <p:nvPr/>
        </p:nvPicPr>
        <p:blipFill>
          <a:blip r:embed="rId4"/>
          <a:stretch>
            <a:fillRect/>
          </a:stretch>
        </p:blipFill>
        <p:spPr>
          <a:xfrm>
            <a:off x="199539" y="1714455"/>
            <a:ext cx="7459694" cy="4425336"/>
          </a:xfrm>
          <a:prstGeom prst="rect">
            <a:avLst/>
          </a:prstGeom>
        </p:spPr>
      </p:pic>
      <p:sp>
        <p:nvSpPr>
          <p:cNvPr id="6" name="Rectangle 2">
            <a:extLst>
              <a:ext uri="{FF2B5EF4-FFF2-40B4-BE49-F238E27FC236}">
                <a16:creationId xmlns:a16="http://schemas.microsoft.com/office/drawing/2014/main" id="{A7892A26-DBF3-90AC-4E41-F07E4F927DF0}"/>
              </a:ext>
            </a:extLst>
          </p:cNvPr>
          <p:cNvSpPr/>
          <p:nvPr/>
        </p:nvSpPr>
        <p:spPr>
          <a:xfrm>
            <a:off x="7897320" y="2151727"/>
            <a:ext cx="3370299" cy="2554545"/>
          </a:xfrm>
          <a:prstGeom prst="rect">
            <a:avLst/>
          </a:prstGeom>
        </p:spPr>
        <p:txBody>
          <a:bodyPr wrap="square">
            <a:spAutoFit/>
          </a:bodyPr>
          <a:lstStyle/>
          <a:p>
            <a:pPr marL="800100" lvl="1" indent="-342900">
              <a:buFont typeface="Arial" panose="020B0604020202020204" pitchFamily="34" charset="0"/>
              <a:buChar char="•"/>
            </a:pPr>
            <a:r>
              <a:rPr lang="en-US" altLang="it-IT" sz="2000" dirty="0">
                <a:solidFill>
                  <a:schemeClr val="accent2"/>
                </a:solidFill>
              </a:rPr>
              <a:t>Odd-even staggering of abundances</a:t>
            </a:r>
          </a:p>
          <a:p>
            <a:pPr marL="800100" lvl="1" indent="-342900">
              <a:buFont typeface="Arial" panose="020B0604020202020204" pitchFamily="34" charset="0"/>
              <a:buChar char="•"/>
            </a:pPr>
            <a:r>
              <a:rPr lang="en-US" altLang="it-IT" sz="2000" dirty="0">
                <a:solidFill>
                  <a:schemeClr val="accent2"/>
                </a:solidFill>
              </a:rPr>
              <a:t>Larger alpha-nuclei abundance</a:t>
            </a:r>
          </a:p>
          <a:p>
            <a:pPr marL="800100" lvl="1" indent="-342900">
              <a:buFont typeface="Arial" panose="020B0604020202020204" pitchFamily="34" charset="0"/>
              <a:buChar char="•"/>
            </a:pPr>
            <a:r>
              <a:rPr lang="en-US" altLang="it-IT" sz="2000" dirty="0">
                <a:solidFill>
                  <a:schemeClr val="accent2"/>
                </a:solidFill>
              </a:rPr>
              <a:t>Broad peak around </a:t>
            </a:r>
            <a:r>
              <a:rPr lang="en-US" altLang="it-IT" sz="2000" baseline="30000" dirty="0">
                <a:solidFill>
                  <a:schemeClr val="accent2"/>
                </a:solidFill>
              </a:rPr>
              <a:t>56</a:t>
            </a:r>
            <a:r>
              <a:rPr lang="en-US" altLang="it-IT" sz="2000" dirty="0">
                <a:solidFill>
                  <a:schemeClr val="accent2"/>
                </a:solidFill>
              </a:rPr>
              <a:t>Fe</a:t>
            </a:r>
          </a:p>
          <a:p>
            <a:pPr lvl="1"/>
            <a:r>
              <a:rPr lang="it-IT" altLang="it-IT" sz="2000" dirty="0">
                <a:solidFill>
                  <a:schemeClr val="accent2"/>
                </a:solidFill>
              </a:rPr>
              <a:t>.</a:t>
            </a:r>
            <a:r>
              <a:rPr lang="en-US" altLang="it-IT" sz="2000" dirty="0">
                <a:solidFill>
                  <a:schemeClr val="accent2"/>
                </a:solidFill>
              </a:rPr>
              <a:t>.</a:t>
            </a:r>
          </a:p>
          <a:p>
            <a:pPr lvl="1"/>
            <a:endParaRPr lang="en-US" altLang="it-IT" sz="2000" dirty="0">
              <a:solidFill>
                <a:schemeClr val="accent2"/>
              </a:solidFill>
            </a:endParaRPr>
          </a:p>
        </p:txBody>
      </p:sp>
    </p:spTree>
    <p:extLst>
      <p:ext uri="{BB962C8B-B14F-4D97-AF65-F5344CB8AC3E}">
        <p14:creationId xmlns:p14="http://schemas.microsoft.com/office/powerpoint/2010/main" val="1635686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F3152-BB04-B4C2-815F-B3746994065A}"/>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CA3B453A-B66D-C9A7-FF8A-D87F8D027F5B}"/>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latin typeface="+mj-lt"/>
                <a:ea typeface="+mj-ea"/>
                <a:cs typeface="+mj-cs"/>
              </a:rPr>
              <a:t>Origin of Elements</a:t>
            </a:r>
            <a:endParaRPr lang="en-US" sz="4000" b="1" kern="1200" dirty="0">
              <a:solidFill>
                <a:schemeClr val="tx1"/>
              </a:solidFill>
              <a:latin typeface="+mj-lt"/>
              <a:ea typeface="+mj-ea"/>
              <a:cs typeface="+mj-cs"/>
            </a:endParaRPr>
          </a:p>
        </p:txBody>
      </p:sp>
      <p:pic>
        <p:nvPicPr>
          <p:cNvPr id="3" name="Immagine 2" descr="Immagine che contiene logo, Carattere, Elementi grafici, bianco&#10;&#10;Il contenuto generato dall'IA potrebbe non essere corretto.">
            <a:extLst>
              <a:ext uri="{FF2B5EF4-FFF2-40B4-BE49-F238E27FC236}">
                <a16:creationId xmlns:a16="http://schemas.microsoft.com/office/drawing/2014/main" id="{985BB3C0-DA9A-1BDB-6C0C-44FE31D7FF04}"/>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4" name="Immagine 3" descr="Immagine che contiene segnale&#10;&#10;Descrizione generata automaticamente">
            <a:extLst>
              <a:ext uri="{FF2B5EF4-FFF2-40B4-BE49-F238E27FC236}">
                <a16:creationId xmlns:a16="http://schemas.microsoft.com/office/drawing/2014/main" id="{B42C3BC9-3DD6-50F4-D778-D29B531D65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pic>
        <p:nvPicPr>
          <p:cNvPr id="3076" name="Picture 4">
            <a:extLst>
              <a:ext uri="{FF2B5EF4-FFF2-40B4-BE49-F238E27FC236}">
                <a16:creationId xmlns:a16="http://schemas.microsoft.com/office/drawing/2014/main" id="{43E8126E-0891-82B0-1DF5-65B9AC7391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163" b="8387"/>
          <a:stretch>
            <a:fillRect/>
          </a:stretch>
        </p:blipFill>
        <p:spPr bwMode="auto">
          <a:xfrm>
            <a:off x="1402739" y="1609937"/>
            <a:ext cx="9386521" cy="4846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258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CD7AC-907D-80C1-E1AC-ACFFC86AE5DD}"/>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67FF1B38-1D48-5BC2-AC57-5F63AC34C44B}"/>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t>Stellar Nucleosynthesis</a:t>
            </a:r>
          </a:p>
        </p:txBody>
      </p:sp>
      <p:pic>
        <p:nvPicPr>
          <p:cNvPr id="3" name="Immagine 2" descr="Immagine che contiene logo, Carattere, Elementi grafici, bianco&#10;&#10;Il contenuto generato dall'IA potrebbe non essere corretto.">
            <a:extLst>
              <a:ext uri="{FF2B5EF4-FFF2-40B4-BE49-F238E27FC236}">
                <a16:creationId xmlns:a16="http://schemas.microsoft.com/office/drawing/2014/main" id="{D917A15B-AB10-0E54-651C-79BF9EE7A6D3}"/>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4" name="Immagine 3" descr="Immagine che contiene segnale&#10;&#10;Descrizione generata automaticamente">
            <a:extLst>
              <a:ext uri="{FF2B5EF4-FFF2-40B4-BE49-F238E27FC236}">
                <a16:creationId xmlns:a16="http://schemas.microsoft.com/office/drawing/2014/main" id="{ADE26B92-81A0-F72F-DF3C-19BE8B0905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pic>
        <p:nvPicPr>
          <p:cNvPr id="4098" name="Picture 2" descr="Picture">
            <a:extLst>
              <a:ext uri="{FF2B5EF4-FFF2-40B4-BE49-F238E27FC236}">
                <a16:creationId xmlns:a16="http://schemas.microsoft.com/office/drawing/2014/main" id="{279CA463-8D17-779F-7650-887B8BFC09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825" y="1775835"/>
            <a:ext cx="5960974" cy="4152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369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556E6-E8E0-8BA1-C5B3-171E009F3004}"/>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AA660447-88D5-B7E8-88FD-92BF74F65D01}"/>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t>Stellar Nucleosynthesis</a:t>
            </a:r>
          </a:p>
        </p:txBody>
      </p:sp>
      <p:pic>
        <p:nvPicPr>
          <p:cNvPr id="3" name="Immagine 2" descr="Immagine che contiene logo, Carattere, Elementi grafici, bianco&#10;&#10;Il contenuto generato dall'IA potrebbe non essere corretto.">
            <a:extLst>
              <a:ext uri="{FF2B5EF4-FFF2-40B4-BE49-F238E27FC236}">
                <a16:creationId xmlns:a16="http://schemas.microsoft.com/office/drawing/2014/main" id="{8A9E4BDF-E203-A85E-3535-C9AC00E1C795}"/>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4" name="Immagine 3" descr="Immagine che contiene segnale&#10;&#10;Descrizione generata automaticamente">
            <a:extLst>
              <a:ext uri="{FF2B5EF4-FFF2-40B4-BE49-F238E27FC236}">
                <a16:creationId xmlns:a16="http://schemas.microsoft.com/office/drawing/2014/main" id="{2B8E5A2B-5A7E-328B-0E35-96736930E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pic>
        <p:nvPicPr>
          <p:cNvPr id="4098" name="Picture 2" descr="Picture">
            <a:extLst>
              <a:ext uri="{FF2B5EF4-FFF2-40B4-BE49-F238E27FC236}">
                <a16:creationId xmlns:a16="http://schemas.microsoft.com/office/drawing/2014/main" id="{B44A682B-B86C-A9BE-493B-694B9A1648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825" y="1775835"/>
            <a:ext cx="5960974" cy="415281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he Hertzsprung-Russell Diagram">
            <a:extLst>
              <a:ext uri="{FF2B5EF4-FFF2-40B4-BE49-F238E27FC236}">
                <a16:creationId xmlns:a16="http://schemas.microsoft.com/office/drawing/2014/main" id="{5E3BAB73-740B-F0FA-A814-D4AEC89F20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5017" y="1775835"/>
            <a:ext cx="4945144" cy="3918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749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F4D3F-29A3-1612-77F4-CB1E95E6081A}"/>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F3EBCCD4-CABD-A2FA-1BA4-3EBE7B81C648}"/>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t>Life of a Star – pp chain</a:t>
            </a:r>
          </a:p>
        </p:txBody>
      </p:sp>
      <p:pic>
        <p:nvPicPr>
          <p:cNvPr id="3" name="Immagine 2" descr="Immagine che contiene logo, Carattere, Elementi grafici, bianco&#10;&#10;Il contenuto generato dall'IA potrebbe non essere corretto.">
            <a:extLst>
              <a:ext uri="{FF2B5EF4-FFF2-40B4-BE49-F238E27FC236}">
                <a16:creationId xmlns:a16="http://schemas.microsoft.com/office/drawing/2014/main" id="{4690AE9F-6E29-FBEA-238B-D6DEEDAD4A9E}"/>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4" name="Immagine 3" descr="Immagine che contiene segnale&#10;&#10;Descrizione generata automaticamente">
            <a:extLst>
              <a:ext uri="{FF2B5EF4-FFF2-40B4-BE49-F238E27FC236}">
                <a16:creationId xmlns:a16="http://schemas.microsoft.com/office/drawing/2014/main" id="{C855ECC3-8211-5B5F-638A-57C905D13C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pic>
        <p:nvPicPr>
          <p:cNvPr id="5" name="Picture 3">
            <a:extLst>
              <a:ext uri="{FF2B5EF4-FFF2-40B4-BE49-F238E27FC236}">
                <a16:creationId xmlns:a16="http://schemas.microsoft.com/office/drawing/2014/main" id="{12192DDB-8F11-54CB-E0FF-A81C399D30EC}"/>
              </a:ext>
            </a:extLst>
          </p:cNvPr>
          <p:cNvPicPr>
            <a:picLocks noChangeAspect="1"/>
          </p:cNvPicPr>
          <p:nvPr/>
        </p:nvPicPr>
        <p:blipFill>
          <a:blip r:embed="rId4"/>
          <a:stretch>
            <a:fillRect/>
          </a:stretch>
        </p:blipFill>
        <p:spPr>
          <a:xfrm>
            <a:off x="6953062" y="2229319"/>
            <a:ext cx="4926003" cy="3286614"/>
          </a:xfrm>
          <a:prstGeom prst="rect">
            <a:avLst/>
          </a:prstGeom>
        </p:spPr>
      </p:pic>
      <p:pic>
        <p:nvPicPr>
          <p:cNvPr id="5122" name="Picture 2" descr="The Proton-Proton Chain">
            <a:extLst>
              <a:ext uri="{FF2B5EF4-FFF2-40B4-BE49-F238E27FC236}">
                <a16:creationId xmlns:a16="http://schemas.microsoft.com/office/drawing/2014/main" id="{F7383C8F-156C-1D91-AE48-4061ECE479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865" y="1896188"/>
            <a:ext cx="5705475" cy="3952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360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E8CDB-6CDA-CBF1-3F47-01D25C964989}"/>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7B6445AF-B6F7-2B42-FF25-8E04566380EC}"/>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t>Life of a Star – CNO Cycle</a:t>
            </a:r>
          </a:p>
        </p:txBody>
      </p:sp>
      <p:pic>
        <p:nvPicPr>
          <p:cNvPr id="3" name="Immagine 2" descr="Immagine che contiene logo, Carattere, Elementi grafici, bianco&#10;&#10;Il contenuto generato dall'IA potrebbe non essere corretto.">
            <a:extLst>
              <a:ext uri="{FF2B5EF4-FFF2-40B4-BE49-F238E27FC236}">
                <a16:creationId xmlns:a16="http://schemas.microsoft.com/office/drawing/2014/main" id="{BDFD6C1C-FF74-3A99-A6A9-20FFC495D0E4}"/>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4" name="Immagine 3" descr="Immagine che contiene segnale&#10;&#10;Descrizione generata automaticamente">
            <a:extLst>
              <a:ext uri="{FF2B5EF4-FFF2-40B4-BE49-F238E27FC236}">
                <a16:creationId xmlns:a16="http://schemas.microsoft.com/office/drawing/2014/main" id="{95210271-ADAF-149F-2DEB-55C738CCE8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pic>
        <p:nvPicPr>
          <p:cNvPr id="7" name="Immagine 6">
            <a:extLst>
              <a:ext uri="{FF2B5EF4-FFF2-40B4-BE49-F238E27FC236}">
                <a16:creationId xmlns:a16="http://schemas.microsoft.com/office/drawing/2014/main" id="{ADD5870D-C38D-1B9A-6206-4BF4B5437C78}"/>
              </a:ext>
            </a:extLst>
          </p:cNvPr>
          <p:cNvPicPr>
            <a:picLocks noChangeAspect="1"/>
          </p:cNvPicPr>
          <p:nvPr/>
        </p:nvPicPr>
        <p:blipFill>
          <a:blip r:embed="rId4"/>
          <a:stretch>
            <a:fillRect/>
          </a:stretch>
        </p:blipFill>
        <p:spPr>
          <a:xfrm>
            <a:off x="437725" y="2127941"/>
            <a:ext cx="5174110" cy="3472872"/>
          </a:xfrm>
          <a:prstGeom prst="rect">
            <a:avLst/>
          </a:prstGeom>
        </p:spPr>
      </p:pic>
      <p:pic>
        <p:nvPicPr>
          <p:cNvPr id="6146" name="Picture 2" descr="CNO cycle">
            <a:extLst>
              <a:ext uri="{FF2B5EF4-FFF2-40B4-BE49-F238E27FC236}">
                <a16:creationId xmlns:a16="http://schemas.microsoft.com/office/drawing/2014/main" id="{4F7B2AE9-0889-9B8C-8D2F-451FF02FEA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3246" y="1601947"/>
            <a:ext cx="4134635" cy="4949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116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B1DB-FAE3-EDB5-E17B-A3CBBD3B6664}"/>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6DB818F6-8967-6C5A-429E-EA893905A1CC}"/>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t>Life of a Star – Heavy Ion Synthesis</a:t>
            </a:r>
          </a:p>
        </p:txBody>
      </p:sp>
      <p:pic>
        <p:nvPicPr>
          <p:cNvPr id="3" name="Immagine 2" descr="Immagine che contiene logo, Carattere, Elementi grafici, bianco&#10;&#10;Il contenuto generato dall'IA potrebbe non essere corretto.">
            <a:extLst>
              <a:ext uri="{FF2B5EF4-FFF2-40B4-BE49-F238E27FC236}">
                <a16:creationId xmlns:a16="http://schemas.microsoft.com/office/drawing/2014/main" id="{FCC86118-3BCD-A988-EAA4-82306B059B4C}"/>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4" name="Immagine 3" descr="Immagine che contiene segnale&#10;&#10;Descrizione generata automaticamente">
            <a:extLst>
              <a:ext uri="{FF2B5EF4-FFF2-40B4-BE49-F238E27FC236}">
                <a16:creationId xmlns:a16="http://schemas.microsoft.com/office/drawing/2014/main" id="{D151F4C5-E474-EF01-C416-98F3186942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pic>
        <p:nvPicPr>
          <p:cNvPr id="7170" name="Picture 2" descr="5187e274-59a2-49bf-8389-8b2fbda7f863?t=1476553620718">
            <a:extLst>
              <a:ext uri="{FF2B5EF4-FFF2-40B4-BE49-F238E27FC236}">
                <a16:creationId xmlns:a16="http://schemas.microsoft.com/office/drawing/2014/main" id="{1D950D4F-43FE-0277-2F71-EE7D740869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5131" y="1643722"/>
            <a:ext cx="4906963" cy="42549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8">
            <a:extLst>
              <a:ext uri="{FF2B5EF4-FFF2-40B4-BE49-F238E27FC236}">
                <a16:creationId xmlns:a16="http://schemas.microsoft.com/office/drawing/2014/main" id="{DD397842-D257-E8E7-56E9-93E6B01A8160}"/>
              </a:ext>
            </a:extLst>
          </p:cNvPr>
          <p:cNvSpPr txBox="1"/>
          <p:nvPr/>
        </p:nvSpPr>
        <p:spPr>
          <a:xfrm>
            <a:off x="760358" y="1513347"/>
            <a:ext cx="4586513" cy="1200330"/>
          </a:xfrm>
          <a:prstGeom prst="rect">
            <a:avLst/>
          </a:prstGeom>
        </p:spPr>
        <p:txBody>
          <a:bodyPr vert="horz" lIns="91440" tIns="45720" rIns="91440" bIns="45720" rtlCol="0" anchor="ctr">
            <a:normAutofit/>
          </a:bodyPr>
          <a:lstStyle/>
          <a:p>
            <a:pPr>
              <a:spcBef>
                <a:spcPct val="50000"/>
              </a:spcBef>
            </a:pPr>
            <a:r>
              <a:rPr lang="en-US" altLang="it-IT" dirty="0">
                <a:latin typeface="+mj-lt"/>
              </a:rPr>
              <a:t>Helium Burning: A two-stage Process</a:t>
            </a:r>
          </a:p>
          <a:p>
            <a:pPr lvl="1">
              <a:spcBef>
                <a:spcPct val="15000"/>
              </a:spcBef>
              <a:buFontTx/>
              <a:buChar char="•"/>
            </a:pPr>
            <a:r>
              <a:rPr lang="en-US" altLang="it-IT" dirty="0">
                <a:latin typeface="+mj-lt"/>
              </a:rPr>
              <a:t>3</a:t>
            </a:r>
            <a:r>
              <a:rPr lang="en-US" altLang="it-IT" dirty="0">
                <a:cs typeface="Times New Roman" panose="02020603050405020304" pitchFamily="18" charset="0"/>
                <a:sym typeface="Symbol" pitchFamily="2" charset="2"/>
              </a:rPr>
              <a:t> </a:t>
            </a:r>
            <a:r>
              <a:rPr lang="en-US" altLang="it-IT" dirty="0">
                <a:latin typeface="+mj-lt"/>
              </a:rPr>
              <a:t>:  </a:t>
            </a:r>
            <a:r>
              <a:rPr lang="en-US" altLang="it-IT" dirty="0">
                <a:latin typeface="+mj-lt"/>
                <a:cs typeface="Times New Roman" panose="02020603050405020304" pitchFamily="18" charset="0"/>
                <a:sym typeface="Symbol" pitchFamily="2" charset="2"/>
              </a:rPr>
              <a:t></a:t>
            </a:r>
            <a:r>
              <a:rPr lang="en-US" altLang="it-IT" dirty="0">
                <a:latin typeface="+mj-lt"/>
                <a:cs typeface="Times New Roman" panose="02020603050405020304" pitchFamily="18" charset="0"/>
              </a:rPr>
              <a:t> + </a:t>
            </a:r>
            <a:r>
              <a:rPr lang="en-US" altLang="it-IT" dirty="0">
                <a:latin typeface="+mj-lt"/>
                <a:cs typeface="Times New Roman" panose="02020603050405020304" pitchFamily="18" charset="0"/>
                <a:sym typeface="Symbol" pitchFamily="2" charset="2"/>
              </a:rPr>
              <a:t></a:t>
            </a:r>
            <a:r>
              <a:rPr lang="en-US" altLang="it-IT" dirty="0">
                <a:latin typeface="+mj-lt"/>
                <a:cs typeface="Times New Roman" panose="02020603050405020304" pitchFamily="18" charset="0"/>
              </a:rPr>
              <a:t> </a:t>
            </a:r>
            <a:r>
              <a:rPr lang="en-US" altLang="it-IT" dirty="0">
                <a:latin typeface="+mj-lt"/>
                <a:cs typeface="Times New Roman" panose="02020603050405020304" pitchFamily="18" charset="0"/>
                <a:sym typeface="Symbol" pitchFamily="2" charset="2"/>
              </a:rPr>
              <a:t></a:t>
            </a:r>
            <a:r>
              <a:rPr lang="en-US" altLang="it-IT" dirty="0">
                <a:latin typeface="+mj-lt"/>
                <a:cs typeface="Times New Roman" panose="02020603050405020304" pitchFamily="18" charset="0"/>
              </a:rPr>
              <a:t> </a:t>
            </a:r>
            <a:r>
              <a:rPr lang="en-US" altLang="it-IT" baseline="30000" dirty="0">
                <a:latin typeface="+mj-lt"/>
                <a:cs typeface="Times New Roman" panose="02020603050405020304" pitchFamily="18" charset="0"/>
              </a:rPr>
              <a:t>8</a:t>
            </a:r>
            <a:r>
              <a:rPr lang="en-US" altLang="it-IT" dirty="0">
                <a:latin typeface="+mj-lt"/>
                <a:cs typeface="Times New Roman" panose="02020603050405020304" pitchFamily="18" charset="0"/>
              </a:rPr>
              <a:t>Be* + </a:t>
            </a:r>
            <a:r>
              <a:rPr lang="en-US" altLang="it-IT" dirty="0">
                <a:latin typeface="+mj-lt"/>
                <a:cs typeface="Times New Roman" panose="02020603050405020304" pitchFamily="18" charset="0"/>
                <a:sym typeface="Symbol" pitchFamily="2" charset="2"/>
              </a:rPr>
              <a:t></a:t>
            </a:r>
            <a:r>
              <a:rPr lang="en-US" altLang="it-IT" dirty="0">
                <a:latin typeface="+mj-lt"/>
                <a:cs typeface="Times New Roman" panose="02020603050405020304" pitchFamily="18" charset="0"/>
              </a:rPr>
              <a:t> </a:t>
            </a:r>
            <a:r>
              <a:rPr lang="en-US" altLang="it-IT" dirty="0">
                <a:latin typeface="+mj-lt"/>
                <a:cs typeface="Times New Roman" panose="02020603050405020304" pitchFamily="18" charset="0"/>
                <a:sym typeface="Symbol" pitchFamily="2" charset="2"/>
              </a:rPr>
              <a:t></a:t>
            </a:r>
            <a:r>
              <a:rPr lang="en-US" altLang="it-IT" dirty="0">
                <a:latin typeface="+mj-lt"/>
                <a:cs typeface="Times New Roman" panose="02020603050405020304" pitchFamily="18" charset="0"/>
              </a:rPr>
              <a:t> </a:t>
            </a:r>
            <a:r>
              <a:rPr lang="en-US" altLang="it-IT" baseline="30000" dirty="0">
                <a:latin typeface="+mj-lt"/>
                <a:cs typeface="Times New Roman" panose="02020603050405020304" pitchFamily="18" charset="0"/>
              </a:rPr>
              <a:t>12</a:t>
            </a:r>
            <a:r>
              <a:rPr lang="en-US" altLang="it-IT" dirty="0">
                <a:latin typeface="+mj-lt"/>
                <a:cs typeface="Times New Roman" panose="02020603050405020304" pitchFamily="18" charset="0"/>
              </a:rPr>
              <a:t>C* </a:t>
            </a:r>
            <a:r>
              <a:rPr lang="en-US" altLang="it-IT" dirty="0">
                <a:latin typeface="+mj-lt"/>
                <a:cs typeface="Times New Roman" panose="02020603050405020304" pitchFamily="18" charset="0"/>
                <a:sym typeface="Symbol" pitchFamily="2" charset="2"/>
              </a:rPr>
              <a:t></a:t>
            </a:r>
            <a:r>
              <a:rPr lang="en-US" altLang="it-IT" dirty="0">
                <a:latin typeface="+mj-lt"/>
                <a:cs typeface="Times New Roman" panose="02020603050405020304" pitchFamily="18" charset="0"/>
              </a:rPr>
              <a:t> </a:t>
            </a:r>
            <a:r>
              <a:rPr lang="en-US" altLang="it-IT" baseline="30000" dirty="0">
                <a:latin typeface="+mj-lt"/>
                <a:cs typeface="Times New Roman" panose="02020603050405020304" pitchFamily="18" charset="0"/>
              </a:rPr>
              <a:t>12</a:t>
            </a:r>
            <a:r>
              <a:rPr lang="en-US" altLang="it-IT" dirty="0">
                <a:latin typeface="+mj-lt"/>
                <a:cs typeface="Times New Roman" panose="02020603050405020304" pitchFamily="18" charset="0"/>
              </a:rPr>
              <a:t>C</a:t>
            </a:r>
          </a:p>
        </p:txBody>
      </p:sp>
      <p:sp>
        <p:nvSpPr>
          <p:cNvPr id="6" name="Rectangle 1">
            <a:extLst>
              <a:ext uri="{FF2B5EF4-FFF2-40B4-BE49-F238E27FC236}">
                <a16:creationId xmlns:a16="http://schemas.microsoft.com/office/drawing/2014/main" id="{82226DA0-35D6-1EAC-44F3-44C36DA20A61}"/>
              </a:ext>
            </a:extLst>
          </p:cNvPr>
          <p:cNvSpPr/>
          <p:nvPr/>
        </p:nvSpPr>
        <p:spPr>
          <a:xfrm>
            <a:off x="729336" y="2553784"/>
            <a:ext cx="4925855" cy="1200329"/>
          </a:xfrm>
          <a:prstGeom prst="rect">
            <a:avLst/>
          </a:prstGeom>
        </p:spPr>
        <p:txBody>
          <a:bodyPr wrap="square">
            <a:spAutoFit/>
          </a:bodyPr>
          <a:lstStyle/>
          <a:p>
            <a:r>
              <a:rPr lang="en-US" altLang="it-IT" dirty="0">
                <a:latin typeface="+mj-lt"/>
                <a:cs typeface="Times New Roman" panose="02020603050405020304" pitchFamily="18" charset="0"/>
              </a:rPr>
              <a:t>Carbon burning: </a:t>
            </a:r>
            <a:r>
              <a:rPr lang="en-US" altLang="it-IT" baseline="30000" dirty="0">
                <a:latin typeface="+mj-lt"/>
                <a:cs typeface="Times New Roman" panose="02020603050405020304" pitchFamily="18" charset="0"/>
              </a:rPr>
              <a:t>12</a:t>
            </a:r>
            <a:r>
              <a:rPr lang="en-US" altLang="it-IT" dirty="0">
                <a:latin typeface="+mj-lt"/>
                <a:cs typeface="Times New Roman" panose="02020603050405020304" pitchFamily="18" charset="0"/>
              </a:rPr>
              <a:t>C + </a:t>
            </a:r>
            <a:r>
              <a:rPr lang="en-US" altLang="it-IT" baseline="30000" dirty="0">
                <a:latin typeface="+mj-lt"/>
                <a:cs typeface="Times New Roman" panose="02020603050405020304" pitchFamily="18" charset="0"/>
              </a:rPr>
              <a:t>12</a:t>
            </a:r>
            <a:r>
              <a:rPr lang="en-US" altLang="it-IT" dirty="0">
                <a:latin typeface="+mj-lt"/>
                <a:cs typeface="Times New Roman" panose="02020603050405020304" pitchFamily="18" charset="0"/>
              </a:rPr>
              <a:t>C </a:t>
            </a:r>
            <a:r>
              <a:rPr lang="en-GB" altLang="it-IT" dirty="0">
                <a:latin typeface="+mj-lt"/>
                <a:cs typeface="Times New Roman" panose="02020603050405020304" pitchFamily="18" charset="0"/>
              </a:rPr>
              <a:t>c</a:t>
            </a:r>
            <a:r>
              <a:rPr lang="en-GB" dirty="0">
                <a:latin typeface="+mj-lt"/>
                <a:cs typeface="Comic Sans MS"/>
              </a:rPr>
              <a:t>rucial phase in the nucleosynthesis of massive stars </a:t>
            </a:r>
            <a:r>
              <a:rPr lang="en-US" dirty="0">
                <a:latin typeface="+mj-lt"/>
                <a:cs typeface="Comic Sans MS"/>
              </a:rPr>
              <a:t>(&gt; 8 </a:t>
            </a:r>
            <a:r>
              <a:rPr lang="en-US" i="1" dirty="0" err="1">
                <a:latin typeface="+mj-lt"/>
                <a:cs typeface="Comic Sans MS"/>
              </a:rPr>
              <a:t>M</a:t>
            </a:r>
            <a:r>
              <a:rPr lang="en-US" baseline="-33000" dirty="0" err="1">
                <a:latin typeface="+mj-lt"/>
                <a:ea typeface="Arial"/>
                <a:cs typeface="Comic Sans MS"/>
              </a:rPr>
              <a:t>ʘ</a:t>
            </a:r>
            <a:r>
              <a:rPr lang="en-US" dirty="0">
                <a:latin typeface="+mj-lt"/>
                <a:cs typeface="Comic Sans MS"/>
              </a:rPr>
              <a:t>),</a:t>
            </a:r>
            <a:r>
              <a:rPr lang="en-GB" dirty="0">
                <a:latin typeface="+mj-lt"/>
                <a:cs typeface="Comic Sans MS"/>
              </a:rPr>
              <a:t> determines </a:t>
            </a:r>
            <a:r>
              <a:rPr lang="en-GB" dirty="0" err="1">
                <a:latin typeface="+mj-lt"/>
                <a:cs typeface="Comic Sans MS"/>
              </a:rPr>
              <a:t>M</a:t>
            </a:r>
            <a:r>
              <a:rPr lang="en-GB" baseline="-25000" dirty="0" err="1">
                <a:latin typeface="+mj-lt"/>
                <a:cs typeface="Comic Sans MS"/>
              </a:rPr>
              <a:t>up</a:t>
            </a:r>
            <a:r>
              <a:rPr lang="en-GB" dirty="0">
                <a:latin typeface="+mj-lt"/>
                <a:ea typeface="Wingdings"/>
                <a:cs typeface="Comic Sans MS"/>
                <a:sym typeface="Wingdings"/>
              </a:rPr>
              <a:t>, ignition trigger for </a:t>
            </a:r>
            <a:r>
              <a:rPr lang="en-GB" dirty="0" err="1">
                <a:latin typeface="+mj-lt"/>
                <a:ea typeface="Wingdings"/>
                <a:cs typeface="Comic Sans MS"/>
                <a:sym typeface="Wingdings"/>
              </a:rPr>
              <a:t>superbursts</a:t>
            </a:r>
            <a:r>
              <a:rPr lang="en-GB" dirty="0">
                <a:latin typeface="+mj-lt"/>
                <a:ea typeface="Wingdings"/>
                <a:cs typeface="Comic Sans MS"/>
                <a:sym typeface="Wingdings"/>
              </a:rPr>
              <a:t> and Type </a:t>
            </a:r>
            <a:r>
              <a:rPr lang="en-GB" dirty="0" err="1">
                <a:latin typeface="+mj-lt"/>
                <a:ea typeface="Wingdings"/>
                <a:cs typeface="Comic Sans MS"/>
                <a:sym typeface="Wingdings"/>
              </a:rPr>
              <a:t>Ia</a:t>
            </a:r>
            <a:r>
              <a:rPr lang="en-GB" dirty="0">
                <a:latin typeface="+mj-lt"/>
                <a:ea typeface="Wingdings"/>
                <a:cs typeface="Comic Sans MS"/>
                <a:sym typeface="Wingdings"/>
              </a:rPr>
              <a:t> supernovae </a:t>
            </a:r>
            <a:endParaRPr lang="en-US" dirty="0">
              <a:latin typeface="+mj-lt"/>
            </a:endParaRPr>
          </a:p>
        </p:txBody>
      </p:sp>
      <p:pic>
        <p:nvPicPr>
          <p:cNvPr id="9" name="Immagine 8">
            <a:extLst>
              <a:ext uri="{FF2B5EF4-FFF2-40B4-BE49-F238E27FC236}">
                <a16:creationId xmlns:a16="http://schemas.microsoft.com/office/drawing/2014/main" id="{49181B1D-A226-8D7E-23F6-01C138262776}"/>
              </a:ext>
            </a:extLst>
          </p:cNvPr>
          <p:cNvPicPr>
            <a:picLocks noChangeAspect="1"/>
          </p:cNvPicPr>
          <p:nvPr/>
        </p:nvPicPr>
        <p:blipFill>
          <a:blip r:embed="rId5"/>
          <a:stretch>
            <a:fillRect/>
          </a:stretch>
        </p:blipFill>
        <p:spPr>
          <a:xfrm>
            <a:off x="1101370" y="3855181"/>
            <a:ext cx="4283591" cy="2828787"/>
          </a:xfrm>
          <a:prstGeom prst="rect">
            <a:avLst/>
          </a:prstGeom>
        </p:spPr>
      </p:pic>
    </p:spTree>
    <p:extLst>
      <p:ext uri="{BB962C8B-B14F-4D97-AF65-F5344CB8AC3E}">
        <p14:creationId xmlns:p14="http://schemas.microsoft.com/office/powerpoint/2010/main" val="564429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99A88-E2DD-2BDE-000C-F0A2EE9F19E8}"/>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3C1D4491-E876-9480-ED42-823D3AE9BE86}"/>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t>Life of a Star – Heavy Ion Synthesis</a:t>
            </a:r>
          </a:p>
        </p:txBody>
      </p:sp>
      <p:pic>
        <p:nvPicPr>
          <p:cNvPr id="3" name="Immagine 2" descr="Immagine che contiene logo, Carattere, Elementi grafici, bianco&#10;&#10;Il contenuto generato dall'IA potrebbe non essere corretto.">
            <a:extLst>
              <a:ext uri="{FF2B5EF4-FFF2-40B4-BE49-F238E27FC236}">
                <a16:creationId xmlns:a16="http://schemas.microsoft.com/office/drawing/2014/main" id="{37291177-8809-10A7-A83D-81171EF35F9F}"/>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4" name="Immagine 3" descr="Immagine che contiene segnale&#10;&#10;Descrizione generata automaticamente">
            <a:extLst>
              <a:ext uri="{FF2B5EF4-FFF2-40B4-BE49-F238E27FC236}">
                <a16:creationId xmlns:a16="http://schemas.microsoft.com/office/drawing/2014/main" id="{970082CC-46C3-2784-405A-89A0ACFF7E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pic>
        <p:nvPicPr>
          <p:cNvPr id="11" name="Immagine 10">
            <a:extLst>
              <a:ext uri="{FF2B5EF4-FFF2-40B4-BE49-F238E27FC236}">
                <a16:creationId xmlns:a16="http://schemas.microsoft.com/office/drawing/2014/main" id="{C44CA91B-0E59-50FE-AC74-A73EA1DB2103}"/>
              </a:ext>
            </a:extLst>
          </p:cNvPr>
          <p:cNvPicPr>
            <a:picLocks noChangeAspect="1"/>
          </p:cNvPicPr>
          <p:nvPr/>
        </p:nvPicPr>
        <p:blipFill>
          <a:blip r:embed="rId4"/>
          <a:stretch>
            <a:fillRect/>
          </a:stretch>
        </p:blipFill>
        <p:spPr>
          <a:xfrm>
            <a:off x="464771" y="1561404"/>
            <a:ext cx="3591181" cy="4408405"/>
          </a:xfrm>
          <a:prstGeom prst="rect">
            <a:avLst/>
          </a:prstGeom>
        </p:spPr>
      </p:pic>
    </p:spTree>
    <p:extLst>
      <p:ext uri="{BB962C8B-B14F-4D97-AF65-F5344CB8AC3E}">
        <p14:creationId xmlns:p14="http://schemas.microsoft.com/office/powerpoint/2010/main" val="2556213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2117F-470C-C7E2-4D6C-185A0B338DA3}"/>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8F5AFC15-0D94-3476-652E-B75C0B5BE076}"/>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t>Life of a Star – Heavy Ion Synthesis</a:t>
            </a:r>
          </a:p>
        </p:txBody>
      </p:sp>
      <p:pic>
        <p:nvPicPr>
          <p:cNvPr id="3" name="Immagine 2" descr="Immagine che contiene logo, Carattere, Elementi grafici, bianco&#10;&#10;Il contenuto generato dall'IA potrebbe non essere corretto.">
            <a:extLst>
              <a:ext uri="{FF2B5EF4-FFF2-40B4-BE49-F238E27FC236}">
                <a16:creationId xmlns:a16="http://schemas.microsoft.com/office/drawing/2014/main" id="{89883B11-4D87-1AF5-FFCC-ED4478862022}"/>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4" name="Immagine 3" descr="Immagine che contiene segnale&#10;&#10;Descrizione generata automaticamente">
            <a:extLst>
              <a:ext uri="{FF2B5EF4-FFF2-40B4-BE49-F238E27FC236}">
                <a16:creationId xmlns:a16="http://schemas.microsoft.com/office/drawing/2014/main" id="{B65329F1-271F-7109-7278-700E66F85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pic>
        <p:nvPicPr>
          <p:cNvPr id="8" name="Immagine 7">
            <a:extLst>
              <a:ext uri="{FF2B5EF4-FFF2-40B4-BE49-F238E27FC236}">
                <a16:creationId xmlns:a16="http://schemas.microsoft.com/office/drawing/2014/main" id="{0DBD0FC3-F88D-1EE6-4653-4B6ABB61071A}"/>
              </a:ext>
            </a:extLst>
          </p:cNvPr>
          <p:cNvPicPr>
            <a:picLocks noChangeAspect="1"/>
          </p:cNvPicPr>
          <p:nvPr/>
        </p:nvPicPr>
        <p:blipFill>
          <a:blip r:embed="rId4"/>
          <a:stretch>
            <a:fillRect/>
          </a:stretch>
        </p:blipFill>
        <p:spPr>
          <a:xfrm>
            <a:off x="3965417" y="1732561"/>
            <a:ext cx="7852347" cy="4590325"/>
          </a:xfrm>
          <a:prstGeom prst="rect">
            <a:avLst/>
          </a:prstGeom>
        </p:spPr>
      </p:pic>
      <p:pic>
        <p:nvPicPr>
          <p:cNvPr id="11" name="Immagine 10">
            <a:extLst>
              <a:ext uri="{FF2B5EF4-FFF2-40B4-BE49-F238E27FC236}">
                <a16:creationId xmlns:a16="http://schemas.microsoft.com/office/drawing/2014/main" id="{07BB36CA-BA8A-D9A0-1E0E-66E3EAD1365B}"/>
              </a:ext>
            </a:extLst>
          </p:cNvPr>
          <p:cNvPicPr>
            <a:picLocks noChangeAspect="1"/>
          </p:cNvPicPr>
          <p:nvPr/>
        </p:nvPicPr>
        <p:blipFill>
          <a:blip r:embed="rId5"/>
          <a:stretch>
            <a:fillRect/>
          </a:stretch>
        </p:blipFill>
        <p:spPr>
          <a:xfrm>
            <a:off x="464771" y="1561404"/>
            <a:ext cx="3591181" cy="4408405"/>
          </a:xfrm>
          <a:prstGeom prst="rect">
            <a:avLst/>
          </a:prstGeom>
        </p:spPr>
      </p:pic>
    </p:spTree>
    <p:extLst>
      <p:ext uri="{BB962C8B-B14F-4D97-AF65-F5344CB8AC3E}">
        <p14:creationId xmlns:p14="http://schemas.microsoft.com/office/powerpoint/2010/main" val="816284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E9339D4-2BC0-0614-DDAE-B36BA9399E16}"/>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a:solidFill>
                  <a:schemeClr val="tx1"/>
                </a:solidFill>
                <a:latin typeface="+mj-lt"/>
                <a:ea typeface="+mj-ea"/>
                <a:cs typeface="+mj-cs"/>
              </a:rPr>
              <a:t>Experimental Nuclear Astrophysics</a:t>
            </a:r>
          </a:p>
        </p:txBody>
      </p:sp>
      <p:pic>
        <p:nvPicPr>
          <p:cNvPr id="3" name="Immagine 2" descr="Immagine che contiene logo, Carattere, Elementi grafici, bianco&#10;&#10;Il contenuto generato dall'IA potrebbe non essere corretto.">
            <a:extLst>
              <a:ext uri="{FF2B5EF4-FFF2-40B4-BE49-F238E27FC236}">
                <a16:creationId xmlns:a16="http://schemas.microsoft.com/office/drawing/2014/main" id="{858F8D50-A0A3-4589-9D9E-990FC408691D}"/>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4" name="Immagine 3" descr="Immagine che contiene segnale&#10;&#10;Descrizione generata automaticamente">
            <a:extLst>
              <a:ext uri="{FF2B5EF4-FFF2-40B4-BE49-F238E27FC236}">
                <a16:creationId xmlns:a16="http://schemas.microsoft.com/office/drawing/2014/main" id="{AECEEC7D-B474-5CE9-F818-E84B8BF19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sp>
        <p:nvSpPr>
          <p:cNvPr id="8" name="CasellaDiTesto 7">
            <a:extLst>
              <a:ext uri="{FF2B5EF4-FFF2-40B4-BE49-F238E27FC236}">
                <a16:creationId xmlns:a16="http://schemas.microsoft.com/office/drawing/2014/main" id="{0190E171-B803-C15A-1CD0-CF7AABD4053B}"/>
              </a:ext>
            </a:extLst>
          </p:cNvPr>
          <p:cNvSpPr txBox="1"/>
          <p:nvPr/>
        </p:nvSpPr>
        <p:spPr>
          <a:xfrm>
            <a:off x="2980475" y="1179166"/>
            <a:ext cx="6231047" cy="92333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i="1" u="none" strike="noStrike" dirty="0">
                <a:effectLst/>
                <a:latin typeface="+mj-lt"/>
              </a:rPr>
              <a:t>Experimental nuclear astrophysics </a:t>
            </a:r>
            <a:r>
              <a:rPr lang="en-US" i="1" dirty="0">
                <a:latin typeface="+mj-lt"/>
              </a:rPr>
              <a:t>combines laboratory nuclear physics with astronomical observations to understand the origin of elements and stellar energy production</a:t>
            </a:r>
            <a:endParaRPr lang="it-IT" i="1" dirty="0">
              <a:latin typeface="+mj-lt"/>
            </a:endParaRPr>
          </a:p>
        </p:txBody>
      </p:sp>
    </p:spTree>
    <p:extLst>
      <p:ext uri="{BB962C8B-B14F-4D97-AF65-F5344CB8AC3E}">
        <p14:creationId xmlns:p14="http://schemas.microsoft.com/office/powerpoint/2010/main" val="19772066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C0013-7476-F32F-9AB5-B3BEEF7939E9}"/>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C98DD053-A6AE-93AB-8EC5-1A54AA5C8437}"/>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t>Life of a Star – Neutron Captures</a:t>
            </a:r>
          </a:p>
        </p:txBody>
      </p:sp>
      <p:pic>
        <p:nvPicPr>
          <p:cNvPr id="3" name="Immagine 2" descr="Immagine che contiene logo, Carattere, Elementi grafici, bianco&#10;&#10;Il contenuto generato dall'IA potrebbe non essere corretto.">
            <a:extLst>
              <a:ext uri="{FF2B5EF4-FFF2-40B4-BE49-F238E27FC236}">
                <a16:creationId xmlns:a16="http://schemas.microsoft.com/office/drawing/2014/main" id="{533CDFC0-5D45-5BCB-7E53-A5D81E84E0E4}"/>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4" name="Immagine 3" descr="Immagine che contiene segnale&#10;&#10;Descrizione generata automaticamente">
            <a:extLst>
              <a:ext uri="{FF2B5EF4-FFF2-40B4-BE49-F238E27FC236}">
                <a16:creationId xmlns:a16="http://schemas.microsoft.com/office/drawing/2014/main" id="{A57D23D9-9D76-275C-AE04-C141B3E43D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sp>
        <p:nvSpPr>
          <p:cNvPr id="5" name="Rectangle 2">
            <a:extLst>
              <a:ext uri="{FF2B5EF4-FFF2-40B4-BE49-F238E27FC236}">
                <a16:creationId xmlns:a16="http://schemas.microsoft.com/office/drawing/2014/main" id="{4AB15A68-A7BA-55F6-1A8C-3C59B7BB39EB}"/>
              </a:ext>
            </a:extLst>
          </p:cNvPr>
          <p:cNvSpPr/>
          <p:nvPr/>
        </p:nvSpPr>
        <p:spPr>
          <a:xfrm>
            <a:off x="583452" y="1748596"/>
            <a:ext cx="6096000" cy="1006429"/>
          </a:xfrm>
          <a:prstGeom prst="rect">
            <a:avLst/>
          </a:prstGeom>
        </p:spPr>
        <p:txBody>
          <a:bodyPr>
            <a:spAutoFit/>
          </a:bodyPr>
          <a:lstStyle/>
          <a:p>
            <a:pPr>
              <a:spcBef>
                <a:spcPct val="15000"/>
              </a:spcBef>
            </a:pPr>
            <a:r>
              <a:rPr lang="en-US" altLang="it-IT" dirty="0">
                <a:solidFill>
                  <a:schemeClr val="accent1"/>
                </a:solidFill>
                <a:latin typeface="+mj-lt"/>
                <a:cs typeface="Times New Roman" panose="02020603050405020304" pitchFamily="18" charset="0"/>
              </a:rPr>
              <a:t>Neutron sources:</a:t>
            </a:r>
          </a:p>
          <a:p>
            <a:pPr>
              <a:spcBef>
                <a:spcPct val="15000"/>
              </a:spcBef>
            </a:pPr>
            <a:r>
              <a:rPr lang="en-US" altLang="it-IT" baseline="30000" dirty="0">
                <a:solidFill>
                  <a:schemeClr val="accent2"/>
                </a:solidFill>
                <a:latin typeface="+mj-lt"/>
                <a:cs typeface="Times New Roman" panose="02020603050405020304" pitchFamily="18" charset="0"/>
              </a:rPr>
              <a:t>13</a:t>
            </a:r>
            <a:r>
              <a:rPr lang="en-US" altLang="it-IT" dirty="0">
                <a:solidFill>
                  <a:schemeClr val="accent2"/>
                </a:solidFill>
                <a:latin typeface="+mj-lt"/>
                <a:cs typeface="Times New Roman" panose="02020603050405020304" pitchFamily="18" charset="0"/>
              </a:rPr>
              <a:t>C(</a:t>
            </a:r>
            <a:r>
              <a:rPr lang="en-US" altLang="it-IT" dirty="0">
                <a:solidFill>
                  <a:schemeClr val="accent2"/>
                </a:solidFill>
                <a:cs typeface="Times New Roman" panose="02020603050405020304" pitchFamily="18" charset="0"/>
                <a:sym typeface="Symbol" pitchFamily="2" charset="2"/>
              </a:rPr>
              <a:t></a:t>
            </a:r>
            <a:r>
              <a:rPr lang="en-US" altLang="it-IT" dirty="0">
                <a:solidFill>
                  <a:schemeClr val="accent2"/>
                </a:solidFill>
                <a:latin typeface="+mj-lt"/>
                <a:cs typeface="Times New Roman" panose="02020603050405020304" pitchFamily="18" charset="0"/>
              </a:rPr>
              <a:t>, n) </a:t>
            </a:r>
            <a:r>
              <a:rPr lang="en-US" altLang="it-IT" dirty="0">
                <a:latin typeface="+mj-lt"/>
                <a:cs typeface="Times New Roman" panose="02020603050405020304" pitchFamily="18" charset="0"/>
              </a:rPr>
              <a:t>in low-mass AGB stars</a:t>
            </a:r>
          </a:p>
          <a:p>
            <a:pPr>
              <a:spcBef>
                <a:spcPct val="15000"/>
              </a:spcBef>
            </a:pPr>
            <a:r>
              <a:rPr lang="en-US" altLang="it-IT" baseline="30000" dirty="0">
                <a:solidFill>
                  <a:schemeClr val="accent2"/>
                </a:solidFill>
                <a:latin typeface="+mj-lt"/>
                <a:cs typeface="Times New Roman" panose="02020603050405020304" pitchFamily="18" charset="0"/>
              </a:rPr>
              <a:t>22</a:t>
            </a:r>
            <a:r>
              <a:rPr lang="en-US" altLang="it-IT" dirty="0">
                <a:solidFill>
                  <a:schemeClr val="accent2"/>
                </a:solidFill>
                <a:latin typeface="+mj-lt"/>
                <a:cs typeface="Times New Roman" panose="02020603050405020304" pitchFamily="18" charset="0"/>
              </a:rPr>
              <a:t>Ne(</a:t>
            </a:r>
            <a:r>
              <a:rPr lang="en-US" altLang="it-IT" dirty="0">
                <a:solidFill>
                  <a:schemeClr val="accent2"/>
                </a:solidFill>
                <a:cs typeface="Times New Roman" panose="02020603050405020304" pitchFamily="18" charset="0"/>
                <a:sym typeface="Symbol" pitchFamily="2" charset="2"/>
              </a:rPr>
              <a:t></a:t>
            </a:r>
            <a:r>
              <a:rPr lang="en-US" altLang="it-IT" dirty="0">
                <a:solidFill>
                  <a:schemeClr val="accent2"/>
                </a:solidFill>
                <a:latin typeface="+mj-lt"/>
                <a:cs typeface="Times New Roman" panose="02020603050405020304" pitchFamily="18" charset="0"/>
              </a:rPr>
              <a:t>, n) </a:t>
            </a:r>
            <a:r>
              <a:rPr lang="en-US" altLang="it-IT" dirty="0">
                <a:latin typeface="+mj-lt"/>
              </a:rPr>
              <a:t>in intermediate mass and massive</a:t>
            </a:r>
            <a:endParaRPr lang="en-US" dirty="0">
              <a:latin typeface="+mj-lt"/>
            </a:endParaRPr>
          </a:p>
        </p:txBody>
      </p:sp>
      <p:sp>
        <p:nvSpPr>
          <p:cNvPr id="6" name="Rectangle 1">
            <a:extLst>
              <a:ext uri="{FF2B5EF4-FFF2-40B4-BE49-F238E27FC236}">
                <a16:creationId xmlns:a16="http://schemas.microsoft.com/office/drawing/2014/main" id="{F226D24C-782B-10F9-B20B-1B571B97CF6F}"/>
              </a:ext>
            </a:extLst>
          </p:cNvPr>
          <p:cNvSpPr/>
          <p:nvPr/>
        </p:nvSpPr>
        <p:spPr>
          <a:xfrm>
            <a:off x="583452" y="6287872"/>
            <a:ext cx="4446095" cy="369332"/>
          </a:xfrm>
          <a:prstGeom prst="rect">
            <a:avLst/>
          </a:prstGeom>
        </p:spPr>
        <p:txBody>
          <a:bodyPr wrap="square">
            <a:spAutoFit/>
          </a:bodyPr>
          <a:lstStyle/>
          <a:p>
            <a:r>
              <a:rPr lang="en-US" altLang="it-IT" dirty="0">
                <a:latin typeface="+mj-lt"/>
              </a:rPr>
              <a:t>(slow)  s-process: 10</a:t>
            </a:r>
            <a:r>
              <a:rPr lang="en-US" altLang="it-IT" baseline="30000" dirty="0">
                <a:latin typeface="+mj-lt"/>
              </a:rPr>
              <a:t>3</a:t>
            </a:r>
            <a:r>
              <a:rPr lang="en-US" altLang="it-IT" dirty="0">
                <a:latin typeface="+mj-lt"/>
              </a:rPr>
              <a:t>-10</a:t>
            </a:r>
            <a:r>
              <a:rPr lang="en-US" altLang="it-IT" baseline="30000" dirty="0">
                <a:latin typeface="+mj-lt"/>
              </a:rPr>
              <a:t>4</a:t>
            </a:r>
            <a:r>
              <a:rPr lang="en-US" altLang="it-IT" dirty="0">
                <a:latin typeface="+mj-lt"/>
              </a:rPr>
              <a:t> years</a:t>
            </a:r>
          </a:p>
        </p:txBody>
      </p:sp>
      <p:sp>
        <p:nvSpPr>
          <p:cNvPr id="7" name="Rectangle 2">
            <a:extLst>
              <a:ext uri="{FF2B5EF4-FFF2-40B4-BE49-F238E27FC236}">
                <a16:creationId xmlns:a16="http://schemas.microsoft.com/office/drawing/2014/main" id="{417BF26E-36C6-09B4-8B05-B474A84D1FA5}"/>
              </a:ext>
            </a:extLst>
          </p:cNvPr>
          <p:cNvSpPr/>
          <p:nvPr/>
        </p:nvSpPr>
        <p:spPr>
          <a:xfrm>
            <a:off x="595504" y="5918540"/>
            <a:ext cx="2354106" cy="369332"/>
          </a:xfrm>
          <a:prstGeom prst="rect">
            <a:avLst/>
          </a:prstGeom>
        </p:spPr>
        <p:txBody>
          <a:bodyPr wrap="none">
            <a:spAutoFit/>
          </a:bodyPr>
          <a:lstStyle/>
          <a:p>
            <a:r>
              <a:rPr lang="en-US" altLang="it-IT" dirty="0"/>
              <a:t>n-capture time scales</a:t>
            </a:r>
            <a:endParaRPr lang="en-US" dirty="0"/>
          </a:p>
        </p:txBody>
      </p:sp>
      <p:pic>
        <p:nvPicPr>
          <p:cNvPr id="8196" name="Picture 4" descr="Dibujo20171208 slow neutron capture process s-process Jonas Lippuner Los  Alamos National Laboratory - La Ciencia de la Mula Francis">
            <a:extLst>
              <a:ext uri="{FF2B5EF4-FFF2-40B4-BE49-F238E27FC236}">
                <a16:creationId xmlns:a16="http://schemas.microsoft.com/office/drawing/2014/main" id="{6974F825-87AF-10F9-AD6D-18099414FD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3272" y="1528282"/>
            <a:ext cx="4789654" cy="4858768"/>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3">
            <a:extLst>
              <a:ext uri="{FF2B5EF4-FFF2-40B4-BE49-F238E27FC236}">
                <a16:creationId xmlns:a16="http://schemas.microsoft.com/office/drawing/2014/main" id="{D09DBC31-8F83-17C6-A5CD-FFEAF6C6C5D4}"/>
              </a:ext>
            </a:extLst>
          </p:cNvPr>
          <p:cNvSpPr txBox="1"/>
          <p:nvPr/>
        </p:nvSpPr>
        <p:spPr>
          <a:xfrm>
            <a:off x="595504" y="2794608"/>
            <a:ext cx="3219784" cy="1323439"/>
          </a:xfrm>
          <a:prstGeom prst="rect">
            <a:avLst/>
          </a:prstGeom>
          <a:noFill/>
        </p:spPr>
        <p:txBody>
          <a:bodyPr wrap="square" rtlCol="0">
            <a:spAutoFit/>
          </a:bodyPr>
          <a:lstStyle/>
          <a:p>
            <a:r>
              <a:rPr lang="fr-FR" sz="1600" dirty="0">
                <a:latin typeface="+mj-lt"/>
                <a:cs typeface="Calibri"/>
              </a:rPr>
              <a:t>Low mass AGB stars &lt; 3 M</a:t>
            </a:r>
            <a:r>
              <a:rPr lang="fr-FR" sz="1600" baseline="-25000" dirty="0">
                <a:latin typeface="Times New Roman" panose="02020603050405020304" pitchFamily="18" charset="0"/>
                <a:cs typeface="Times New Roman" panose="02020603050405020304" pitchFamily="18" charset="0"/>
              </a:rPr>
              <a:t>☼</a:t>
            </a:r>
            <a:endParaRPr lang="fr-FR" sz="1600" baseline="-25000" dirty="0">
              <a:latin typeface="+mj-lt"/>
              <a:cs typeface="Calibri"/>
            </a:endParaRPr>
          </a:p>
          <a:p>
            <a:r>
              <a:rPr lang="fr-FR" sz="1600" dirty="0" err="1">
                <a:latin typeface="+mj-lt"/>
                <a:cs typeface="Calibri"/>
              </a:rPr>
              <a:t>Low</a:t>
            </a:r>
            <a:r>
              <a:rPr lang="fr-FR" sz="1600" dirty="0">
                <a:latin typeface="+mj-lt"/>
                <a:cs typeface="Calibri"/>
              </a:rPr>
              <a:t> </a:t>
            </a:r>
            <a:r>
              <a:rPr lang="fr-FR" sz="1600" dirty="0" err="1">
                <a:latin typeface="+mj-lt"/>
                <a:cs typeface="Calibri"/>
              </a:rPr>
              <a:t>temperature</a:t>
            </a:r>
            <a:r>
              <a:rPr lang="fr-FR" sz="1600" dirty="0">
                <a:latin typeface="+mj-lt"/>
                <a:cs typeface="Calibri"/>
              </a:rPr>
              <a:t> 10</a:t>
            </a:r>
            <a:r>
              <a:rPr lang="fr-FR" sz="1600" baseline="30000" dirty="0">
                <a:latin typeface="+mj-lt"/>
                <a:cs typeface="Calibri"/>
              </a:rPr>
              <a:t>8</a:t>
            </a:r>
            <a:r>
              <a:rPr lang="fr-FR" sz="1600" dirty="0">
                <a:latin typeface="+mj-lt"/>
                <a:cs typeface="Calibri"/>
              </a:rPr>
              <a:t> K</a:t>
            </a:r>
          </a:p>
          <a:p>
            <a:r>
              <a:rPr lang="fr-FR" sz="1600" baseline="30000" dirty="0">
                <a:latin typeface="+mj-lt"/>
                <a:cs typeface="Calibri"/>
              </a:rPr>
              <a:t>12</a:t>
            </a:r>
            <a:r>
              <a:rPr lang="fr-FR" sz="1600" dirty="0">
                <a:latin typeface="+mj-lt"/>
                <a:cs typeface="Calibri"/>
              </a:rPr>
              <a:t>C(p,</a:t>
            </a:r>
            <a:r>
              <a:rPr lang="el-GR" altLang="it-IT" sz="1600" dirty="0">
                <a:cs typeface="Times New Roman" panose="02020603050405020304" pitchFamily="18" charset="0"/>
              </a:rPr>
              <a:t> γ</a:t>
            </a:r>
            <a:r>
              <a:rPr lang="fr-FR" sz="1600" dirty="0">
                <a:latin typeface="+mj-lt"/>
                <a:cs typeface="Calibri"/>
              </a:rPr>
              <a:t>)</a:t>
            </a:r>
            <a:r>
              <a:rPr lang="fr-FR" sz="1600" baseline="30000" dirty="0">
                <a:latin typeface="+mj-lt"/>
                <a:cs typeface="Calibri"/>
              </a:rPr>
              <a:t>13</a:t>
            </a:r>
            <a:r>
              <a:rPr lang="fr-FR" sz="1600" dirty="0">
                <a:latin typeface="+mj-lt"/>
                <a:cs typeface="Calibri"/>
              </a:rPr>
              <a:t>N</a:t>
            </a:r>
            <a:r>
              <a:rPr lang="fr-FR" sz="1600" dirty="0">
                <a:latin typeface="+mj-lt"/>
                <a:cs typeface="Symbol" charset="2"/>
              </a:rPr>
              <a:t>(</a:t>
            </a:r>
            <a:r>
              <a:rPr lang="el-GR" sz="1600" dirty="0">
                <a:cs typeface="Symbol" charset="2"/>
              </a:rPr>
              <a:t>β</a:t>
            </a:r>
            <a:r>
              <a:rPr lang="fr-FR" sz="1600" baseline="30000" dirty="0">
                <a:latin typeface="+mj-lt"/>
                <a:cs typeface="Symbol" charset="2"/>
              </a:rPr>
              <a:t>-</a:t>
            </a:r>
            <a:r>
              <a:rPr lang="fr-FR" sz="1600" dirty="0">
                <a:latin typeface="+mj-lt"/>
                <a:cs typeface="Symbol" charset="2"/>
              </a:rPr>
              <a:t>)</a:t>
            </a:r>
            <a:r>
              <a:rPr lang="fr-FR" sz="1600" baseline="30000" dirty="0">
                <a:latin typeface="+mj-lt"/>
                <a:cs typeface="Calibri"/>
              </a:rPr>
              <a:t>13</a:t>
            </a:r>
            <a:r>
              <a:rPr lang="fr-FR" sz="1600" dirty="0">
                <a:latin typeface="+mj-lt"/>
                <a:cs typeface="Calibri"/>
              </a:rPr>
              <a:t>C(</a:t>
            </a:r>
            <a:r>
              <a:rPr lang="en-US" altLang="it-IT" sz="1600" dirty="0">
                <a:cs typeface="Times New Roman" panose="02020603050405020304" pitchFamily="18" charset="0"/>
                <a:sym typeface="Symbol" pitchFamily="2" charset="2"/>
              </a:rPr>
              <a:t></a:t>
            </a:r>
            <a:r>
              <a:rPr lang="fr-FR" sz="1600" dirty="0">
                <a:latin typeface="+mj-lt"/>
                <a:cs typeface="Calibri"/>
              </a:rPr>
              <a:t>,n)</a:t>
            </a:r>
          </a:p>
          <a:p>
            <a:r>
              <a:rPr lang="fr-FR" sz="1600" dirty="0">
                <a:latin typeface="+mj-lt"/>
                <a:cs typeface="Calibri"/>
              </a:rPr>
              <a:t>Flux 10</a:t>
            </a:r>
            <a:r>
              <a:rPr lang="fr-FR" sz="1600" baseline="30000" dirty="0">
                <a:latin typeface="+mj-lt"/>
                <a:cs typeface="Calibri"/>
              </a:rPr>
              <a:t>8</a:t>
            </a:r>
            <a:r>
              <a:rPr lang="fr-FR" sz="1600" dirty="0">
                <a:latin typeface="+mj-lt"/>
                <a:cs typeface="Calibri"/>
              </a:rPr>
              <a:t> n cm</a:t>
            </a:r>
            <a:r>
              <a:rPr lang="fr-FR" sz="1600" baseline="30000" dirty="0">
                <a:latin typeface="+mj-lt"/>
                <a:cs typeface="Calibri"/>
              </a:rPr>
              <a:t>-3</a:t>
            </a:r>
          </a:p>
          <a:p>
            <a:r>
              <a:rPr lang="fr-FR" sz="1600" dirty="0">
                <a:latin typeface="+mj-lt"/>
                <a:cs typeface="Calibri"/>
              </a:rPr>
              <a:t>Time </a:t>
            </a:r>
            <a:r>
              <a:rPr lang="fr-FR" sz="1600" dirty="0" err="1">
                <a:latin typeface="+mj-lt"/>
                <a:cs typeface="Calibri"/>
              </a:rPr>
              <a:t>scale</a:t>
            </a:r>
            <a:r>
              <a:rPr lang="fr-FR" sz="1600" dirty="0">
                <a:latin typeface="+mj-lt"/>
                <a:cs typeface="Calibri"/>
              </a:rPr>
              <a:t> 10</a:t>
            </a:r>
            <a:r>
              <a:rPr lang="fr-FR" sz="1600" baseline="30000" dirty="0">
                <a:latin typeface="+mj-lt"/>
                <a:cs typeface="Calibri"/>
              </a:rPr>
              <a:t>5</a:t>
            </a:r>
            <a:r>
              <a:rPr lang="fr-FR" sz="1600" dirty="0">
                <a:latin typeface="+mj-lt"/>
                <a:cs typeface="Calibri"/>
              </a:rPr>
              <a:t> y, A &gt; 80</a:t>
            </a:r>
            <a:endParaRPr lang="fr-FR" sz="2000" dirty="0">
              <a:latin typeface="+mj-lt"/>
              <a:cs typeface="Calibri"/>
            </a:endParaRPr>
          </a:p>
        </p:txBody>
      </p:sp>
      <p:sp>
        <p:nvSpPr>
          <p:cNvPr id="13" name="ZoneTexte 4">
            <a:extLst>
              <a:ext uri="{FF2B5EF4-FFF2-40B4-BE49-F238E27FC236}">
                <a16:creationId xmlns:a16="http://schemas.microsoft.com/office/drawing/2014/main" id="{1910E517-79BA-9B1C-E6B0-B3312D08E5B6}"/>
              </a:ext>
            </a:extLst>
          </p:cNvPr>
          <p:cNvSpPr txBox="1"/>
          <p:nvPr/>
        </p:nvSpPr>
        <p:spPr>
          <a:xfrm>
            <a:off x="595504" y="4302713"/>
            <a:ext cx="2895216" cy="1323439"/>
          </a:xfrm>
          <a:prstGeom prst="rect">
            <a:avLst/>
          </a:prstGeom>
          <a:noFill/>
        </p:spPr>
        <p:txBody>
          <a:bodyPr wrap="none" rtlCol="0">
            <a:spAutoFit/>
          </a:bodyPr>
          <a:lstStyle/>
          <a:p>
            <a:r>
              <a:rPr lang="fr-FR" sz="1600" dirty="0" err="1">
                <a:latin typeface="+mj-lt"/>
                <a:cs typeface="Calibri"/>
              </a:rPr>
              <a:t>Intermediate</a:t>
            </a:r>
            <a:r>
              <a:rPr lang="fr-FR" sz="1600" dirty="0">
                <a:latin typeface="+mj-lt"/>
                <a:cs typeface="Calibri"/>
              </a:rPr>
              <a:t> mass AGB &gt; 3 M</a:t>
            </a:r>
            <a:r>
              <a:rPr lang="fr-FR" sz="1600" baseline="-25000" dirty="0">
                <a:latin typeface="Times New Roman" panose="02020603050405020304" pitchFamily="18" charset="0"/>
                <a:cs typeface="Times New Roman" panose="02020603050405020304" pitchFamily="18" charset="0"/>
              </a:rPr>
              <a:t> ☼</a:t>
            </a:r>
            <a:endParaRPr lang="fr-FR" sz="1600" dirty="0">
              <a:latin typeface="+mj-lt"/>
              <a:cs typeface="Calibri"/>
            </a:endParaRPr>
          </a:p>
          <a:p>
            <a:r>
              <a:rPr lang="fr-FR" sz="1600" dirty="0" err="1">
                <a:latin typeface="+mj-lt"/>
                <a:cs typeface="Calibri"/>
              </a:rPr>
              <a:t>Higher</a:t>
            </a:r>
            <a:r>
              <a:rPr lang="fr-FR" sz="1600" dirty="0">
                <a:latin typeface="+mj-lt"/>
                <a:cs typeface="Calibri"/>
              </a:rPr>
              <a:t> </a:t>
            </a:r>
            <a:r>
              <a:rPr lang="fr-FR" sz="1600" dirty="0" err="1">
                <a:latin typeface="+mj-lt"/>
                <a:cs typeface="Calibri"/>
              </a:rPr>
              <a:t>temperature</a:t>
            </a:r>
            <a:r>
              <a:rPr lang="fr-FR" sz="1600" dirty="0">
                <a:latin typeface="+mj-lt"/>
                <a:cs typeface="Calibri"/>
              </a:rPr>
              <a:t> 3 10</a:t>
            </a:r>
            <a:r>
              <a:rPr lang="fr-FR" sz="1600" baseline="30000" dirty="0">
                <a:latin typeface="+mj-lt"/>
                <a:cs typeface="Calibri"/>
              </a:rPr>
              <a:t>8</a:t>
            </a:r>
            <a:r>
              <a:rPr lang="fr-FR" sz="1600" dirty="0">
                <a:latin typeface="+mj-lt"/>
                <a:cs typeface="Calibri"/>
              </a:rPr>
              <a:t> K</a:t>
            </a:r>
          </a:p>
          <a:p>
            <a:r>
              <a:rPr lang="fr-FR" sz="1600" baseline="30000" dirty="0">
                <a:latin typeface="+mj-lt"/>
                <a:cs typeface="Calibri"/>
              </a:rPr>
              <a:t>14</a:t>
            </a:r>
            <a:r>
              <a:rPr lang="fr-FR" sz="1600" dirty="0">
                <a:latin typeface="+mj-lt"/>
                <a:cs typeface="Calibri"/>
              </a:rPr>
              <a:t>N(</a:t>
            </a:r>
            <a:r>
              <a:rPr lang="fr-FR" sz="1600" dirty="0">
                <a:latin typeface="+mj-lt"/>
                <a:cs typeface="Symbol" charset="2"/>
              </a:rPr>
              <a:t>a,</a:t>
            </a:r>
            <a:r>
              <a:rPr lang="el-GR" altLang="it-IT" sz="1600" dirty="0">
                <a:cs typeface="Times New Roman" panose="02020603050405020304" pitchFamily="18" charset="0"/>
              </a:rPr>
              <a:t> γ</a:t>
            </a:r>
            <a:r>
              <a:rPr lang="fr-FR" sz="1600" dirty="0">
                <a:latin typeface="+mj-lt"/>
                <a:cs typeface="Calibri"/>
              </a:rPr>
              <a:t>)</a:t>
            </a:r>
            <a:r>
              <a:rPr lang="fr-FR" sz="1600" baseline="30000" dirty="0">
                <a:latin typeface="+mj-lt"/>
                <a:cs typeface="Calibri"/>
              </a:rPr>
              <a:t>18</a:t>
            </a:r>
            <a:r>
              <a:rPr lang="fr-FR" sz="1600" dirty="0">
                <a:latin typeface="+mj-lt"/>
                <a:cs typeface="Calibri"/>
              </a:rPr>
              <a:t>F</a:t>
            </a:r>
            <a:r>
              <a:rPr lang="fr-FR" sz="1600" dirty="0">
                <a:latin typeface="+mj-lt"/>
                <a:cs typeface="Symbol" charset="2"/>
              </a:rPr>
              <a:t>(</a:t>
            </a:r>
            <a:r>
              <a:rPr lang="el-GR" sz="1600" dirty="0">
                <a:latin typeface="+mj-lt"/>
                <a:cs typeface="Symbol" charset="2"/>
              </a:rPr>
              <a:t>β</a:t>
            </a:r>
            <a:r>
              <a:rPr lang="fr-FR" sz="1600" baseline="30000" dirty="0">
                <a:latin typeface="+mj-lt"/>
                <a:cs typeface="Symbol" charset="2"/>
              </a:rPr>
              <a:t>+</a:t>
            </a:r>
            <a:r>
              <a:rPr lang="fr-FR" sz="1600" dirty="0">
                <a:latin typeface="+mj-lt"/>
                <a:cs typeface="Symbol" charset="2"/>
              </a:rPr>
              <a:t>)</a:t>
            </a:r>
            <a:r>
              <a:rPr lang="fr-FR" sz="1600" baseline="30000" dirty="0">
                <a:latin typeface="+mj-lt"/>
                <a:cs typeface="Calibri"/>
              </a:rPr>
              <a:t>18</a:t>
            </a:r>
            <a:r>
              <a:rPr lang="fr-FR" sz="1600" dirty="0">
                <a:latin typeface="+mj-lt"/>
                <a:cs typeface="Calibri"/>
              </a:rPr>
              <a:t>O(</a:t>
            </a:r>
            <a:r>
              <a:rPr lang="en-US" altLang="it-IT" sz="1600" dirty="0">
                <a:cs typeface="Times New Roman" panose="02020603050405020304" pitchFamily="18" charset="0"/>
                <a:sym typeface="Symbol" pitchFamily="2" charset="2"/>
              </a:rPr>
              <a:t></a:t>
            </a:r>
            <a:r>
              <a:rPr lang="fr-FR" sz="1600" dirty="0">
                <a:latin typeface="+mj-lt"/>
                <a:cs typeface="Symbol" charset="2"/>
              </a:rPr>
              <a:t>,g</a:t>
            </a:r>
            <a:r>
              <a:rPr lang="fr-FR" sz="1600" dirty="0">
                <a:latin typeface="+mj-lt"/>
                <a:cs typeface="Calibri"/>
              </a:rPr>
              <a:t>)</a:t>
            </a:r>
            <a:r>
              <a:rPr lang="fr-FR" sz="1600" baseline="30000" dirty="0">
                <a:latin typeface="+mj-lt"/>
                <a:cs typeface="Calibri"/>
              </a:rPr>
              <a:t>22</a:t>
            </a:r>
            <a:r>
              <a:rPr lang="fr-FR" sz="1600" dirty="0">
                <a:latin typeface="+mj-lt"/>
                <a:cs typeface="Calibri"/>
              </a:rPr>
              <a:t>Ne(</a:t>
            </a:r>
            <a:r>
              <a:rPr lang="en-US" altLang="it-IT" sz="1600" dirty="0">
                <a:cs typeface="Times New Roman" panose="02020603050405020304" pitchFamily="18" charset="0"/>
                <a:sym typeface="Symbol" pitchFamily="2" charset="2"/>
              </a:rPr>
              <a:t></a:t>
            </a:r>
            <a:r>
              <a:rPr lang="fr-FR" sz="1600" dirty="0">
                <a:latin typeface="+mj-lt"/>
                <a:cs typeface="Calibri"/>
              </a:rPr>
              <a:t>,n)</a:t>
            </a:r>
          </a:p>
          <a:p>
            <a:r>
              <a:rPr lang="fr-FR" sz="1600" dirty="0">
                <a:latin typeface="+mj-lt"/>
                <a:cs typeface="Calibri"/>
              </a:rPr>
              <a:t>Flux 10</a:t>
            </a:r>
            <a:r>
              <a:rPr lang="fr-FR" sz="1600" baseline="30000" dirty="0">
                <a:latin typeface="+mj-lt"/>
                <a:cs typeface="Calibri"/>
              </a:rPr>
              <a:t>13</a:t>
            </a:r>
            <a:r>
              <a:rPr lang="fr-FR" sz="1600" dirty="0">
                <a:latin typeface="+mj-lt"/>
                <a:cs typeface="Calibri"/>
              </a:rPr>
              <a:t> n cm</a:t>
            </a:r>
            <a:r>
              <a:rPr lang="fr-FR" sz="1600" baseline="30000" dirty="0">
                <a:latin typeface="+mj-lt"/>
                <a:cs typeface="Calibri"/>
              </a:rPr>
              <a:t>-3</a:t>
            </a:r>
          </a:p>
          <a:p>
            <a:r>
              <a:rPr lang="fr-FR" sz="1600" dirty="0">
                <a:latin typeface="+mj-lt"/>
                <a:cs typeface="Calibri"/>
              </a:rPr>
              <a:t>Time </a:t>
            </a:r>
            <a:r>
              <a:rPr lang="fr-FR" sz="1600" dirty="0" err="1">
                <a:latin typeface="+mj-lt"/>
                <a:cs typeface="Calibri"/>
              </a:rPr>
              <a:t>scale</a:t>
            </a:r>
            <a:r>
              <a:rPr lang="fr-FR" sz="1600" dirty="0">
                <a:latin typeface="+mj-lt"/>
                <a:cs typeface="Calibri"/>
              </a:rPr>
              <a:t> 10 y, A ≈ 60-80 </a:t>
            </a:r>
          </a:p>
        </p:txBody>
      </p:sp>
    </p:spTree>
    <p:extLst>
      <p:ext uri="{BB962C8B-B14F-4D97-AF65-F5344CB8AC3E}">
        <p14:creationId xmlns:p14="http://schemas.microsoft.com/office/powerpoint/2010/main" val="22573429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9A84B-B485-0CF4-205D-C8F648D4050C}"/>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3F18A87D-4E64-1A32-1A0A-F2ED0A28FE69}"/>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t>Life of a Star – Neutron Captures</a:t>
            </a:r>
          </a:p>
        </p:txBody>
      </p:sp>
      <p:pic>
        <p:nvPicPr>
          <p:cNvPr id="3" name="Immagine 2" descr="Immagine che contiene logo, Carattere, Elementi grafici, bianco&#10;&#10;Il contenuto generato dall'IA potrebbe non essere corretto.">
            <a:extLst>
              <a:ext uri="{FF2B5EF4-FFF2-40B4-BE49-F238E27FC236}">
                <a16:creationId xmlns:a16="http://schemas.microsoft.com/office/drawing/2014/main" id="{301891E6-E252-1EC0-22B8-DA7BA0117706}"/>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4" name="Immagine 3" descr="Immagine che contiene segnale&#10;&#10;Descrizione generata automaticamente">
            <a:extLst>
              <a:ext uri="{FF2B5EF4-FFF2-40B4-BE49-F238E27FC236}">
                <a16:creationId xmlns:a16="http://schemas.microsoft.com/office/drawing/2014/main" id="{3C44C6B3-3356-8004-FD45-8A6D5D328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sp>
        <p:nvSpPr>
          <p:cNvPr id="5" name="Rectangle 2">
            <a:extLst>
              <a:ext uri="{FF2B5EF4-FFF2-40B4-BE49-F238E27FC236}">
                <a16:creationId xmlns:a16="http://schemas.microsoft.com/office/drawing/2014/main" id="{5A71C805-57CE-D8C7-68E1-4B51C472A262}"/>
              </a:ext>
            </a:extLst>
          </p:cNvPr>
          <p:cNvSpPr/>
          <p:nvPr/>
        </p:nvSpPr>
        <p:spPr>
          <a:xfrm>
            <a:off x="583452" y="1748596"/>
            <a:ext cx="6096000" cy="1006429"/>
          </a:xfrm>
          <a:prstGeom prst="rect">
            <a:avLst/>
          </a:prstGeom>
        </p:spPr>
        <p:txBody>
          <a:bodyPr>
            <a:spAutoFit/>
          </a:bodyPr>
          <a:lstStyle/>
          <a:p>
            <a:pPr>
              <a:spcBef>
                <a:spcPct val="15000"/>
              </a:spcBef>
            </a:pPr>
            <a:r>
              <a:rPr lang="en-US" altLang="it-IT" dirty="0">
                <a:solidFill>
                  <a:schemeClr val="accent1"/>
                </a:solidFill>
                <a:latin typeface="+mj-lt"/>
                <a:cs typeface="Times New Roman" panose="02020603050405020304" pitchFamily="18" charset="0"/>
              </a:rPr>
              <a:t>Neutron sources:</a:t>
            </a:r>
          </a:p>
          <a:p>
            <a:pPr>
              <a:spcBef>
                <a:spcPct val="15000"/>
              </a:spcBef>
            </a:pPr>
            <a:r>
              <a:rPr lang="en-US" altLang="it-IT" dirty="0">
                <a:latin typeface="+mj-lt"/>
                <a:cs typeface="Times New Roman" panose="02020603050405020304" pitchFamily="18" charset="0"/>
              </a:rPr>
              <a:t>core collapse supernovae (?)</a:t>
            </a:r>
          </a:p>
          <a:p>
            <a:pPr>
              <a:spcBef>
                <a:spcPct val="15000"/>
              </a:spcBef>
            </a:pPr>
            <a:r>
              <a:rPr lang="en-US" altLang="it-IT" dirty="0">
                <a:latin typeface="+mj-lt"/>
              </a:rPr>
              <a:t>neutron star mergers (?)</a:t>
            </a:r>
            <a:endParaRPr lang="en-US" dirty="0">
              <a:latin typeface="+mj-lt"/>
            </a:endParaRPr>
          </a:p>
        </p:txBody>
      </p:sp>
      <p:sp>
        <p:nvSpPr>
          <p:cNvPr id="6" name="Rectangle 1">
            <a:extLst>
              <a:ext uri="{FF2B5EF4-FFF2-40B4-BE49-F238E27FC236}">
                <a16:creationId xmlns:a16="http://schemas.microsoft.com/office/drawing/2014/main" id="{F152898B-2AEB-867B-39D2-73F8429EAA91}"/>
              </a:ext>
            </a:extLst>
          </p:cNvPr>
          <p:cNvSpPr/>
          <p:nvPr/>
        </p:nvSpPr>
        <p:spPr>
          <a:xfrm>
            <a:off x="757747" y="3130502"/>
            <a:ext cx="4446095" cy="369332"/>
          </a:xfrm>
          <a:prstGeom prst="rect">
            <a:avLst/>
          </a:prstGeom>
        </p:spPr>
        <p:txBody>
          <a:bodyPr wrap="square">
            <a:spAutoFit/>
          </a:bodyPr>
          <a:lstStyle/>
          <a:p>
            <a:r>
              <a:rPr lang="en-US" altLang="it-IT" dirty="0">
                <a:latin typeface="+mj-lt"/>
              </a:rPr>
              <a:t>(rapid) r-process: 0.1-1.0 seconds</a:t>
            </a:r>
          </a:p>
        </p:txBody>
      </p:sp>
      <p:sp>
        <p:nvSpPr>
          <p:cNvPr id="7" name="Rectangle 2">
            <a:extLst>
              <a:ext uri="{FF2B5EF4-FFF2-40B4-BE49-F238E27FC236}">
                <a16:creationId xmlns:a16="http://schemas.microsoft.com/office/drawing/2014/main" id="{23E66E30-ADA3-A2DB-F5A1-93AEE7F466A7}"/>
              </a:ext>
            </a:extLst>
          </p:cNvPr>
          <p:cNvSpPr/>
          <p:nvPr/>
        </p:nvSpPr>
        <p:spPr>
          <a:xfrm>
            <a:off x="583452" y="2848414"/>
            <a:ext cx="2354106" cy="369332"/>
          </a:xfrm>
          <a:prstGeom prst="rect">
            <a:avLst/>
          </a:prstGeom>
        </p:spPr>
        <p:txBody>
          <a:bodyPr wrap="none">
            <a:spAutoFit/>
          </a:bodyPr>
          <a:lstStyle/>
          <a:p>
            <a:r>
              <a:rPr lang="en-US" altLang="it-IT" dirty="0"/>
              <a:t>n-capture time scales</a:t>
            </a:r>
            <a:endParaRPr lang="en-US" dirty="0"/>
          </a:p>
        </p:txBody>
      </p:sp>
      <p:pic>
        <p:nvPicPr>
          <p:cNvPr id="8198" name="Picture 6" descr="Dibujo20171208 rapid neutron capture process r-process Jonas Lippuner Los  Alamos National Laboratory - La Ciencia de la Mula Francis">
            <a:extLst>
              <a:ext uri="{FF2B5EF4-FFF2-40B4-BE49-F238E27FC236}">
                <a16:creationId xmlns:a16="http://schemas.microsoft.com/office/drawing/2014/main" id="{555437FD-A23C-EF6A-AA25-039AAAAA96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0031" y="1601947"/>
            <a:ext cx="4596144" cy="4589569"/>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3">
            <a:extLst>
              <a:ext uri="{FF2B5EF4-FFF2-40B4-BE49-F238E27FC236}">
                <a16:creationId xmlns:a16="http://schemas.microsoft.com/office/drawing/2014/main" id="{8BA5A212-ABDE-ECD7-A595-4709CF48F530}"/>
              </a:ext>
            </a:extLst>
          </p:cNvPr>
          <p:cNvSpPr txBox="1">
            <a:spLocks noChangeArrowheads="1"/>
          </p:cNvSpPr>
          <p:nvPr/>
        </p:nvSpPr>
        <p:spPr bwMode="auto">
          <a:xfrm>
            <a:off x="330553" y="3618291"/>
            <a:ext cx="5491384" cy="27930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288925" indent="-1746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lvl="1">
              <a:spcBef>
                <a:spcPct val="15000"/>
              </a:spcBef>
              <a:buFontTx/>
              <a:buChar char="•"/>
            </a:pPr>
            <a:r>
              <a:rPr lang="en-US" altLang="it-IT" sz="1800" b="0" dirty="0">
                <a:latin typeface="+mj-lt"/>
              </a:rPr>
              <a:t>Heavy elements formed by rapid neutron capture on seed nuclei</a:t>
            </a:r>
          </a:p>
          <a:p>
            <a:pPr lvl="1">
              <a:spcBef>
                <a:spcPct val="15000"/>
              </a:spcBef>
              <a:buFontTx/>
              <a:buChar char="•"/>
            </a:pPr>
            <a:r>
              <a:rPr lang="it-IT" sz="1800" dirty="0">
                <a:latin typeface="+mj-lt"/>
              </a:rPr>
              <a:t>High T </a:t>
            </a:r>
            <a:r>
              <a:rPr lang="it-IT" sz="1800" dirty="0" err="1">
                <a:latin typeface="+mj-lt"/>
              </a:rPr>
              <a:t>required</a:t>
            </a:r>
            <a:r>
              <a:rPr lang="it-IT" sz="1800" dirty="0">
                <a:latin typeface="+mj-lt"/>
              </a:rPr>
              <a:t> (T &gt; 10</a:t>
            </a:r>
            <a:r>
              <a:rPr lang="it-IT" sz="1800" baseline="30000" dirty="0">
                <a:latin typeface="+mj-lt"/>
              </a:rPr>
              <a:t>9</a:t>
            </a:r>
            <a:r>
              <a:rPr lang="it-IT" sz="1800" dirty="0">
                <a:latin typeface="+mj-lt"/>
              </a:rPr>
              <a:t> K)</a:t>
            </a:r>
          </a:p>
          <a:p>
            <a:pPr lvl="1">
              <a:spcBef>
                <a:spcPct val="15000"/>
              </a:spcBef>
              <a:buFontTx/>
              <a:buChar char="•"/>
            </a:pPr>
            <a:r>
              <a:rPr lang="it-IT" sz="1800" dirty="0">
                <a:latin typeface="+mj-lt"/>
              </a:rPr>
              <a:t>High </a:t>
            </a:r>
            <a:r>
              <a:rPr lang="it-IT" sz="1800" dirty="0" err="1">
                <a:latin typeface="+mj-lt"/>
              </a:rPr>
              <a:t>neutron</a:t>
            </a:r>
            <a:r>
              <a:rPr lang="it-IT" sz="1800" dirty="0">
                <a:latin typeface="+mj-lt"/>
              </a:rPr>
              <a:t> </a:t>
            </a:r>
            <a:r>
              <a:rPr lang="it-IT" sz="1800" dirty="0" err="1">
                <a:latin typeface="+mj-lt"/>
              </a:rPr>
              <a:t>density</a:t>
            </a:r>
            <a:r>
              <a:rPr lang="it-IT" sz="1800" dirty="0">
                <a:latin typeface="+mj-lt"/>
              </a:rPr>
              <a:t> (</a:t>
            </a:r>
            <a:r>
              <a:rPr lang="it-IT" sz="1800" dirty="0" err="1">
                <a:latin typeface="+mj-lt"/>
              </a:rPr>
              <a:t>n</a:t>
            </a:r>
            <a:r>
              <a:rPr lang="it-IT" sz="1800" baseline="-25000" dirty="0" err="1">
                <a:latin typeface="+mj-lt"/>
              </a:rPr>
              <a:t>n</a:t>
            </a:r>
            <a:r>
              <a:rPr lang="it-IT" sz="1800" dirty="0">
                <a:latin typeface="+mj-lt"/>
              </a:rPr>
              <a:t> &gt; 10</a:t>
            </a:r>
            <a:r>
              <a:rPr lang="it-IT" sz="1800" baseline="30000" dirty="0">
                <a:latin typeface="+mj-lt"/>
              </a:rPr>
              <a:t>22 </a:t>
            </a:r>
            <a:r>
              <a:rPr lang="it-IT" sz="1800" dirty="0">
                <a:latin typeface="+mj-lt"/>
              </a:rPr>
              <a:t>cm</a:t>
            </a:r>
            <a:r>
              <a:rPr lang="it-IT" sz="1800" baseline="30000" dirty="0">
                <a:latin typeface="+mj-lt"/>
              </a:rPr>
              <a:t>-3</a:t>
            </a:r>
            <a:r>
              <a:rPr lang="it-IT" sz="1800" dirty="0">
                <a:latin typeface="+mj-lt"/>
              </a:rPr>
              <a:t>) </a:t>
            </a:r>
            <a:endParaRPr lang="en-US" altLang="it-IT" sz="1800" b="0" dirty="0">
              <a:latin typeface="+mj-lt"/>
            </a:endParaRPr>
          </a:p>
          <a:p>
            <a:pPr lvl="1">
              <a:spcBef>
                <a:spcPct val="15000"/>
              </a:spcBef>
              <a:buFontTx/>
              <a:buChar char="•"/>
            </a:pPr>
            <a:r>
              <a:rPr lang="en-US" altLang="it-IT" sz="1800" b="0" dirty="0">
                <a:latin typeface="+mj-lt"/>
              </a:rPr>
              <a:t>Flow along path near neutron drip line till (n,</a:t>
            </a:r>
            <a:r>
              <a:rPr lang="el-GR" altLang="it-IT" sz="1800" dirty="0">
                <a:latin typeface="+mj-lt"/>
              </a:rPr>
              <a:t>γ</a:t>
            </a:r>
            <a:r>
              <a:rPr lang="en-US" altLang="it-IT" sz="1800" b="0" dirty="0">
                <a:latin typeface="+mj-lt"/>
              </a:rPr>
              <a:t>) = (</a:t>
            </a:r>
            <a:r>
              <a:rPr lang="el-GR" altLang="it-IT" sz="1800" dirty="0">
                <a:latin typeface="+mj-lt"/>
              </a:rPr>
              <a:t>γ</a:t>
            </a:r>
            <a:r>
              <a:rPr lang="en-US" altLang="it-IT" sz="1800" b="0" dirty="0">
                <a:latin typeface="+mj-lt"/>
              </a:rPr>
              <a:t>,n)</a:t>
            </a:r>
          </a:p>
          <a:p>
            <a:pPr lvl="1">
              <a:spcBef>
                <a:spcPct val="15000"/>
              </a:spcBef>
              <a:buFontTx/>
              <a:buChar char="•"/>
            </a:pPr>
            <a:r>
              <a:rPr lang="it-IT" sz="1800" dirty="0" err="1">
                <a:latin typeface="+mj-lt"/>
              </a:rPr>
              <a:t>Neutron</a:t>
            </a:r>
            <a:r>
              <a:rPr lang="it-IT" sz="1800" dirty="0">
                <a:latin typeface="+mj-lt"/>
              </a:rPr>
              <a:t> </a:t>
            </a:r>
            <a:r>
              <a:rPr lang="it-IT" sz="1800" dirty="0" err="1">
                <a:latin typeface="+mj-lt"/>
              </a:rPr>
              <a:t>rich</a:t>
            </a:r>
            <a:r>
              <a:rPr lang="it-IT" sz="1800" dirty="0">
                <a:latin typeface="+mj-lt"/>
              </a:rPr>
              <a:t> </a:t>
            </a:r>
            <a:r>
              <a:rPr lang="it-IT" sz="1800" dirty="0" err="1">
                <a:latin typeface="+mj-lt"/>
              </a:rPr>
              <a:t>isotopes</a:t>
            </a:r>
            <a:r>
              <a:rPr lang="it-IT" sz="1800" dirty="0">
                <a:latin typeface="+mj-lt"/>
              </a:rPr>
              <a:t> are </a:t>
            </a:r>
            <a:r>
              <a:rPr lang="it-IT" sz="1800" dirty="0" err="1">
                <a:latin typeface="+mj-lt"/>
              </a:rPr>
              <a:t>unstable</a:t>
            </a:r>
            <a:r>
              <a:rPr lang="it-IT" sz="1800" dirty="0">
                <a:latin typeface="+mj-lt"/>
              </a:rPr>
              <a:t> to beta </a:t>
            </a:r>
            <a:r>
              <a:rPr lang="it-IT" sz="1800" dirty="0" err="1">
                <a:latin typeface="+mj-lt"/>
              </a:rPr>
              <a:t>decay</a:t>
            </a:r>
            <a:endParaRPr lang="it-IT" sz="1800" dirty="0">
              <a:latin typeface="+mj-lt"/>
            </a:endParaRPr>
          </a:p>
          <a:p>
            <a:pPr lvl="1">
              <a:spcBef>
                <a:spcPct val="15000"/>
              </a:spcBef>
              <a:buFontTx/>
              <a:buChar char="•"/>
            </a:pPr>
            <a:r>
              <a:rPr lang="it-IT" sz="1800" dirty="0">
                <a:latin typeface="+mj-lt"/>
              </a:rPr>
              <a:t>After beta </a:t>
            </a:r>
            <a:r>
              <a:rPr lang="it-IT" sz="1800" dirty="0" err="1">
                <a:latin typeface="+mj-lt"/>
              </a:rPr>
              <a:t>decay</a:t>
            </a:r>
            <a:r>
              <a:rPr lang="it-IT" sz="1800" dirty="0">
                <a:latin typeface="+mj-lt"/>
              </a:rPr>
              <a:t> the new </a:t>
            </a:r>
            <a:r>
              <a:rPr lang="it-IT" sz="1800" dirty="0" err="1">
                <a:latin typeface="+mj-lt"/>
              </a:rPr>
              <a:t>nucleus</a:t>
            </a:r>
            <a:r>
              <a:rPr lang="it-IT" sz="1800" dirty="0">
                <a:latin typeface="+mj-lt"/>
              </a:rPr>
              <a:t> </a:t>
            </a:r>
            <a:r>
              <a:rPr lang="it-IT" sz="1800" dirty="0" err="1">
                <a:latin typeface="+mj-lt"/>
              </a:rPr>
              <a:t>will</a:t>
            </a:r>
            <a:r>
              <a:rPr lang="it-IT" sz="1800" dirty="0">
                <a:latin typeface="+mj-lt"/>
              </a:rPr>
              <a:t> </a:t>
            </a:r>
            <a:r>
              <a:rPr lang="it-IT" sz="1800" dirty="0" err="1">
                <a:latin typeface="+mj-lt"/>
              </a:rPr>
              <a:t>have</a:t>
            </a:r>
            <a:r>
              <a:rPr lang="it-IT" sz="1800" dirty="0">
                <a:latin typeface="+mj-lt"/>
              </a:rPr>
              <a:t> a new </a:t>
            </a:r>
            <a:r>
              <a:rPr lang="it-IT" sz="1800" dirty="0" err="1">
                <a:latin typeface="+mj-lt"/>
              </a:rPr>
              <a:t>neutron</a:t>
            </a:r>
            <a:r>
              <a:rPr lang="it-IT" sz="1800" dirty="0">
                <a:latin typeface="+mj-lt"/>
              </a:rPr>
              <a:t> </a:t>
            </a:r>
            <a:r>
              <a:rPr lang="it-IT" sz="1800" dirty="0" err="1">
                <a:latin typeface="+mj-lt"/>
              </a:rPr>
              <a:t>drip</a:t>
            </a:r>
            <a:r>
              <a:rPr lang="it-IT" sz="1800" dirty="0">
                <a:latin typeface="+mj-lt"/>
              </a:rPr>
              <a:t> line and in </a:t>
            </a:r>
            <a:r>
              <a:rPr lang="it-IT" sz="1800" dirty="0" err="1">
                <a:latin typeface="+mj-lt"/>
              </a:rPr>
              <a:t>most</a:t>
            </a:r>
            <a:r>
              <a:rPr lang="it-IT" sz="1800" dirty="0">
                <a:latin typeface="+mj-lt"/>
              </a:rPr>
              <a:t> </a:t>
            </a:r>
            <a:r>
              <a:rPr lang="it-IT" sz="1800" dirty="0" err="1">
                <a:latin typeface="+mj-lt"/>
              </a:rPr>
              <a:t>cases</a:t>
            </a:r>
            <a:r>
              <a:rPr lang="it-IT" sz="1800" dirty="0">
                <a:latin typeface="+mj-lt"/>
              </a:rPr>
              <a:t> be </a:t>
            </a:r>
            <a:r>
              <a:rPr lang="it-IT" sz="1800" dirty="0" err="1">
                <a:latin typeface="+mj-lt"/>
              </a:rPr>
              <a:t>able</a:t>
            </a:r>
            <a:r>
              <a:rPr lang="it-IT" sz="1800" dirty="0">
                <a:latin typeface="+mj-lt"/>
              </a:rPr>
              <a:t> to </a:t>
            </a:r>
            <a:r>
              <a:rPr lang="it-IT" sz="1800" dirty="0" err="1">
                <a:latin typeface="+mj-lt"/>
              </a:rPr>
              <a:t>capture</a:t>
            </a:r>
            <a:r>
              <a:rPr lang="it-IT" sz="1800" dirty="0">
                <a:latin typeface="+mj-lt"/>
              </a:rPr>
              <a:t> more </a:t>
            </a:r>
            <a:r>
              <a:rPr lang="it-IT" sz="1800" dirty="0" err="1">
                <a:latin typeface="+mj-lt"/>
              </a:rPr>
              <a:t>neutrons</a:t>
            </a:r>
            <a:r>
              <a:rPr lang="it-IT" sz="1800" dirty="0">
                <a:latin typeface="+mj-lt"/>
              </a:rPr>
              <a:t>.</a:t>
            </a:r>
          </a:p>
        </p:txBody>
      </p:sp>
    </p:spTree>
    <p:extLst>
      <p:ext uri="{BB962C8B-B14F-4D97-AF65-F5344CB8AC3E}">
        <p14:creationId xmlns:p14="http://schemas.microsoft.com/office/powerpoint/2010/main" val="3128822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C672C-03B5-EDB4-AB31-AA90FCD5F593}"/>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EA79839B-2C69-39A8-FA54-FB0EDA956116}"/>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t>Life of a Star – Neutron Captures</a:t>
            </a:r>
          </a:p>
        </p:txBody>
      </p:sp>
      <p:pic>
        <p:nvPicPr>
          <p:cNvPr id="3" name="Immagine 2" descr="Immagine che contiene logo, Carattere, Elementi grafici, bianco&#10;&#10;Il contenuto generato dall'IA potrebbe non essere corretto.">
            <a:extLst>
              <a:ext uri="{FF2B5EF4-FFF2-40B4-BE49-F238E27FC236}">
                <a16:creationId xmlns:a16="http://schemas.microsoft.com/office/drawing/2014/main" id="{C41776FB-3819-4483-CEAD-737EBDC8BE4E}"/>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4" name="Immagine 3" descr="Immagine che contiene segnale&#10;&#10;Descrizione generata automaticamente">
            <a:extLst>
              <a:ext uri="{FF2B5EF4-FFF2-40B4-BE49-F238E27FC236}">
                <a16:creationId xmlns:a16="http://schemas.microsoft.com/office/drawing/2014/main" id="{EBA324CF-A96D-7FFD-3B9F-5A410CEAFF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pic>
        <p:nvPicPr>
          <p:cNvPr id="8194" name="Picture 2">
            <a:extLst>
              <a:ext uri="{FF2B5EF4-FFF2-40B4-BE49-F238E27FC236}">
                <a16:creationId xmlns:a16="http://schemas.microsoft.com/office/drawing/2014/main" id="{7E921594-19DA-6BAD-DF60-065E444563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7815" y="1992180"/>
            <a:ext cx="6114486" cy="3448952"/>
          </a:xfrm>
          <a:prstGeom prst="rect">
            <a:avLst/>
          </a:prstGeom>
          <a:noFill/>
          <a:extLst>
            <a:ext uri="{909E8E84-426E-40DD-AFC4-6F175D3DCCD1}">
              <a14:hiddenFill xmlns:a14="http://schemas.microsoft.com/office/drawing/2010/main">
                <a:solidFill>
                  <a:srgbClr val="FFFFFF"/>
                </a:solidFill>
              </a14:hiddenFill>
            </a:ext>
          </a:extLst>
        </p:spPr>
      </p:pic>
      <p:sp>
        <p:nvSpPr>
          <p:cNvPr id="8" name="Rettangolo 2">
            <a:extLst>
              <a:ext uri="{FF2B5EF4-FFF2-40B4-BE49-F238E27FC236}">
                <a16:creationId xmlns:a16="http://schemas.microsoft.com/office/drawing/2014/main" id="{A94C0A04-A067-FAA4-D5CB-023978BD7D5D}"/>
              </a:ext>
            </a:extLst>
          </p:cNvPr>
          <p:cNvSpPr/>
          <p:nvPr/>
        </p:nvSpPr>
        <p:spPr>
          <a:xfrm>
            <a:off x="519699" y="2176613"/>
            <a:ext cx="4468761" cy="2031325"/>
          </a:xfrm>
          <a:prstGeom prst="rect">
            <a:avLst/>
          </a:prstGeom>
        </p:spPr>
        <p:txBody>
          <a:bodyPr wrap="square">
            <a:spAutoFit/>
          </a:bodyPr>
          <a:lstStyle/>
          <a:p>
            <a:r>
              <a:rPr lang="it-IT" dirty="0">
                <a:latin typeface="+mj-lt"/>
              </a:rPr>
              <a:t>To </a:t>
            </a:r>
            <a:r>
              <a:rPr lang="it-IT" dirty="0" err="1">
                <a:latin typeface="+mj-lt"/>
              </a:rPr>
              <a:t>understand</a:t>
            </a:r>
            <a:r>
              <a:rPr lang="it-IT" dirty="0">
                <a:latin typeface="+mj-lt"/>
              </a:rPr>
              <a:t> the </a:t>
            </a:r>
            <a:r>
              <a:rPr lang="it-IT" dirty="0" err="1">
                <a:latin typeface="+mj-lt"/>
              </a:rPr>
              <a:t>abundance</a:t>
            </a:r>
            <a:r>
              <a:rPr lang="it-IT" dirty="0">
                <a:latin typeface="+mj-lt"/>
              </a:rPr>
              <a:t> of </a:t>
            </a:r>
            <a:r>
              <a:rPr lang="it-IT" dirty="0" err="1">
                <a:latin typeface="+mj-lt"/>
              </a:rPr>
              <a:t>elements</a:t>
            </a:r>
            <a:r>
              <a:rPr lang="it-IT" dirty="0">
                <a:latin typeface="+mj-lt"/>
              </a:rPr>
              <a:t> in the </a:t>
            </a:r>
            <a:r>
              <a:rPr lang="it-IT" dirty="0" err="1">
                <a:latin typeface="+mj-lt"/>
              </a:rPr>
              <a:t>universe</a:t>
            </a:r>
            <a:r>
              <a:rPr lang="it-IT" dirty="0">
                <a:latin typeface="+mj-lt"/>
              </a:rPr>
              <a:t> </a:t>
            </a:r>
            <a:r>
              <a:rPr lang="it-IT" dirty="0" err="1">
                <a:latin typeface="+mj-lt"/>
              </a:rPr>
              <a:t>it</a:t>
            </a:r>
            <a:r>
              <a:rPr lang="it-IT" dirty="0">
                <a:latin typeface="+mj-lt"/>
              </a:rPr>
              <a:t> </a:t>
            </a:r>
            <a:r>
              <a:rPr lang="it-IT" dirty="0" err="1">
                <a:latin typeface="+mj-lt"/>
              </a:rPr>
              <a:t>is</a:t>
            </a:r>
            <a:r>
              <a:rPr lang="it-IT" dirty="0">
                <a:latin typeface="+mj-lt"/>
              </a:rPr>
              <a:t> </a:t>
            </a:r>
            <a:r>
              <a:rPr lang="it-IT" dirty="0" err="1">
                <a:latin typeface="+mj-lt"/>
              </a:rPr>
              <a:t>important</a:t>
            </a:r>
            <a:r>
              <a:rPr lang="it-IT" dirty="0">
                <a:latin typeface="+mj-lt"/>
              </a:rPr>
              <a:t> </a:t>
            </a:r>
            <a:r>
              <a:rPr lang="it-IT" dirty="0" err="1">
                <a:latin typeface="+mj-lt"/>
              </a:rPr>
              <a:t>that</a:t>
            </a:r>
            <a:r>
              <a:rPr lang="it-IT" dirty="0">
                <a:latin typeface="+mj-lt"/>
              </a:rPr>
              <a:t> </a:t>
            </a:r>
            <a:r>
              <a:rPr lang="it-IT" dirty="0" err="1">
                <a:latin typeface="+mj-lt"/>
              </a:rPr>
              <a:t>we</a:t>
            </a:r>
            <a:r>
              <a:rPr lang="it-IT" dirty="0">
                <a:latin typeface="+mj-lt"/>
              </a:rPr>
              <a:t> </a:t>
            </a:r>
            <a:r>
              <a:rPr lang="it-IT" dirty="0" err="1">
                <a:latin typeface="+mj-lt"/>
              </a:rPr>
              <a:t>understand</a:t>
            </a:r>
            <a:r>
              <a:rPr lang="it-IT" dirty="0">
                <a:latin typeface="+mj-lt"/>
              </a:rPr>
              <a:t> r-</a:t>
            </a:r>
            <a:r>
              <a:rPr lang="it-IT" dirty="0" err="1">
                <a:latin typeface="+mj-lt"/>
              </a:rPr>
              <a:t>process</a:t>
            </a:r>
            <a:r>
              <a:rPr lang="it-IT" dirty="0">
                <a:latin typeface="+mj-lt"/>
              </a:rPr>
              <a:t>.</a:t>
            </a:r>
          </a:p>
          <a:p>
            <a:r>
              <a:rPr lang="it-IT" dirty="0">
                <a:latin typeface="+mj-lt"/>
              </a:rPr>
              <a:t>Models are </a:t>
            </a:r>
            <a:r>
              <a:rPr lang="it-IT" dirty="0" err="1">
                <a:latin typeface="+mj-lt"/>
              </a:rPr>
              <a:t>very</a:t>
            </a:r>
            <a:r>
              <a:rPr lang="it-IT" dirty="0">
                <a:latin typeface="+mj-lt"/>
              </a:rPr>
              <a:t> sensitive to </a:t>
            </a:r>
            <a:r>
              <a:rPr lang="it-IT" dirty="0" err="1">
                <a:latin typeface="+mj-lt"/>
              </a:rPr>
              <a:t>neutron</a:t>
            </a:r>
            <a:r>
              <a:rPr lang="it-IT" dirty="0">
                <a:latin typeface="+mj-lt"/>
              </a:rPr>
              <a:t> capture cross </a:t>
            </a:r>
            <a:r>
              <a:rPr lang="it-IT" dirty="0" err="1">
                <a:latin typeface="+mj-lt"/>
              </a:rPr>
              <a:t>sections</a:t>
            </a:r>
            <a:r>
              <a:rPr lang="it-IT" dirty="0">
                <a:latin typeface="+mj-lt"/>
              </a:rPr>
              <a:t> and beta-</a:t>
            </a:r>
            <a:r>
              <a:rPr lang="it-IT" dirty="0" err="1">
                <a:latin typeface="+mj-lt"/>
              </a:rPr>
              <a:t>decay</a:t>
            </a:r>
            <a:r>
              <a:rPr lang="it-IT" dirty="0">
                <a:latin typeface="+mj-lt"/>
              </a:rPr>
              <a:t> properties, </a:t>
            </a:r>
            <a:r>
              <a:rPr lang="it-IT" dirty="0" err="1">
                <a:latin typeface="+mj-lt"/>
              </a:rPr>
              <a:t>both</a:t>
            </a:r>
            <a:r>
              <a:rPr lang="it-IT" dirty="0">
                <a:latin typeface="+mj-lt"/>
              </a:rPr>
              <a:t> of </a:t>
            </a:r>
            <a:r>
              <a:rPr lang="it-IT" dirty="0" err="1">
                <a:latin typeface="+mj-lt"/>
              </a:rPr>
              <a:t>which</a:t>
            </a:r>
            <a:r>
              <a:rPr lang="it-IT" dirty="0">
                <a:latin typeface="+mj-lt"/>
              </a:rPr>
              <a:t> can be </a:t>
            </a:r>
            <a:r>
              <a:rPr lang="it-IT" dirty="0" err="1">
                <a:latin typeface="+mj-lt"/>
              </a:rPr>
              <a:t>measured</a:t>
            </a:r>
            <a:r>
              <a:rPr lang="it-IT" dirty="0">
                <a:latin typeface="+mj-lt"/>
              </a:rPr>
              <a:t> in the </a:t>
            </a:r>
            <a:r>
              <a:rPr lang="it-IT" dirty="0" err="1">
                <a:latin typeface="+mj-lt"/>
              </a:rPr>
              <a:t>laboratory</a:t>
            </a:r>
            <a:r>
              <a:rPr lang="it-IT" dirty="0">
                <a:latin typeface="+mj-lt"/>
              </a:rPr>
              <a:t> by </a:t>
            </a:r>
            <a:r>
              <a:rPr lang="it-IT" dirty="0" err="1">
                <a:latin typeface="+mj-lt"/>
              </a:rPr>
              <a:t>nuclear</a:t>
            </a:r>
            <a:r>
              <a:rPr lang="it-IT" dirty="0">
                <a:latin typeface="+mj-lt"/>
              </a:rPr>
              <a:t> </a:t>
            </a:r>
            <a:r>
              <a:rPr lang="it-IT" dirty="0" err="1">
                <a:latin typeface="+mj-lt"/>
              </a:rPr>
              <a:t>physicists</a:t>
            </a:r>
            <a:r>
              <a:rPr lang="it-IT" dirty="0">
                <a:latin typeface="+mj-lt"/>
              </a:rPr>
              <a:t>. </a:t>
            </a:r>
          </a:p>
        </p:txBody>
      </p:sp>
    </p:spTree>
    <p:extLst>
      <p:ext uri="{BB962C8B-B14F-4D97-AF65-F5344CB8AC3E}">
        <p14:creationId xmlns:p14="http://schemas.microsoft.com/office/powerpoint/2010/main" val="3740252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72DD3-E77A-A538-D62B-4D9DCD873868}"/>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A7CFB7D4-4C62-3254-AF74-E98C29EBC717}"/>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t>Life of a Star – Neutron Captures</a:t>
            </a:r>
          </a:p>
        </p:txBody>
      </p:sp>
      <p:pic>
        <p:nvPicPr>
          <p:cNvPr id="3" name="Immagine 2" descr="Immagine che contiene logo, Carattere, Elementi grafici, bianco&#10;&#10;Il contenuto generato dall'IA potrebbe non essere corretto.">
            <a:extLst>
              <a:ext uri="{FF2B5EF4-FFF2-40B4-BE49-F238E27FC236}">
                <a16:creationId xmlns:a16="http://schemas.microsoft.com/office/drawing/2014/main" id="{00A5211E-E594-A809-A7DA-B857399B1390}"/>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4" name="Immagine 3" descr="Immagine che contiene segnale&#10;&#10;Descrizione generata automaticamente">
            <a:extLst>
              <a:ext uri="{FF2B5EF4-FFF2-40B4-BE49-F238E27FC236}">
                <a16:creationId xmlns:a16="http://schemas.microsoft.com/office/drawing/2014/main" id="{378895AF-A492-1B4C-F2BD-062AD617C7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sp>
        <p:nvSpPr>
          <p:cNvPr id="9" name="CasellaDiTesto 8">
            <a:extLst>
              <a:ext uri="{FF2B5EF4-FFF2-40B4-BE49-F238E27FC236}">
                <a16:creationId xmlns:a16="http://schemas.microsoft.com/office/drawing/2014/main" id="{2EFD2C48-3B85-6BBD-4F7A-777E92831625}"/>
              </a:ext>
            </a:extLst>
          </p:cNvPr>
          <p:cNvSpPr txBox="1"/>
          <p:nvPr/>
        </p:nvSpPr>
        <p:spPr>
          <a:xfrm>
            <a:off x="459464" y="1722917"/>
            <a:ext cx="6097508" cy="646331"/>
          </a:xfrm>
          <a:prstGeom prst="rect">
            <a:avLst/>
          </a:prstGeom>
          <a:noFill/>
        </p:spPr>
        <p:txBody>
          <a:bodyPr wrap="square">
            <a:spAutoFit/>
          </a:bodyPr>
          <a:lstStyle/>
          <a:p>
            <a:r>
              <a:rPr lang="it-IT" dirty="0">
                <a:latin typeface="+mj-lt"/>
              </a:rPr>
              <a:t>Current models do </a:t>
            </a:r>
            <a:r>
              <a:rPr lang="it-IT" dirty="0" err="1">
                <a:latin typeface="+mj-lt"/>
              </a:rPr>
              <a:t>not</a:t>
            </a:r>
            <a:r>
              <a:rPr lang="it-IT" dirty="0">
                <a:latin typeface="+mj-lt"/>
              </a:rPr>
              <a:t> </a:t>
            </a:r>
            <a:r>
              <a:rPr lang="it-IT" dirty="0" err="1">
                <a:latin typeface="+mj-lt"/>
              </a:rPr>
              <a:t>reproduce</a:t>
            </a:r>
            <a:r>
              <a:rPr lang="it-IT" dirty="0">
                <a:latin typeface="+mj-lt"/>
              </a:rPr>
              <a:t> the </a:t>
            </a:r>
            <a:r>
              <a:rPr lang="it-IT" dirty="0" err="1">
                <a:latin typeface="+mj-lt"/>
              </a:rPr>
              <a:t>observed</a:t>
            </a:r>
            <a:r>
              <a:rPr lang="it-IT" dirty="0">
                <a:latin typeface="+mj-lt"/>
              </a:rPr>
              <a:t> </a:t>
            </a:r>
            <a:r>
              <a:rPr lang="it-IT" dirty="0" err="1">
                <a:latin typeface="+mj-lt"/>
              </a:rPr>
              <a:t>abundance</a:t>
            </a:r>
            <a:r>
              <a:rPr lang="it-IT" dirty="0">
                <a:latin typeface="+mj-lt"/>
              </a:rPr>
              <a:t> of </a:t>
            </a:r>
            <a:r>
              <a:rPr lang="it-IT" dirty="0" err="1">
                <a:latin typeface="+mj-lt"/>
              </a:rPr>
              <a:t>elements</a:t>
            </a:r>
            <a:r>
              <a:rPr lang="it-IT" dirty="0">
                <a:latin typeface="+mj-lt"/>
              </a:rPr>
              <a:t> in the </a:t>
            </a:r>
            <a:r>
              <a:rPr lang="it-IT" dirty="0" err="1">
                <a:latin typeface="+mj-lt"/>
              </a:rPr>
              <a:t>universe</a:t>
            </a:r>
            <a:r>
              <a:rPr lang="it-IT" dirty="0">
                <a:latin typeface="+mj-lt"/>
              </a:rPr>
              <a:t> </a:t>
            </a:r>
          </a:p>
        </p:txBody>
      </p:sp>
      <p:pic>
        <p:nvPicPr>
          <p:cNvPr id="10" name="Picture 3">
            <a:extLst>
              <a:ext uri="{FF2B5EF4-FFF2-40B4-BE49-F238E27FC236}">
                <a16:creationId xmlns:a16="http://schemas.microsoft.com/office/drawing/2014/main" id="{2605E10F-9ADF-3EF0-3DF0-1E56775A70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997" b="2164"/>
          <a:stretch>
            <a:fillRect/>
          </a:stretch>
        </p:blipFill>
        <p:spPr bwMode="auto">
          <a:xfrm>
            <a:off x="1008184" y="2559328"/>
            <a:ext cx="4991100" cy="3602037"/>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28575" cap="sq">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Rettangolo 3">
            <a:extLst>
              <a:ext uri="{FF2B5EF4-FFF2-40B4-BE49-F238E27FC236}">
                <a16:creationId xmlns:a16="http://schemas.microsoft.com/office/drawing/2014/main" id="{09191872-8969-47BE-6F9B-16C7F2F5D30D}"/>
              </a:ext>
            </a:extLst>
          </p:cNvPr>
          <p:cNvSpPr/>
          <p:nvPr/>
        </p:nvSpPr>
        <p:spPr>
          <a:xfrm>
            <a:off x="6810343" y="3184636"/>
            <a:ext cx="4832414" cy="2031325"/>
          </a:xfrm>
          <a:prstGeom prst="rect">
            <a:avLst/>
          </a:prstGeom>
        </p:spPr>
        <p:txBody>
          <a:bodyPr wrap="square">
            <a:spAutoFit/>
          </a:bodyPr>
          <a:lstStyle/>
          <a:p>
            <a:r>
              <a:rPr lang="it-IT" dirty="0" err="1">
                <a:solidFill>
                  <a:schemeClr val="accent2"/>
                </a:solidFill>
                <a:latin typeface="+mj-lt"/>
              </a:rPr>
              <a:t>Challenges</a:t>
            </a:r>
            <a:endParaRPr lang="it-IT" dirty="0">
              <a:solidFill>
                <a:schemeClr val="accent2"/>
              </a:solidFill>
              <a:latin typeface="+mj-lt"/>
            </a:endParaRPr>
          </a:p>
          <a:p>
            <a:r>
              <a:rPr lang="it-IT" dirty="0">
                <a:latin typeface="+mj-lt"/>
              </a:rPr>
              <a:t>The nuclei </a:t>
            </a:r>
            <a:r>
              <a:rPr lang="it-IT" dirty="0" err="1">
                <a:latin typeface="+mj-lt"/>
              </a:rPr>
              <a:t>involved</a:t>
            </a:r>
            <a:r>
              <a:rPr lang="it-IT" dirty="0">
                <a:latin typeface="+mj-lt"/>
              </a:rPr>
              <a:t> in </a:t>
            </a:r>
            <a:r>
              <a:rPr lang="it-IT" dirty="0" err="1">
                <a:latin typeface="+mj-lt"/>
              </a:rPr>
              <a:t>r-process</a:t>
            </a:r>
            <a:r>
              <a:rPr lang="it-IT" dirty="0">
                <a:latin typeface="+mj-lt"/>
              </a:rPr>
              <a:t> are </a:t>
            </a:r>
            <a:r>
              <a:rPr lang="it-IT" dirty="0" err="1">
                <a:latin typeface="+mj-lt"/>
              </a:rPr>
              <a:t>very</a:t>
            </a:r>
            <a:r>
              <a:rPr lang="it-IT" dirty="0">
                <a:latin typeface="+mj-lt"/>
              </a:rPr>
              <a:t> short-</a:t>
            </a:r>
            <a:r>
              <a:rPr lang="it-IT" dirty="0" err="1">
                <a:latin typeface="+mj-lt"/>
              </a:rPr>
              <a:t>lived</a:t>
            </a:r>
            <a:r>
              <a:rPr lang="it-IT" dirty="0">
                <a:latin typeface="+mj-lt"/>
              </a:rPr>
              <a:t>, </a:t>
            </a:r>
            <a:r>
              <a:rPr lang="it-IT" dirty="0" err="1">
                <a:latin typeface="+mj-lt"/>
              </a:rPr>
              <a:t>however</a:t>
            </a:r>
            <a:r>
              <a:rPr lang="it-IT" dirty="0">
                <a:latin typeface="+mj-lt"/>
              </a:rPr>
              <a:t> </a:t>
            </a:r>
            <a:r>
              <a:rPr lang="it-IT" dirty="0" err="1">
                <a:latin typeface="+mj-lt"/>
              </a:rPr>
              <a:t>we</a:t>
            </a:r>
            <a:r>
              <a:rPr lang="it-IT" dirty="0">
                <a:latin typeface="+mj-lt"/>
              </a:rPr>
              <a:t> can create </a:t>
            </a:r>
            <a:r>
              <a:rPr lang="it-IT" dirty="0" err="1">
                <a:latin typeface="+mj-lt"/>
              </a:rPr>
              <a:t>radioactive</a:t>
            </a:r>
            <a:r>
              <a:rPr lang="it-IT" dirty="0">
                <a:latin typeface="+mj-lt"/>
              </a:rPr>
              <a:t> </a:t>
            </a:r>
            <a:r>
              <a:rPr lang="it-IT" dirty="0" err="1">
                <a:latin typeface="+mj-lt"/>
              </a:rPr>
              <a:t>ion</a:t>
            </a:r>
            <a:r>
              <a:rPr lang="it-IT" dirty="0">
                <a:latin typeface="+mj-lt"/>
              </a:rPr>
              <a:t> </a:t>
            </a:r>
            <a:r>
              <a:rPr lang="it-IT" dirty="0" err="1">
                <a:latin typeface="+mj-lt"/>
              </a:rPr>
              <a:t>beams</a:t>
            </a:r>
            <a:r>
              <a:rPr lang="it-IT" dirty="0">
                <a:latin typeface="+mj-lt"/>
              </a:rPr>
              <a:t> of </a:t>
            </a:r>
            <a:r>
              <a:rPr lang="it-IT" dirty="0" err="1">
                <a:latin typeface="+mj-lt"/>
              </a:rPr>
              <a:t>these</a:t>
            </a:r>
            <a:r>
              <a:rPr lang="it-IT" dirty="0">
                <a:latin typeface="+mj-lt"/>
              </a:rPr>
              <a:t> short </a:t>
            </a:r>
            <a:r>
              <a:rPr lang="it-IT" dirty="0" err="1">
                <a:latin typeface="+mj-lt"/>
              </a:rPr>
              <a:t>lived</a:t>
            </a:r>
            <a:r>
              <a:rPr lang="it-IT" dirty="0">
                <a:latin typeface="+mj-lt"/>
              </a:rPr>
              <a:t> nuclei. </a:t>
            </a:r>
          </a:p>
          <a:p>
            <a:r>
              <a:rPr lang="it-IT" dirty="0" err="1">
                <a:latin typeface="+mj-lt"/>
              </a:rPr>
              <a:t>We</a:t>
            </a:r>
            <a:r>
              <a:rPr lang="it-IT" dirty="0">
                <a:latin typeface="+mj-lt"/>
              </a:rPr>
              <a:t> </a:t>
            </a:r>
            <a:r>
              <a:rPr lang="it-IT" dirty="0" err="1">
                <a:latin typeface="+mj-lt"/>
              </a:rPr>
              <a:t>cannot</a:t>
            </a:r>
            <a:r>
              <a:rPr lang="it-IT" dirty="0">
                <a:latin typeface="+mj-lt"/>
              </a:rPr>
              <a:t> make a </a:t>
            </a:r>
            <a:r>
              <a:rPr lang="it-IT" dirty="0" err="1">
                <a:latin typeface="+mj-lt"/>
              </a:rPr>
              <a:t>neutron</a:t>
            </a:r>
            <a:r>
              <a:rPr lang="it-IT" dirty="0">
                <a:latin typeface="+mj-lt"/>
              </a:rPr>
              <a:t> target (free </a:t>
            </a:r>
            <a:r>
              <a:rPr lang="it-IT" dirty="0" err="1">
                <a:latin typeface="+mj-lt"/>
              </a:rPr>
              <a:t>neutrons</a:t>
            </a:r>
            <a:r>
              <a:rPr lang="it-IT" dirty="0">
                <a:latin typeface="+mj-lt"/>
              </a:rPr>
              <a:t> are </a:t>
            </a:r>
            <a:r>
              <a:rPr lang="it-IT" dirty="0" err="1">
                <a:latin typeface="+mj-lt"/>
              </a:rPr>
              <a:t>unstable</a:t>
            </a:r>
            <a:r>
              <a:rPr lang="it-IT" dirty="0">
                <a:latin typeface="+mj-lt"/>
              </a:rPr>
              <a:t>).</a:t>
            </a:r>
          </a:p>
          <a:p>
            <a:endParaRPr lang="it-IT" dirty="0" err="1">
              <a:latin typeface="+mj-lt"/>
            </a:endParaRPr>
          </a:p>
        </p:txBody>
      </p:sp>
    </p:spTree>
    <p:extLst>
      <p:ext uri="{BB962C8B-B14F-4D97-AF65-F5344CB8AC3E}">
        <p14:creationId xmlns:p14="http://schemas.microsoft.com/office/powerpoint/2010/main" val="3561578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46457-F7D2-C596-04AF-E6060F9E8D46}"/>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4386983B-AC50-DEF0-E670-43D33CE48EE1}"/>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t>Nuclear Reactions</a:t>
            </a:r>
          </a:p>
        </p:txBody>
      </p:sp>
      <p:pic>
        <p:nvPicPr>
          <p:cNvPr id="3" name="Immagine 2" descr="Immagine che contiene logo, Carattere, Elementi grafici, bianco&#10;&#10;Il contenuto generato dall'IA potrebbe non essere corretto.">
            <a:extLst>
              <a:ext uri="{FF2B5EF4-FFF2-40B4-BE49-F238E27FC236}">
                <a16:creationId xmlns:a16="http://schemas.microsoft.com/office/drawing/2014/main" id="{C74C4EFC-253D-19C5-ED58-516CF04EEBC2}"/>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4" name="Immagine 3" descr="Immagine che contiene segnale&#10;&#10;Descrizione generata automaticamente">
            <a:extLst>
              <a:ext uri="{FF2B5EF4-FFF2-40B4-BE49-F238E27FC236}">
                <a16:creationId xmlns:a16="http://schemas.microsoft.com/office/drawing/2014/main" id="{93D51D1C-A730-B8E3-AEFB-5977FB5BF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sp>
        <p:nvSpPr>
          <p:cNvPr id="6" name="CasellaDiTesto 5">
            <a:extLst>
              <a:ext uri="{FF2B5EF4-FFF2-40B4-BE49-F238E27FC236}">
                <a16:creationId xmlns:a16="http://schemas.microsoft.com/office/drawing/2014/main" id="{58783087-CE52-A3B4-DC38-A65555E81607}"/>
              </a:ext>
            </a:extLst>
          </p:cNvPr>
          <p:cNvSpPr txBox="1"/>
          <p:nvPr/>
        </p:nvSpPr>
        <p:spPr>
          <a:xfrm>
            <a:off x="2550602" y="1179166"/>
            <a:ext cx="7290302" cy="34323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90000"/>
              </a:lnSpc>
              <a:spcAft>
                <a:spcPts val="600"/>
              </a:spcAft>
            </a:pPr>
            <a:r>
              <a:rPr lang="en-US" sz="1800" b="1" dirty="0">
                <a:solidFill>
                  <a:schemeClr val="bg1"/>
                </a:solidFill>
              </a:rPr>
              <a:t>Stars are cosmic cauldrons (loosely quoting C. Rolfs) and they </a:t>
            </a:r>
            <a:r>
              <a:rPr lang="en-US" sz="1800" b="1" i="1" dirty="0">
                <a:solidFill>
                  <a:schemeClr val="bg1"/>
                </a:solidFill>
              </a:rPr>
              <a:t>cook</a:t>
            </a:r>
            <a:r>
              <a:rPr lang="en-US" sz="1800" b="1" dirty="0">
                <a:solidFill>
                  <a:schemeClr val="bg1"/>
                </a:solidFill>
              </a:rPr>
              <a:t>!</a:t>
            </a:r>
          </a:p>
        </p:txBody>
      </p:sp>
      <p:pic>
        <p:nvPicPr>
          <p:cNvPr id="8" name="Immagine 7">
            <a:extLst>
              <a:ext uri="{FF2B5EF4-FFF2-40B4-BE49-F238E27FC236}">
                <a16:creationId xmlns:a16="http://schemas.microsoft.com/office/drawing/2014/main" id="{5E7C5661-C126-4EDA-7F63-B74889C5934B}"/>
              </a:ext>
            </a:extLst>
          </p:cNvPr>
          <p:cNvPicPr>
            <a:picLocks noChangeAspect="1"/>
          </p:cNvPicPr>
          <p:nvPr/>
        </p:nvPicPr>
        <p:blipFill>
          <a:blip r:embed="rId4"/>
          <a:stretch>
            <a:fillRect/>
          </a:stretch>
        </p:blipFill>
        <p:spPr>
          <a:xfrm>
            <a:off x="1008184" y="1865760"/>
            <a:ext cx="7566377" cy="4590737"/>
          </a:xfrm>
          <a:prstGeom prst="rect">
            <a:avLst/>
          </a:prstGeom>
        </p:spPr>
      </p:pic>
      <p:pic>
        <p:nvPicPr>
          <p:cNvPr id="13" name="Immagine 12">
            <a:extLst>
              <a:ext uri="{FF2B5EF4-FFF2-40B4-BE49-F238E27FC236}">
                <a16:creationId xmlns:a16="http://schemas.microsoft.com/office/drawing/2014/main" id="{727571D3-2BEA-D63B-5F54-B2FCA562B23A}"/>
              </a:ext>
            </a:extLst>
          </p:cNvPr>
          <p:cNvPicPr>
            <a:picLocks noChangeAspect="1"/>
          </p:cNvPicPr>
          <p:nvPr/>
        </p:nvPicPr>
        <p:blipFill>
          <a:blip r:embed="rId5"/>
          <a:stretch>
            <a:fillRect/>
          </a:stretch>
        </p:blipFill>
        <p:spPr>
          <a:xfrm>
            <a:off x="8803926" y="2648774"/>
            <a:ext cx="2662855" cy="2558429"/>
          </a:xfrm>
          <a:prstGeom prst="rect">
            <a:avLst/>
          </a:prstGeom>
        </p:spPr>
      </p:pic>
    </p:spTree>
    <p:extLst>
      <p:ext uri="{BB962C8B-B14F-4D97-AF65-F5344CB8AC3E}">
        <p14:creationId xmlns:p14="http://schemas.microsoft.com/office/powerpoint/2010/main" val="26040621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7F8BF-EE7E-9E6E-5DD6-0279C6874396}"/>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12B22F73-43DB-9598-FF63-DB9A1F399E16}"/>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t>Reaction Rate</a:t>
            </a:r>
          </a:p>
        </p:txBody>
      </p:sp>
      <p:pic>
        <p:nvPicPr>
          <p:cNvPr id="3" name="Immagine 2" descr="Immagine che contiene logo, Carattere, Elementi grafici, bianco&#10;&#10;Il contenuto generato dall'IA potrebbe non essere corretto.">
            <a:extLst>
              <a:ext uri="{FF2B5EF4-FFF2-40B4-BE49-F238E27FC236}">
                <a16:creationId xmlns:a16="http://schemas.microsoft.com/office/drawing/2014/main" id="{DE2A5DED-97E7-2AB0-0404-35B77372A143}"/>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4" name="Immagine 3" descr="Immagine che contiene segnale&#10;&#10;Descrizione generata automaticamente">
            <a:extLst>
              <a:ext uri="{FF2B5EF4-FFF2-40B4-BE49-F238E27FC236}">
                <a16:creationId xmlns:a16="http://schemas.microsoft.com/office/drawing/2014/main" id="{1410DBDC-6713-26E7-3A4E-9777BD8AAE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pic>
        <p:nvPicPr>
          <p:cNvPr id="7" name="Immagine 6">
            <a:extLst>
              <a:ext uri="{FF2B5EF4-FFF2-40B4-BE49-F238E27FC236}">
                <a16:creationId xmlns:a16="http://schemas.microsoft.com/office/drawing/2014/main" id="{6F8D4DCC-ADBF-85B9-088D-AC52FC6982D7}"/>
              </a:ext>
            </a:extLst>
          </p:cNvPr>
          <p:cNvPicPr>
            <a:picLocks noChangeAspect="1"/>
          </p:cNvPicPr>
          <p:nvPr/>
        </p:nvPicPr>
        <p:blipFill>
          <a:blip r:embed="rId4"/>
          <a:stretch>
            <a:fillRect/>
          </a:stretch>
        </p:blipFill>
        <p:spPr>
          <a:xfrm>
            <a:off x="821036" y="1406637"/>
            <a:ext cx="8648700" cy="5076825"/>
          </a:xfrm>
          <a:prstGeom prst="rect">
            <a:avLst/>
          </a:prstGeom>
        </p:spPr>
      </p:pic>
      <p:sp>
        <p:nvSpPr>
          <p:cNvPr id="9" name="Text Box 15">
            <a:extLst>
              <a:ext uri="{FF2B5EF4-FFF2-40B4-BE49-F238E27FC236}">
                <a16:creationId xmlns:a16="http://schemas.microsoft.com/office/drawing/2014/main" id="{6B75FE94-BEF9-18B9-F32F-F64D62BA8700}"/>
              </a:ext>
            </a:extLst>
          </p:cNvPr>
          <p:cNvSpPr txBox="1">
            <a:spLocks noChangeArrowheads="1"/>
          </p:cNvSpPr>
          <p:nvPr/>
        </p:nvSpPr>
        <p:spPr bwMode="auto">
          <a:xfrm>
            <a:off x="8437182" y="5691771"/>
            <a:ext cx="3477177" cy="620426"/>
          </a:xfrm>
          <a:prstGeom prst="rect">
            <a:avLst/>
          </a:prstGeom>
          <a:noFill/>
          <a:ln w="9525">
            <a:solidFill>
              <a:srgbClr val="336699"/>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pPr>
            <a:r>
              <a:rPr lang="en-GB" sz="1600" dirty="0">
                <a:latin typeface="+mj-lt"/>
                <a:cs typeface="Comic Sans MS"/>
              </a:rPr>
              <a:t>example: </a:t>
            </a:r>
          </a:p>
          <a:p>
            <a:pPr eaLnBrk="1" hangingPunct="1">
              <a:lnSpc>
                <a:spcPct val="110000"/>
              </a:lnSpc>
            </a:pPr>
            <a:r>
              <a:rPr lang="en-GB" sz="1600" dirty="0">
                <a:latin typeface="+mj-lt"/>
                <a:cs typeface="Comic Sans MS"/>
              </a:rPr>
              <a:t>Sun   </a:t>
            </a:r>
            <a:r>
              <a:rPr lang="en-GB" sz="1600" dirty="0">
                <a:latin typeface="+mj-lt"/>
              </a:rPr>
              <a:t>T ~ 15x10</a:t>
            </a:r>
            <a:r>
              <a:rPr lang="en-GB" sz="1600" baseline="30000" dirty="0">
                <a:latin typeface="+mj-lt"/>
              </a:rPr>
              <a:t>6</a:t>
            </a:r>
            <a:r>
              <a:rPr lang="en-GB" sz="1600" dirty="0">
                <a:latin typeface="+mj-lt"/>
              </a:rPr>
              <a:t> K     </a:t>
            </a:r>
            <a:r>
              <a:rPr lang="en-GB" sz="1600" dirty="0">
                <a:latin typeface="+mj-lt"/>
                <a:sym typeface="Symbol" charset="0"/>
              </a:rPr>
              <a:t>   </a:t>
            </a:r>
            <a:r>
              <a:rPr lang="en-GB" sz="1600" dirty="0" err="1">
                <a:latin typeface="+mj-lt"/>
                <a:sym typeface="Symbol" charset="0"/>
              </a:rPr>
              <a:t>kT</a:t>
            </a:r>
            <a:r>
              <a:rPr lang="en-GB" sz="1600" dirty="0">
                <a:latin typeface="+mj-lt"/>
                <a:sym typeface="Symbol" charset="0"/>
              </a:rPr>
              <a:t> ~ 1 keV</a:t>
            </a:r>
          </a:p>
        </p:txBody>
      </p:sp>
    </p:spTree>
    <p:extLst>
      <p:ext uri="{BB962C8B-B14F-4D97-AF65-F5344CB8AC3E}">
        <p14:creationId xmlns:p14="http://schemas.microsoft.com/office/powerpoint/2010/main" val="1931935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3D1D9-1710-60A4-3898-ABF3BAB6FA0C}"/>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87D17103-6F1C-D6A9-4481-D3BF1C0A0C01}"/>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t>Reaction Rate</a:t>
            </a:r>
          </a:p>
        </p:txBody>
      </p:sp>
      <p:pic>
        <p:nvPicPr>
          <p:cNvPr id="3" name="Immagine 2" descr="Immagine che contiene logo, Carattere, Elementi grafici, bianco&#10;&#10;Il contenuto generato dall'IA potrebbe non essere corretto.">
            <a:extLst>
              <a:ext uri="{FF2B5EF4-FFF2-40B4-BE49-F238E27FC236}">
                <a16:creationId xmlns:a16="http://schemas.microsoft.com/office/drawing/2014/main" id="{B2350257-601C-97D2-1261-5E8CA50A2ABE}"/>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4" name="Immagine 3" descr="Immagine che contiene segnale&#10;&#10;Descrizione generata automaticamente">
            <a:extLst>
              <a:ext uri="{FF2B5EF4-FFF2-40B4-BE49-F238E27FC236}">
                <a16:creationId xmlns:a16="http://schemas.microsoft.com/office/drawing/2014/main" id="{D8EEBB59-F58E-D02D-44C7-9A6F33416A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pic>
        <p:nvPicPr>
          <p:cNvPr id="6" name="Immagine 5">
            <a:extLst>
              <a:ext uri="{FF2B5EF4-FFF2-40B4-BE49-F238E27FC236}">
                <a16:creationId xmlns:a16="http://schemas.microsoft.com/office/drawing/2014/main" id="{27970DFC-4E09-7134-DFB0-954DBA99EDE5}"/>
              </a:ext>
            </a:extLst>
          </p:cNvPr>
          <p:cNvPicPr>
            <a:picLocks noChangeAspect="1"/>
          </p:cNvPicPr>
          <p:nvPr/>
        </p:nvPicPr>
        <p:blipFill>
          <a:blip r:embed="rId4"/>
          <a:stretch>
            <a:fillRect/>
          </a:stretch>
        </p:blipFill>
        <p:spPr>
          <a:xfrm>
            <a:off x="1371599" y="1601947"/>
            <a:ext cx="9448800" cy="5000625"/>
          </a:xfrm>
          <a:prstGeom prst="rect">
            <a:avLst/>
          </a:prstGeom>
        </p:spPr>
      </p:pic>
    </p:spTree>
    <p:extLst>
      <p:ext uri="{BB962C8B-B14F-4D97-AF65-F5344CB8AC3E}">
        <p14:creationId xmlns:p14="http://schemas.microsoft.com/office/powerpoint/2010/main" val="33905169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28980-45A4-C4B4-5749-8891780059A0}"/>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13040FDA-6226-9062-9BD4-639028B9FC20}"/>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t>Charged Particle Nuclear Reactions</a:t>
            </a:r>
          </a:p>
        </p:txBody>
      </p:sp>
      <p:pic>
        <p:nvPicPr>
          <p:cNvPr id="3" name="Immagine 2" descr="Immagine che contiene logo, Carattere, Elementi grafici, bianco&#10;&#10;Il contenuto generato dall'IA potrebbe non essere corretto.">
            <a:extLst>
              <a:ext uri="{FF2B5EF4-FFF2-40B4-BE49-F238E27FC236}">
                <a16:creationId xmlns:a16="http://schemas.microsoft.com/office/drawing/2014/main" id="{ED1428DB-269C-3AF1-89E9-0FEC05ECC851}"/>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4" name="Immagine 3" descr="Immagine che contiene segnale&#10;&#10;Descrizione generata automaticamente">
            <a:extLst>
              <a:ext uri="{FF2B5EF4-FFF2-40B4-BE49-F238E27FC236}">
                <a16:creationId xmlns:a16="http://schemas.microsoft.com/office/drawing/2014/main" id="{0CF88106-55FB-C339-8C90-22A5F4692A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pic>
        <p:nvPicPr>
          <p:cNvPr id="61" name="Immagine 60">
            <a:extLst>
              <a:ext uri="{FF2B5EF4-FFF2-40B4-BE49-F238E27FC236}">
                <a16:creationId xmlns:a16="http://schemas.microsoft.com/office/drawing/2014/main" id="{249746E5-2394-2F5C-9658-70BBEBEEAFD9}"/>
              </a:ext>
            </a:extLst>
          </p:cNvPr>
          <p:cNvPicPr>
            <a:picLocks noChangeAspect="1"/>
          </p:cNvPicPr>
          <p:nvPr/>
        </p:nvPicPr>
        <p:blipFill>
          <a:blip r:embed="rId4"/>
          <a:stretch>
            <a:fillRect/>
          </a:stretch>
        </p:blipFill>
        <p:spPr>
          <a:xfrm>
            <a:off x="1492454" y="1406637"/>
            <a:ext cx="8904903" cy="5056747"/>
          </a:xfrm>
          <a:prstGeom prst="rect">
            <a:avLst/>
          </a:prstGeom>
        </p:spPr>
      </p:pic>
    </p:spTree>
    <p:extLst>
      <p:ext uri="{BB962C8B-B14F-4D97-AF65-F5344CB8AC3E}">
        <p14:creationId xmlns:p14="http://schemas.microsoft.com/office/powerpoint/2010/main" val="2250766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F0F99-1829-0F3A-DEE0-97007B55B928}"/>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ED06B28A-C727-3C56-E1A7-E03ABE59CD63}"/>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t>The Gamow Peak</a:t>
            </a:r>
          </a:p>
        </p:txBody>
      </p:sp>
      <p:pic>
        <p:nvPicPr>
          <p:cNvPr id="3" name="Immagine 2" descr="Immagine che contiene logo, Carattere, Elementi grafici, bianco&#10;&#10;Il contenuto generato dall'IA potrebbe non essere corretto.">
            <a:extLst>
              <a:ext uri="{FF2B5EF4-FFF2-40B4-BE49-F238E27FC236}">
                <a16:creationId xmlns:a16="http://schemas.microsoft.com/office/drawing/2014/main" id="{EA22A6B7-6455-7B00-D8CC-62B93A04A1AA}"/>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4" name="Immagine 3" descr="Immagine che contiene segnale&#10;&#10;Descrizione generata automaticamente">
            <a:extLst>
              <a:ext uri="{FF2B5EF4-FFF2-40B4-BE49-F238E27FC236}">
                <a16:creationId xmlns:a16="http://schemas.microsoft.com/office/drawing/2014/main" id="{BA961CF1-129F-83D7-501B-893EB86854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grpSp>
        <p:nvGrpSpPr>
          <p:cNvPr id="6" name="Group 53">
            <a:extLst>
              <a:ext uri="{FF2B5EF4-FFF2-40B4-BE49-F238E27FC236}">
                <a16:creationId xmlns:a16="http://schemas.microsoft.com/office/drawing/2014/main" id="{2EF4AACA-CF84-A4D0-F847-85EC10DC0495}"/>
              </a:ext>
            </a:extLst>
          </p:cNvPr>
          <p:cNvGrpSpPr>
            <a:grpSpLocks/>
          </p:cNvGrpSpPr>
          <p:nvPr/>
        </p:nvGrpSpPr>
        <p:grpSpPr bwMode="auto">
          <a:xfrm>
            <a:off x="7292036" y="1578511"/>
            <a:ext cx="3873799" cy="3381543"/>
            <a:chOff x="481365" y="4114800"/>
            <a:chExt cx="3247272" cy="2705854"/>
          </a:xfrm>
          <a:noFill/>
        </p:grpSpPr>
        <p:sp>
          <p:nvSpPr>
            <p:cNvPr id="7" name="Rectangle 65">
              <a:extLst>
                <a:ext uri="{FF2B5EF4-FFF2-40B4-BE49-F238E27FC236}">
                  <a16:creationId xmlns:a16="http://schemas.microsoft.com/office/drawing/2014/main" id="{01E9C687-FBC1-AF37-5FBE-291007635444}"/>
                </a:ext>
              </a:extLst>
            </p:cNvPr>
            <p:cNvSpPr>
              <a:spLocks noChangeArrowheads="1"/>
            </p:cNvSpPr>
            <p:nvPr/>
          </p:nvSpPr>
          <p:spPr bwMode="auto">
            <a:xfrm>
              <a:off x="757238" y="4149725"/>
              <a:ext cx="2859087" cy="2343150"/>
            </a:xfrm>
            <a:prstGeom prst="rect">
              <a:avLst/>
            </a:prstGeom>
            <a:grpFill/>
            <a:ln w="12700">
              <a:solidFill>
                <a:schemeClr val="hlink"/>
              </a:solidFill>
              <a:miter lim="800000"/>
              <a:headEnd/>
              <a:tailEnd/>
            </a:ln>
          </p:spPr>
          <p:txBody>
            <a:bodyPr wrap="none" anchor="ctr"/>
            <a:lstStyle/>
            <a:p>
              <a:pPr algn="ctr"/>
              <a:endParaRPr lang="it-IT" sz="1200">
                <a:latin typeface="Comic Sans MS"/>
                <a:cs typeface="Comic Sans MS"/>
              </a:endParaRPr>
            </a:p>
          </p:txBody>
        </p:sp>
        <p:sp>
          <p:nvSpPr>
            <p:cNvPr id="8" name="Freeform 66" descr="Diagonal dunkel nach oben">
              <a:extLst>
                <a:ext uri="{FF2B5EF4-FFF2-40B4-BE49-F238E27FC236}">
                  <a16:creationId xmlns:a16="http://schemas.microsoft.com/office/drawing/2014/main" id="{580D4520-F0F5-6CE3-1B04-35F4ED98A250}"/>
                </a:ext>
              </a:extLst>
            </p:cNvPr>
            <p:cNvSpPr>
              <a:spLocks/>
            </p:cNvSpPr>
            <p:nvPr/>
          </p:nvSpPr>
          <p:spPr bwMode="auto">
            <a:xfrm>
              <a:off x="1322388" y="5705475"/>
              <a:ext cx="1406525" cy="787400"/>
            </a:xfrm>
            <a:custGeom>
              <a:avLst/>
              <a:gdLst>
                <a:gd name="T0" fmla="*/ 0 w 1083"/>
                <a:gd name="T1" fmla="*/ 1046825056 h 542"/>
                <a:gd name="T2" fmla="*/ 352520880 w 1083"/>
                <a:gd name="T3" fmla="*/ 861097444 h 542"/>
                <a:gd name="T4" fmla="*/ 522876643 w 1083"/>
                <a:gd name="T5" fmla="*/ 628939382 h 542"/>
                <a:gd name="T6" fmla="*/ 581911731 w 1083"/>
                <a:gd name="T7" fmla="*/ 401001610 h 542"/>
                <a:gd name="T8" fmla="*/ 642632571 w 1083"/>
                <a:gd name="T9" fmla="*/ 124521063 h 542"/>
                <a:gd name="T10" fmla="*/ 742147786 w 1083"/>
                <a:gd name="T11" fmla="*/ 0 h 542"/>
                <a:gd name="T12" fmla="*/ 841663002 w 1083"/>
                <a:gd name="T13" fmla="*/ 124521063 h 542"/>
                <a:gd name="T14" fmla="*/ 919251752 w 1083"/>
                <a:gd name="T15" fmla="*/ 386226964 h 542"/>
                <a:gd name="T16" fmla="*/ 996840502 w 1083"/>
                <a:gd name="T17" fmla="*/ 609944446 h 542"/>
                <a:gd name="T18" fmla="*/ 1168883315 w 1083"/>
                <a:gd name="T19" fmla="*/ 869539476 h 542"/>
                <a:gd name="T20" fmla="*/ 1494416578 w 1083"/>
                <a:gd name="T21" fmla="*/ 1032050410 h 5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83"/>
                <a:gd name="T34" fmla="*/ 0 h 542"/>
                <a:gd name="T35" fmla="*/ 1083 w 1083"/>
                <a:gd name="T36" fmla="*/ 542 h 5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83" h="542">
                  <a:moveTo>
                    <a:pt x="0" y="542"/>
                  </a:moveTo>
                  <a:cubicBezTo>
                    <a:pt x="42" y="526"/>
                    <a:pt x="192" y="482"/>
                    <a:pt x="255" y="446"/>
                  </a:cubicBezTo>
                  <a:cubicBezTo>
                    <a:pt x="318" y="410"/>
                    <a:pt x="351" y="366"/>
                    <a:pt x="379" y="326"/>
                  </a:cubicBezTo>
                  <a:cubicBezTo>
                    <a:pt x="407" y="286"/>
                    <a:pt x="408" y="252"/>
                    <a:pt x="422" y="208"/>
                  </a:cubicBezTo>
                  <a:cubicBezTo>
                    <a:pt x="436" y="164"/>
                    <a:pt x="447" y="99"/>
                    <a:pt x="466" y="64"/>
                  </a:cubicBezTo>
                  <a:cubicBezTo>
                    <a:pt x="485" y="29"/>
                    <a:pt x="514" y="0"/>
                    <a:pt x="538" y="0"/>
                  </a:cubicBezTo>
                  <a:cubicBezTo>
                    <a:pt x="562" y="0"/>
                    <a:pt x="589" y="31"/>
                    <a:pt x="610" y="64"/>
                  </a:cubicBezTo>
                  <a:cubicBezTo>
                    <a:pt x="631" y="97"/>
                    <a:pt x="647" y="158"/>
                    <a:pt x="666" y="200"/>
                  </a:cubicBezTo>
                  <a:cubicBezTo>
                    <a:pt x="685" y="242"/>
                    <a:pt x="692" y="274"/>
                    <a:pt x="722" y="316"/>
                  </a:cubicBezTo>
                  <a:cubicBezTo>
                    <a:pt x="752" y="358"/>
                    <a:pt x="787" y="414"/>
                    <a:pt x="847" y="450"/>
                  </a:cubicBezTo>
                  <a:cubicBezTo>
                    <a:pt x="907" y="486"/>
                    <a:pt x="1034" y="517"/>
                    <a:pt x="1083" y="534"/>
                  </a:cubicBezTo>
                </a:path>
              </a:pathLst>
            </a:custGeom>
            <a:grpFill/>
            <a:ln w="19050">
              <a:solidFill>
                <a:srgbClr val="006600"/>
              </a:solidFill>
              <a:round/>
              <a:headEnd/>
              <a:tailEnd/>
            </a:ln>
          </p:spPr>
          <p:txBody>
            <a:bodyPr wrap="none" anchor="ctr"/>
            <a:lstStyle/>
            <a:p>
              <a:endParaRPr lang="en-US" sz="1200">
                <a:latin typeface="Comic Sans MS"/>
                <a:cs typeface="Comic Sans MS"/>
              </a:endParaRPr>
            </a:p>
          </p:txBody>
        </p:sp>
        <p:sp>
          <p:nvSpPr>
            <p:cNvPr id="9" name="Text Box 67">
              <a:extLst>
                <a:ext uri="{FF2B5EF4-FFF2-40B4-BE49-F238E27FC236}">
                  <a16:creationId xmlns:a16="http://schemas.microsoft.com/office/drawing/2014/main" id="{035FF1BD-A4E6-F144-5511-EC3D7A019C6C}"/>
                </a:ext>
              </a:extLst>
            </p:cNvPr>
            <p:cNvSpPr txBox="1">
              <a:spLocks noChangeArrowheads="1"/>
            </p:cNvSpPr>
            <p:nvPr/>
          </p:nvSpPr>
          <p:spPr bwMode="auto">
            <a:xfrm>
              <a:off x="1531938" y="5316538"/>
              <a:ext cx="1048588" cy="276979"/>
            </a:xfrm>
            <a:prstGeom prst="rect">
              <a:avLst/>
            </a:prstGeom>
            <a:gr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charset="0"/>
                  <a:ea typeface="ＭＳ Ｐゴシック" charset="0"/>
                  <a:cs typeface="ＭＳ Ｐゴシック" charset="0"/>
                </a:defRPr>
              </a:lvl1pPr>
              <a:lvl2pPr marL="37931725" indent="-37474525" eaLnBrk="0" hangingPunct="0">
                <a:defRPr sz="1600">
                  <a:solidFill>
                    <a:schemeClr val="tx1"/>
                  </a:solidFill>
                  <a:latin typeface="Comic Sans MS" charset="0"/>
                  <a:ea typeface="ＭＳ Ｐゴシック" charset="0"/>
                </a:defRPr>
              </a:lvl2pPr>
              <a:lvl3pPr eaLnBrk="0" hangingPunct="0">
                <a:defRPr sz="1600">
                  <a:solidFill>
                    <a:schemeClr val="tx1"/>
                  </a:solidFill>
                  <a:latin typeface="Comic Sans MS" charset="0"/>
                  <a:ea typeface="ＭＳ Ｐゴシック" charset="0"/>
                </a:defRPr>
              </a:lvl3pPr>
              <a:lvl4pPr eaLnBrk="0" hangingPunct="0">
                <a:defRPr sz="1600">
                  <a:solidFill>
                    <a:schemeClr val="tx1"/>
                  </a:solidFill>
                  <a:latin typeface="Comic Sans MS" charset="0"/>
                  <a:ea typeface="ＭＳ Ｐゴシック" charset="0"/>
                </a:defRPr>
              </a:lvl4pPr>
              <a:lvl5pPr eaLnBrk="0" hangingPunct="0">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eaLnBrk="1" hangingPunct="1"/>
              <a:r>
                <a:rPr lang="it-IT" sz="1200" dirty="0" err="1">
                  <a:solidFill>
                    <a:srgbClr val="006600"/>
                  </a:solidFill>
                  <a:latin typeface="+mj-lt"/>
                  <a:cs typeface="Comic Sans MS"/>
                </a:rPr>
                <a:t>Gamow</a:t>
              </a:r>
              <a:r>
                <a:rPr lang="it-IT" sz="1200" dirty="0">
                  <a:solidFill>
                    <a:srgbClr val="006600"/>
                  </a:solidFill>
                  <a:latin typeface="+mj-lt"/>
                  <a:cs typeface="Comic Sans MS"/>
                </a:rPr>
                <a:t> </a:t>
              </a:r>
              <a:r>
                <a:rPr lang="it-IT" sz="1200" dirty="0" err="1">
                  <a:solidFill>
                    <a:srgbClr val="006600"/>
                  </a:solidFill>
                  <a:latin typeface="+mj-lt"/>
                  <a:cs typeface="Comic Sans MS"/>
                </a:rPr>
                <a:t>peak</a:t>
              </a:r>
              <a:endParaRPr lang="it-IT" sz="1200" dirty="0">
                <a:solidFill>
                  <a:srgbClr val="006600"/>
                </a:solidFill>
                <a:latin typeface="+mj-lt"/>
                <a:cs typeface="Comic Sans MS"/>
              </a:endParaRPr>
            </a:p>
          </p:txBody>
        </p:sp>
        <p:sp>
          <p:nvSpPr>
            <p:cNvPr id="10" name="Text Box 68">
              <a:extLst>
                <a:ext uri="{FF2B5EF4-FFF2-40B4-BE49-F238E27FC236}">
                  <a16:creationId xmlns:a16="http://schemas.microsoft.com/office/drawing/2014/main" id="{9DA11A29-FDE4-EC02-5252-331023577007}"/>
                </a:ext>
              </a:extLst>
            </p:cNvPr>
            <p:cNvSpPr txBox="1">
              <a:spLocks noChangeArrowheads="1"/>
            </p:cNvSpPr>
            <p:nvPr/>
          </p:nvSpPr>
          <p:spPr bwMode="auto">
            <a:xfrm>
              <a:off x="2275743" y="4114800"/>
              <a:ext cx="1307978" cy="646284"/>
            </a:xfrm>
            <a:prstGeom prst="rect">
              <a:avLst/>
            </a:prstGeom>
            <a:gr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charset="0"/>
                  <a:ea typeface="ＭＳ Ｐゴシック" charset="0"/>
                  <a:cs typeface="ＭＳ Ｐゴシック" charset="0"/>
                </a:defRPr>
              </a:lvl1pPr>
              <a:lvl2pPr marL="37931725" indent="-37474525" eaLnBrk="0" hangingPunct="0">
                <a:defRPr sz="1600">
                  <a:solidFill>
                    <a:schemeClr val="tx1"/>
                  </a:solidFill>
                  <a:latin typeface="Comic Sans MS" charset="0"/>
                  <a:ea typeface="ＭＳ Ｐゴシック" charset="0"/>
                </a:defRPr>
              </a:lvl2pPr>
              <a:lvl3pPr eaLnBrk="0" hangingPunct="0">
                <a:defRPr sz="1600">
                  <a:solidFill>
                    <a:schemeClr val="tx1"/>
                  </a:solidFill>
                  <a:latin typeface="Comic Sans MS" charset="0"/>
                  <a:ea typeface="ＭＳ Ｐゴシック" charset="0"/>
                </a:defRPr>
              </a:lvl3pPr>
              <a:lvl4pPr eaLnBrk="0" hangingPunct="0">
                <a:defRPr sz="1600">
                  <a:solidFill>
                    <a:schemeClr val="tx1"/>
                  </a:solidFill>
                  <a:latin typeface="Comic Sans MS" charset="0"/>
                  <a:ea typeface="ＭＳ Ｐゴシック" charset="0"/>
                </a:defRPr>
              </a:lvl4pPr>
              <a:lvl5pPr eaLnBrk="0" hangingPunct="0">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algn="ctr" eaLnBrk="1" hangingPunct="1"/>
              <a:r>
                <a:rPr lang="it-IT" sz="1200" dirty="0" err="1">
                  <a:solidFill>
                    <a:srgbClr val="C00000"/>
                  </a:solidFill>
                  <a:latin typeface="+mj-lt"/>
                  <a:cs typeface="Comic Sans MS"/>
                </a:rPr>
                <a:t>tunneling</a:t>
              </a:r>
              <a:r>
                <a:rPr lang="it-IT" sz="1200" dirty="0">
                  <a:solidFill>
                    <a:srgbClr val="C00000"/>
                  </a:solidFill>
                  <a:latin typeface="+mj-lt"/>
                  <a:cs typeface="Comic Sans MS"/>
                </a:rPr>
                <a:t> </a:t>
              </a:r>
              <a:r>
                <a:rPr lang="it-IT" sz="1200" dirty="0" err="1">
                  <a:solidFill>
                    <a:srgbClr val="C00000"/>
                  </a:solidFill>
                  <a:latin typeface="+mj-lt"/>
                  <a:cs typeface="Comic Sans MS"/>
                </a:rPr>
                <a:t>through</a:t>
              </a:r>
              <a:endParaRPr lang="it-IT" sz="1200" dirty="0">
                <a:solidFill>
                  <a:srgbClr val="C00000"/>
                </a:solidFill>
                <a:latin typeface="+mj-lt"/>
                <a:cs typeface="Comic Sans MS"/>
              </a:endParaRPr>
            </a:p>
            <a:p>
              <a:pPr algn="ctr" eaLnBrk="1" hangingPunct="1"/>
              <a:r>
                <a:rPr lang="it-IT" sz="1200" dirty="0">
                  <a:solidFill>
                    <a:srgbClr val="C00000"/>
                  </a:solidFill>
                  <a:latin typeface="+mj-lt"/>
                  <a:cs typeface="Comic Sans MS"/>
                </a:rPr>
                <a:t>Coulomb </a:t>
              </a:r>
              <a:r>
                <a:rPr lang="it-IT" sz="1200" dirty="0" err="1">
                  <a:solidFill>
                    <a:srgbClr val="C00000"/>
                  </a:solidFill>
                  <a:latin typeface="+mj-lt"/>
                  <a:cs typeface="Comic Sans MS"/>
                </a:rPr>
                <a:t>barrier</a:t>
              </a:r>
              <a:endParaRPr lang="it-IT" sz="1200" dirty="0">
                <a:solidFill>
                  <a:srgbClr val="C00000"/>
                </a:solidFill>
                <a:latin typeface="+mj-lt"/>
                <a:cs typeface="Comic Sans MS"/>
              </a:endParaRPr>
            </a:p>
            <a:p>
              <a:pPr algn="ctr" eaLnBrk="1" hangingPunct="1"/>
              <a:r>
                <a:rPr lang="it-IT" sz="1200" dirty="0">
                  <a:solidFill>
                    <a:srgbClr val="C00000"/>
                  </a:solidFill>
                  <a:latin typeface="+mj-lt"/>
                  <a:cs typeface="Comic Sans MS"/>
                  <a:sym typeface="Symbol" charset="0"/>
                </a:rPr>
                <a:t> </a:t>
              </a:r>
              <a:r>
                <a:rPr lang="it-IT" sz="1200" dirty="0" err="1">
                  <a:solidFill>
                    <a:srgbClr val="C00000"/>
                  </a:solidFill>
                  <a:latin typeface="+mj-lt"/>
                  <a:cs typeface="Comic Sans MS"/>
                  <a:sym typeface="Symbol" charset="0"/>
                </a:rPr>
                <a:t>exp</a:t>
              </a:r>
              <a:r>
                <a:rPr lang="it-IT" sz="1200" dirty="0">
                  <a:solidFill>
                    <a:srgbClr val="C00000"/>
                  </a:solidFill>
                  <a:latin typeface="+mj-lt"/>
                  <a:cs typeface="Comic Sans MS"/>
                  <a:sym typeface="Symbol" charset="0"/>
                </a:rPr>
                <a:t>(-           )</a:t>
              </a:r>
              <a:endParaRPr lang="it-IT" sz="1200" dirty="0">
                <a:solidFill>
                  <a:srgbClr val="C00000"/>
                </a:solidFill>
                <a:latin typeface="+mj-lt"/>
                <a:cs typeface="Comic Sans MS"/>
              </a:endParaRPr>
            </a:p>
          </p:txBody>
        </p:sp>
        <p:sp>
          <p:nvSpPr>
            <p:cNvPr id="11" name="Text Box 69">
              <a:extLst>
                <a:ext uri="{FF2B5EF4-FFF2-40B4-BE49-F238E27FC236}">
                  <a16:creationId xmlns:a16="http://schemas.microsoft.com/office/drawing/2014/main" id="{E8FFA14B-7B7C-86A8-594D-2E83694DAD33}"/>
                </a:ext>
              </a:extLst>
            </p:cNvPr>
            <p:cNvSpPr txBox="1">
              <a:spLocks noChangeArrowheads="1"/>
            </p:cNvSpPr>
            <p:nvPr/>
          </p:nvSpPr>
          <p:spPr bwMode="auto">
            <a:xfrm>
              <a:off x="740939" y="4114800"/>
              <a:ext cx="1429595" cy="646284"/>
            </a:xfrm>
            <a:prstGeom prst="rect">
              <a:avLst/>
            </a:prstGeom>
            <a:gr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charset="0"/>
                  <a:ea typeface="ＭＳ Ｐゴシック" charset="0"/>
                  <a:cs typeface="ＭＳ Ｐゴシック" charset="0"/>
                </a:defRPr>
              </a:lvl1pPr>
              <a:lvl2pPr marL="37931725" indent="-37474525" eaLnBrk="0" hangingPunct="0">
                <a:defRPr sz="1600">
                  <a:solidFill>
                    <a:schemeClr val="tx1"/>
                  </a:solidFill>
                  <a:latin typeface="Comic Sans MS" charset="0"/>
                  <a:ea typeface="ＭＳ Ｐゴシック" charset="0"/>
                </a:defRPr>
              </a:lvl2pPr>
              <a:lvl3pPr eaLnBrk="0" hangingPunct="0">
                <a:defRPr sz="1600">
                  <a:solidFill>
                    <a:schemeClr val="tx1"/>
                  </a:solidFill>
                  <a:latin typeface="Comic Sans MS" charset="0"/>
                  <a:ea typeface="ＭＳ Ｐゴシック" charset="0"/>
                </a:defRPr>
              </a:lvl3pPr>
              <a:lvl4pPr eaLnBrk="0" hangingPunct="0">
                <a:defRPr sz="1600">
                  <a:solidFill>
                    <a:schemeClr val="tx1"/>
                  </a:solidFill>
                  <a:latin typeface="Comic Sans MS" charset="0"/>
                  <a:ea typeface="ＭＳ Ｐゴシック" charset="0"/>
                </a:defRPr>
              </a:lvl4pPr>
              <a:lvl5pPr eaLnBrk="0" hangingPunct="0">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algn="ctr" eaLnBrk="1" hangingPunct="1"/>
              <a:r>
                <a:rPr lang="it-IT" sz="1200" dirty="0">
                  <a:solidFill>
                    <a:srgbClr val="336699"/>
                  </a:solidFill>
                  <a:latin typeface="+mj-lt"/>
                  <a:cs typeface="Comic Sans MS"/>
                </a:rPr>
                <a:t>Maxwell-</a:t>
              </a:r>
              <a:r>
                <a:rPr lang="it-IT" sz="1200" dirty="0" err="1">
                  <a:solidFill>
                    <a:srgbClr val="336699"/>
                  </a:solidFill>
                  <a:latin typeface="+mj-lt"/>
                  <a:cs typeface="Comic Sans MS"/>
                </a:rPr>
                <a:t>Boltzmann</a:t>
              </a:r>
              <a:endParaRPr lang="it-IT" sz="1200" dirty="0">
                <a:solidFill>
                  <a:srgbClr val="336699"/>
                </a:solidFill>
                <a:latin typeface="+mj-lt"/>
                <a:cs typeface="Comic Sans MS"/>
              </a:endParaRPr>
            </a:p>
            <a:p>
              <a:pPr algn="ctr" eaLnBrk="1" hangingPunct="1"/>
              <a:r>
                <a:rPr lang="it-IT" sz="1200" dirty="0" err="1">
                  <a:solidFill>
                    <a:srgbClr val="336699"/>
                  </a:solidFill>
                  <a:latin typeface="+mj-lt"/>
                  <a:cs typeface="Comic Sans MS"/>
                </a:rPr>
                <a:t>distribution</a:t>
              </a:r>
              <a:endParaRPr lang="it-IT" sz="1200" dirty="0">
                <a:solidFill>
                  <a:srgbClr val="336699"/>
                </a:solidFill>
                <a:latin typeface="+mj-lt"/>
                <a:cs typeface="Comic Sans MS"/>
              </a:endParaRPr>
            </a:p>
            <a:p>
              <a:pPr algn="ctr" eaLnBrk="1" hangingPunct="1"/>
              <a:r>
                <a:rPr lang="it-IT" sz="1200" dirty="0">
                  <a:solidFill>
                    <a:srgbClr val="336699"/>
                  </a:solidFill>
                  <a:latin typeface="+mj-lt"/>
                  <a:cs typeface="Comic Sans MS"/>
                  <a:sym typeface="Symbol" charset="0"/>
                </a:rPr>
                <a:t> </a:t>
              </a:r>
              <a:r>
                <a:rPr lang="it-IT" sz="1200" dirty="0" err="1">
                  <a:solidFill>
                    <a:srgbClr val="336699"/>
                  </a:solidFill>
                  <a:latin typeface="+mj-lt"/>
                  <a:cs typeface="Comic Sans MS"/>
                  <a:sym typeface="Symbol" charset="0"/>
                </a:rPr>
                <a:t>exp</a:t>
              </a:r>
              <a:r>
                <a:rPr lang="it-IT" sz="1200" dirty="0">
                  <a:solidFill>
                    <a:srgbClr val="336699"/>
                  </a:solidFill>
                  <a:latin typeface="+mj-lt"/>
                  <a:cs typeface="Comic Sans MS"/>
                  <a:sym typeface="Symbol" charset="0"/>
                </a:rPr>
                <a:t>(-E/kT)</a:t>
              </a:r>
              <a:endParaRPr lang="it-IT" sz="1200" dirty="0">
                <a:solidFill>
                  <a:srgbClr val="336699"/>
                </a:solidFill>
                <a:latin typeface="+mj-lt"/>
                <a:cs typeface="Comic Sans MS"/>
              </a:endParaRPr>
            </a:p>
          </p:txBody>
        </p:sp>
        <p:sp>
          <p:nvSpPr>
            <p:cNvPr id="12" name="Text Box 70">
              <a:extLst>
                <a:ext uri="{FF2B5EF4-FFF2-40B4-BE49-F238E27FC236}">
                  <a16:creationId xmlns:a16="http://schemas.microsoft.com/office/drawing/2014/main" id="{4824C40B-731C-3365-1569-E3EB354F9085}"/>
                </a:ext>
              </a:extLst>
            </p:cNvPr>
            <p:cNvSpPr txBox="1">
              <a:spLocks noChangeArrowheads="1"/>
            </p:cNvSpPr>
            <p:nvPr/>
          </p:nvSpPr>
          <p:spPr bwMode="auto">
            <a:xfrm rot="16200000">
              <a:off x="-59354" y="5309746"/>
              <a:ext cx="1358544" cy="277106"/>
            </a:xfrm>
            <a:prstGeom prst="rect">
              <a:avLst/>
            </a:prstGeom>
            <a:gr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charset="0"/>
                  <a:ea typeface="ＭＳ Ｐゴシック" charset="0"/>
                  <a:cs typeface="ＭＳ Ｐゴシック" charset="0"/>
                </a:defRPr>
              </a:lvl1pPr>
              <a:lvl2pPr marL="37931725" indent="-37474525" eaLnBrk="0" hangingPunct="0">
                <a:defRPr sz="1600">
                  <a:solidFill>
                    <a:schemeClr val="tx1"/>
                  </a:solidFill>
                  <a:latin typeface="Comic Sans MS" charset="0"/>
                  <a:ea typeface="ＭＳ Ｐゴシック" charset="0"/>
                </a:defRPr>
              </a:lvl2pPr>
              <a:lvl3pPr eaLnBrk="0" hangingPunct="0">
                <a:defRPr sz="1600">
                  <a:solidFill>
                    <a:schemeClr val="tx1"/>
                  </a:solidFill>
                  <a:latin typeface="Comic Sans MS" charset="0"/>
                  <a:ea typeface="ＭＳ Ｐゴシック" charset="0"/>
                </a:defRPr>
              </a:lvl3pPr>
              <a:lvl4pPr eaLnBrk="0" hangingPunct="0">
                <a:defRPr sz="1600">
                  <a:solidFill>
                    <a:schemeClr val="tx1"/>
                  </a:solidFill>
                  <a:latin typeface="Comic Sans MS" charset="0"/>
                  <a:ea typeface="ＭＳ Ｐゴシック" charset="0"/>
                </a:defRPr>
              </a:lvl4pPr>
              <a:lvl5pPr eaLnBrk="0" hangingPunct="0">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eaLnBrk="1" hangingPunct="1"/>
              <a:r>
                <a:rPr lang="it-IT" sz="1200" dirty="0">
                  <a:latin typeface="+mj-lt"/>
                  <a:cs typeface="Comic Sans MS"/>
                </a:rPr>
                <a:t>relative </a:t>
              </a:r>
              <a:r>
                <a:rPr lang="it-IT" sz="1200" dirty="0" err="1">
                  <a:latin typeface="+mj-lt"/>
                  <a:cs typeface="Comic Sans MS"/>
                </a:rPr>
                <a:t>probability</a:t>
              </a:r>
              <a:endParaRPr lang="it-IT" sz="1200" dirty="0">
                <a:latin typeface="+mj-lt"/>
                <a:cs typeface="Comic Sans MS"/>
              </a:endParaRPr>
            </a:p>
          </p:txBody>
        </p:sp>
        <p:sp>
          <p:nvSpPr>
            <p:cNvPr id="13" name="Text Box 71">
              <a:extLst>
                <a:ext uri="{FF2B5EF4-FFF2-40B4-BE49-F238E27FC236}">
                  <a16:creationId xmlns:a16="http://schemas.microsoft.com/office/drawing/2014/main" id="{39F69FB9-EB6F-162B-FD6F-C0EB6EC43E51}"/>
                </a:ext>
              </a:extLst>
            </p:cNvPr>
            <p:cNvSpPr txBox="1">
              <a:spLocks noChangeArrowheads="1"/>
            </p:cNvSpPr>
            <p:nvPr/>
          </p:nvSpPr>
          <p:spPr bwMode="auto">
            <a:xfrm>
              <a:off x="3117850" y="6515100"/>
              <a:ext cx="610787" cy="276979"/>
            </a:xfrm>
            <a:prstGeom prst="rect">
              <a:avLst/>
            </a:prstGeom>
            <a:gr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charset="0"/>
                  <a:ea typeface="ＭＳ Ｐゴシック" charset="0"/>
                  <a:cs typeface="ＭＳ Ｐゴシック" charset="0"/>
                </a:defRPr>
              </a:lvl1pPr>
              <a:lvl2pPr marL="37931725" indent="-37474525" eaLnBrk="0" hangingPunct="0">
                <a:defRPr sz="1600">
                  <a:solidFill>
                    <a:schemeClr val="tx1"/>
                  </a:solidFill>
                  <a:latin typeface="Comic Sans MS" charset="0"/>
                  <a:ea typeface="ＭＳ Ｐゴシック" charset="0"/>
                </a:defRPr>
              </a:lvl2pPr>
              <a:lvl3pPr eaLnBrk="0" hangingPunct="0">
                <a:defRPr sz="1600">
                  <a:solidFill>
                    <a:schemeClr val="tx1"/>
                  </a:solidFill>
                  <a:latin typeface="Comic Sans MS" charset="0"/>
                  <a:ea typeface="ＭＳ Ｐゴシック" charset="0"/>
                </a:defRPr>
              </a:lvl3pPr>
              <a:lvl4pPr eaLnBrk="0" hangingPunct="0">
                <a:defRPr sz="1600">
                  <a:solidFill>
                    <a:schemeClr val="tx1"/>
                  </a:solidFill>
                  <a:latin typeface="Comic Sans MS" charset="0"/>
                  <a:ea typeface="ＭＳ Ｐゴシック" charset="0"/>
                </a:defRPr>
              </a:lvl4pPr>
              <a:lvl5pPr eaLnBrk="0" hangingPunct="0">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eaLnBrk="1" hangingPunct="1"/>
              <a:r>
                <a:rPr lang="it-IT" sz="1200" dirty="0" err="1">
                  <a:latin typeface="+mj-lt"/>
                  <a:cs typeface="Comic Sans MS"/>
                </a:rPr>
                <a:t>energy</a:t>
              </a:r>
              <a:endParaRPr lang="it-IT" sz="1200" dirty="0">
                <a:latin typeface="+mj-lt"/>
                <a:cs typeface="Comic Sans MS"/>
              </a:endParaRPr>
            </a:p>
          </p:txBody>
        </p:sp>
        <p:sp>
          <p:nvSpPr>
            <p:cNvPr id="14" name="Line 72">
              <a:extLst>
                <a:ext uri="{FF2B5EF4-FFF2-40B4-BE49-F238E27FC236}">
                  <a16:creationId xmlns:a16="http://schemas.microsoft.com/office/drawing/2014/main" id="{258EB1D0-47EA-7833-4656-C0399CCCC81F}"/>
                </a:ext>
              </a:extLst>
            </p:cNvPr>
            <p:cNvSpPr>
              <a:spLocks noChangeShapeType="1"/>
            </p:cNvSpPr>
            <p:nvPr/>
          </p:nvSpPr>
          <p:spPr bwMode="auto">
            <a:xfrm flipV="1">
              <a:off x="1112838" y="6435725"/>
              <a:ext cx="0" cy="57150"/>
            </a:xfrm>
            <a:prstGeom prst="line">
              <a:avLst/>
            </a:prstGeom>
            <a:grp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it-IT" sz="1200">
                <a:latin typeface="Comic Sans MS"/>
                <a:cs typeface="Comic Sans MS"/>
              </a:endParaRPr>
            </a:p>
          </p:txBody>
        </p:sp>
        <p:sp>
          <p:nvSpPr>
            <p:cNvPr id="15" name="Line 73">
              <a:extLst>
                <a:ext uri="{FF2B5EF4-FFF2-40B4-BE49-F238E27FC236}">
                  <a16:creationId xmlns:a16="http://schemas.microsoft.com/office/drawing/2014/main" id="{1A93E213-58DC-00E5-A066-A6406902F28A}"/>
                </a:ext>
              </a:extLst>
            </p:cNvPr>
            <p:cNvSpPr>
              <a:spLocks noChangeShapeType="1"/>
            </p:cNvSpPr>
            <p:nvPr/>
          </p:nvSpPr>
          <p:spPr bwMode="auto">
            <a:xfrm flipV="1">
              <a:off x="2020888" y="6435725"/>
              <a:ext cx="0" cy="57150"/>
            </a:xfrm>
            <a:prstGeom prst="line">
              <a:avLst/>
            </a:prstGeom>
            <a:grp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it-IT" sz="1200">
                <a:latin typeface="Comic Sans MS"/>
                <a:cs typeface="Comic Sans MS"/>
              </a:endParaRPr>
            </a:p>
          </p:txBody>
        </p:sp>
        <p:sp>
          <p:nvSpPr>
            <p:cNvPr id="16" name="Text Box 74">
              <a:extLst>
                <a:ext uri="{FF2B5EF4-FFF2-40B4-BE49-F238E27FC236}">
                  <a16:creationId xmlns:a16="http://schemas.microsoft.com/office/drawing/2014/main" id="{39ED58F1-B7EC-77F2-1442-BC9726E34302}"/>
                </a:ext>
              </a:extLst>
            </p:cNvPr>
            <p:cNvSpPr txBox="1">
              <a:spLocks noChangeArrowheads="1"/>
            </p:cNvSpPr>
            <p:nvPr/>
          </p:nvSpPr>
          <p:spPr bwMode="auto">
            <a:xfrm>
              <a:off x="925513" y="6543675"/>
              <a:ext cx="330667" cy="276979"/>
            </a:xfrm>
            <a:prstGeom prst="rect">
              <a:avLst/>
            </a:prstGeom>
            <a:gr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charset="0"/>
                  <a:ea typeface="ＭＳ Ｐゴシック" charset="0"/>
                  <a:cs typeface="ＭＳ Ｐゴシック" charset="0"/>
                </a:defRPr>
              </a:lvl1pPr>
              <a:lvl2pPr marL="37931725" indent="-37474525" eaLnBrk="0" hangingPunct="0">
                <a:defRPr sz="1600">
                  <a:solidFill>
                    <a:schemeClr val="tx1"/>
                  </a:solidFill>
                  <a:latin typeface="Comic Sans MS" charset="0"/>
                  <a:ea typeface="ＭＳ Ｐゴシック" charset="0"/>
                </a:defRPr>
              </a:lvl2pPr>
              <a:lvl3pPr eaLnBrk="0" hangingPunct="0">
                <a:defRPr sz="1600">
                  <a:solidFill>
                    <a:schemeClr val="tx1"/>
                  </a:solidFill>
                  <a:latin typeface="Comic Sans MS" charset="0"/>
                  <a:ea typeface="ＭＳ Ｐゴシック" charset="0"/>
                </a:defRPr>
              </a:lvl3pPr>
              <a:lvl4pPr eaLnBrk="0" hangingPunct="0">
                <a:defRPr sz="1600">
                  <a:solidFill>
                    <a:schemeClr val="tx1"/>
                  </a:solidFill>
                  <a:latin typeface="Comic Sans MS" charset="0"/>
                  <a:ea typeface="ＭＳ Ｐゴシック" charset="0"/>
                </a:defRPr>
              </a:lvl4pPr>
              <a:lvl5pPr eaLnBrk="0" hangingPunct="0">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eaLnBrk="1" hangingPunct="1"/>
              <a:r>
                <a:rPr lang="it-IT" sz="1200" dirty="0">
                  <a:solidFill>
                    <a:srgbClr val="336699"/>
                  </a:solidFill>
                  <a:latin typeface="+mj-lt"/>
                  <a:cs typeface="Comic Sans MS"/>
                </a:rPr>
                <a:t>kT</a:t>
              </a:r>
            </a:p>
          </p:txBody>
        </p:sp>
        <p:sp>
          <p:nvSpPr>
            <p:cNvPr id="17" name="Text Box 75">
              <a:extLst>
                <a:ext uri="{FF2B5EF4-FFF2-40B4-BE49-F238E27FC236}">
                  <a16:creationId xmlns:a16="http://schemas.microsoft.com/office/drawing/2014/main" id="{8291CD80-8238-F6BD-DE76-B46BA4D3F682}"/>
                </a:ext>
              </a:extLst>
            </p:cNvPr>
            <p:cNvSpPr txBox="1">
              <a:spLocks noChangeArrowheads="1"/>
            </p:cNvSpPr>
            <p:nvPr/>
          </p:nvSpPr>
          <p:spPr bwMode="auto">
            <a:xfrm>
              <a:off x="1920875" y="6543675"/>
              <a:ext cx="311424" cy="276979"/>
            </a:xfrm>
            <a:prstGeom prst="rect">
              <a:avLst/>
            </a:prstGeom>
            <a:gr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charset="0"/>
                  <a:ea typeface="ＭＳ Ｐゴシック" charset="0"/>
                  <a:cs typeface="ＭＳ Ｐゴシック" charset="0"/>
                </a:defRPr>
              </a:lvl1pPr>
              <a:lvl2pPr marL="37931725" indent="-37474525" eaLnBrk="0" hangingPunct="0">
                <a:defRPr sz="1600">
                  <a:solidFill>
                    <a:schemeClr val="tx1"/>
                  </a:solidFill>
                  <a:latin typeface="Comic Sans MS" charset="0"/>
                  <a:ea typeface="ＭＳ Ｐゴシック" charset="0"/>
                </a:defRPr>
              </a:lvl2pPr>
              <a:lvl3pPr eaLnBrk="0" hangingPunct="0">
                <a:defRPr sz="1600">
                  <a:solidFill>
                    <a:schemeClr val="tx1"/>
                  </a:solidFill>
                  <a:latin typeface="Comic Sans MS" charset="0"/>
                  <a:ea typeface="ＭＳ Ｐゴシック" charset="0"/>
                </a:defRPr>
              </a:lvl3pPr>
              <a:lvl4pPr eaLnBrk="0" hangingPunct="0">
                <a:defRPr sz="1600">
                  <a:solidFill>
                    <a:schemeClr val="tx1"/>
                  </a:solidFill>
                  <a:latin typeface="Comic Sans MS" charset="0"/>
                  <a:ea typeface="ＭＳ Ｐゴシック" charset="0"/>
                </a:defRPr>
              </a:lvl4pPr>
              <a:lvl5pPr eaLnBrk="0" hangingPunct="0">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eaLnBrk="1" hangingPunct="1"/>
              <a:r>
                <a:rPr lang="it-IT" sz="1200" dirty="0">
                  <a:solidFill>
                    <a:srgbClr val="006600"/>
                  </a:solidFill>
                  <a:latin typeface="+mj-lt"/>
                  <a:cs typeface="Comic Sans MS"/>
                </a:rPr>
                <a:t>E</a:t>
              </a:r>
              <a:r>
                <a:rPr lang="it-IT" sz="1200" baseline="-25000" dirty="0">
                  <a:solidFill>
                    <a:srgbClr val="006600"/>
                  </a:solidFill>
                  <a:latin typeface="+mj-lt"/>
                  <a:cs typeface="Comic Sans MS"/>
                </a:rPr>
                <a:t>0</a:t>
              </a:r>
              <a:endParaRPr lang="it-IT" sz="1200" dirty="0">
                <a:solidFill>
                  <a:srgbClr val="006600"/>
                </a:solidFill>
                <a:latin typeface="+mj-lt"/>
                <a:cs typeface="Comic Sans MS"/>
              </a:endParaRPr>
            </a:p>
          </p:txBody>
        </p:sp>
        <p:graphicFrame>
          <p:nvGraphicFramePr>
            <p:cNvPr id="18" name="Object 2">
              <a:extLst>
                <a:ext uri="{FF2B5EF4-FFF2-40B4-BE49-F238E27FC236}">
                  <a16:creationId xmlns:a16="http://schemas.microsoft.com/office/drawing/2014/main" id="{4537C7AB-3559-C5C4-9CB8-54D56ABCB850}"/>
                </a:ext>
              </a:extLst>
            </p:cNvPr>
            <p:cNvGraphicFramePr>
              <a:graphicFrameLocks noChangeAspect="1"/>
            </p:cNvGraphicFramePr>
            <p:nvPr/>
          </p:nvGraphicFramePr>
          <p:xfrm>
            <a:off x="2924212" y="4533452"/>
            <a:ext cx="393700" cy="203200"/>
          </p:xfrm>
          <a:graphic>
            <a:graphicData uri="http://schemas.openxmlformats.org/presentationml/2006/ole">
              <mc:AlternateContent xmlns:mc="http://schemas.openxmlformats.org/markup-compatibility/2006">
                <mc:Choice xmlns:v="urn:schemas-microsoft-com:vml" Requires="v">
                  <p:oleObj name="Equation" r:id="rId4" imgW="609480" imgH="304560" progId="Equation.3">
                    <p:embed/>
                  </p:oleObj>
                </mc:Choice>
                <mc:Fallback>
                  <p:oleObj name="Equation" r:id="rId4" imgW="609480" imgH="304560" progId="Equation.3">
                    <p:embed/>
                    <p:pic>
                      <p:nvPicPr>
                        <p:cNvPr id="80" name="Object 2">
                          <a:extLst>
                            <a:ext uri="{FF2B5EF4-FFF2-40B4-BE49-F238E27FC236}">
                              <a16:creationId xmlns:a16="http://schemas.microsoft.com/office/drawing/2014/main" id="{1FCDC2CE-9D2D-4EC9-8250-B5C78EACFF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4212" y="4533452"/>
                          <a:ext cx="393700" cy="203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9" name="Freeform 77">
              <a:extLst>
                <a:ext uri="{FF2B5EF4-FFF2-40B4-BE49-F238E27FC236}">
                  <a16:creationId xmlns:a16="http://schemas.microsoft.com/office/drawing/2014/main" id="{7318CB17-7ED2-4063-9E4C-FC8F3541F0AC}"/>
                </a:ext>
              </a:extLst>
            </p:cNvPr>
            <p:cNvSpPr>
              <a:spLocks/>
            </p:cNvSpPr>
            <p:nvPr/>
          </p:nvSpPr>
          <p:spPr bwMode="auto">
            <a:xfrm>
              <a:off x="765175" y="4822825"/>
              <a:ext cx="2509837" cy="1670050"/>
            </a:xfrm>
            <a:custGeom>
              <a:avLst/>
              <a:gdLst>
                <a:gd name="T0" fmla="*/ 0 w 1933"/>
                <a:gd name="T1" fmla="*/ 2147483647 h 1150"/>
                <a:gd name="T2" fmla="*/ 99467710 w 1933"/>
                <a:gd name="T3" fmla="*/ 1847426737 h 1150"/>
                <a:gd name="T4" fmla="*/ 155100915 w 1933"/>
                <a:gd name="T5" fmla="*/ 1423531741 h 1150"/>
                <a:gd name="T6" fmla="*/ 193876793 w 1933"/>
                <a:gd name="T7" fmla="*/ 976437573 h 1150"/>
                <a:gd name="T8" fmla="*/ 230966030 w 1933"/>
                <a:gd name="T9" fmla="*/ 436549618 h 1150"/>
                <a:gd name="T10" fmla="*/ 276484579 w 1933"/>
                <a:gd name="T11" fmla="*/ 80139165 h 1150"/>
                <a:gd name="T12" fmla="*/ 369208319 w 1933"/>
                <a:gd name="T13" fmla="*/ 88575095 h 1150"/>
                <a:gd name="T14" fmla="*/ 490591983 w 1933"/>
                <a:gd name="T15" fmla="*/ 613699808 h 1150"/>
                <a:gd name="T16" fmla="*/ 650750226 w 1933"/>
                <a:gd name="T17" fmla="*/ 1176785484 h 1150"/>
                <a:gd name="T18" fmla="*/ 893517553 w 1933"/>
                <a:gd name="T19" fmla="*/ 1623879652 h 1150"/>
                <a:gd name="T20" fmla="*/ 1259353887 w 1933"/>
                <a:gd name="T21" fmla="*/ 1967636936 h 1150"/>
                <a:gd name="T22" fmla="*/ 1953937319 w 1933"/>
                <a:gd name="T23" fmla="*/ 2130025337 h 1150"/>
                <a:gd name="T24" fmla="*/ 2147483647 w 1933"/>
                <a:gd name="T25" fmla="*/ 2147483647 h 11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33"/>
                <a:gd name="T40" fmla="*/ 0 h 1150"/>
                <a:gd name="T41" fmla="*/ 1933 w 1933"/>
                <a:gd name="T42" fmla="*/ 1150 h 11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33" h="1150">
                  <a:moveTo>
                    <a:pt x="0" y="1150"/>
                  </a:moveTo>
                  <a:cubicBezTo>
                    <a:pt x="12" y="1118"/>
                    <a:pt x="53" y="1027"/>
                    <a:pt x="72" y="958"/>
                  </a:cubicBezTo>
                  <a:cubicBezTo>
                    <a:pt x="91" y="889"/>
                    <a:pt x="101" y="813"/>
                    <a:pt x="112" y="738"/>
                  </a:cubicBezTo>
                  <a:cubicBezTo>
                    <a:pt x="123" y="663"/>
                    <a:pt x="131" y="591"/>
                    <a:pt x="140" y="506"/>
                  </a:cubicBezTo>
                  <a:cubicBezTo>
                    <a:pt x="149" y="421"/>
                    <a:pt x="158" y="303"/>
                    <a:pt x="168" y="226"/>
                  </a:cubicBezTo>
                  <a:cubicBezTo>
                    <a:pt x="178" y="149"/>
                    <a:pt x="183" y="72"/>
                    <a:pt x="200" y="42"/>
                  </a:cubicBezTo>
                  <a:cubicBezTo>
                    <a:pt x="217" y="12"/>
                    <a:pt x="242" y="0"/>
                    <a:pt x="268" y="46"/>
                  </a:cubicBezTo>
                  <a:cubicBezTo>
                    <a:pt x="294" y="92"/>
                    <a:pt x="322" y="224"/>
                    <a:pt x="356" y="318"/>
                  </a:cubicBezTo>
                  <a:cubicBezTo>
                    <a:pt x="390" y="412"/>
                    <a:pt x="423" y="523"/>
                    <a:pt x="472" y="610"/>
                  </a:cubicBezTo>
                  <a:cubicBezTo>
                    <a:pt x="521" y="697"/>
                    <a:pt x="575" y="774"/>
                    <a:pt x="648" y="842"/>
                  </a:cubicBezTo>
                  <a:cubicBezTo>
                    <a:pt x="721" y="910"/>
                    <a:pt x="785" y="976"/>
                    <a:pt x="913" y="1020"/>
                  </a:cubicBezTo>
                  <a:cubicBezTo>
                    <a:pt x="1041" y="1064"/>
                    <a:pt x="1247" y="1085"/>
                    <a:pt x="1417" y="1104"/>
                  </a:cubicBezTo>
                  <a:cubicBezTo>
                    <a:pt x="1587" y="1123"/>
                    <a:pt x="1826" y="1128"/>
                    <a:pt x="1933" y="1134"/>
                  </a:cubicBezTo>
                </a:path>
              </a:pathLst>
            </a:custGeom>
            <a:grpFill/>
            <a:ln w="19050">
              <a:solidFill>
                <a:srgbClr val="336699"/>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1200">
                <a:latin typeface="Comic Sans MS"/>
                <a:cs typeface="Comic Sans MS"/>
              </a:endParaRPr>
            </a:p>
          </p:txBody>
        </p:sp>
        <p:sp>
          <p:nvSpPr>
            <p:cNvPr id="20" name="Freeform 78">
              <a:extLst>
                <a:ext uri="{FF2B5EF4-FFF2-40B4-BE49-F238E27FC236}">
                  <a16:creationId xmlns:a16="http://schemas.microsoft.com/office/drawing/2014/main" id="{46EC9934-CA67-E60F-1556-1D5C4CBB2052}"/>
                </a:ext>
              </a:extLst>
            </p:cNvPr>
            <p:cNvSpPr>
              <a:spLocks/>
            </p:cNvSpPr>
            <p:nvPr/>
          </p:nvSpPr>
          <p:spPr bwMode="auto">
            <a:xfrm>
              <a:off x="1422400" y="4876800"/>
              <a:ext cx="1706562" cy="1616075"/>
            </a:xfrm>
            <a:custGeom>
              <a:avLst/>
              <a:gdLst>
                <a:gd name="T0" fmla="*/ 0 w 1314"/>
                <a:gd name="T1" fmla="*/ 2147483647 h 1112"/>
                <a:gd name="T2" fmla="*/ 516149287 w 1314"/>
                <a:gd name="T3" fmla="*/ 1972697119 h 1112"/>
                <a:gd name="T4" fmla="*/ 1023863171 w 1314"/>
                <a:gd name="T5" fmla="*/ 1522820787 h 1112"/>
                <a:gd name="T6" fmla="*/ 1482662105 w 1314"/>
                <a:gd name="T7" fmla="*/ 827941963 h 1112"/>
                <a:gd name="T8" fmla="*/ 1813267581 w 1314"/>
                <a:gd name="T9" fmla="*/ 0 h 1112"/>
                <a:gd name="T10" fmla="*/ 0 60000 65536"/>
                <a:gd name="T11" fmla="*/ 0 60000 65536"/>
                <a:gd name="T12" fmla="*/ 0 60000 65536"/>
                <a:gd name="T13" fmla="*/ 0 60000 65536"/>
                <a:gd name="T14" fmla="*/ 0 60000 65536"/>
                <a:gd name="T15" fmla="*/ 0 w 1314"/>
                <a:gd name="T16" fmla="*/ 0 h 1112"/>
                <a:gd name="T17" fmla="*/ 1314 w 1314"/>
                <a:gd name="T18" fmla="*/ 1112 h 1112"/>
              </a:gdLst>
              <a:ahLst/>
              <a:cxnLst>
                <a:cxn ang="T10">
                  <a:pos x="T0" y="T1"/>
                </a:cxn>
                <a:cxn ang="T11">
                  <a:pos x="T2" y="T3"/>
                </a:cxn>
                <a:cxn ang="T12">
                  <a:pos x="T4" y="T5"/>
                </a:cxn>
                <a:cxn ang="T13">
                  <a:pos x="T6" y="T7"/>
                </a:cxn>
                <a:cxn ang="T14">
                  <a:pos x="T8" y="T9"/>
                </a:cxn>
              </a:cxnLst>
              <a:rect l="T15" t="T16" r="T17" b="T18"/>
              <a:pathLst>
                <a:path w="1314" h="1112">
                  <a:moveTo>
                    <a:pt x="0" y="1112"/>
                  </a:moveTo>
                  <a:cubicBezTo>
                    <a:pt x="62" y="1097"/>
                    <a:pt x="250" y="1074"/>
                    <a:pt x="374" y="1020"/>
                  </a:cubicBezTo>
                  <a:cubicBezTo>
                    <a:pt x="498" y="966"/>
                    <a:pt x="625" y="887"/>
                    <a:pt x="742" y="788"/>
                  </a:cubicBezTo>
                  <a:cubicBezTo>
                    <a:pt x="859" y="689"/>
                    <a:pt x="979" y="559"/>
                    <a:pt x="1074" y="428"/>
                  </a:cubicBezTo>
                  <a:cubicBezTo>
                    <a:pt x="1169" y="297"/>
                    <a:pt x="1264" y="89"/>
                    <a:pt x="1314" y="0"/>
                  </a:cubicBezTo>
                </a:path>
              </a:pathLst>
            </a:custGeom>
            <a:grpFill/>
            <a:ln w="19050">
              <a:solidFill>
                <a:srgbClr val="8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1200" dirty="0">
                <a:latin typeface="Comic Sans MS"/>
                <a:cs typeface="Comic Sans MS"/>
              </a:endParaRPr>
            </a:p>
          </p:txBody>
        </p:sp>
        <p:sp>
          <p:nvSpPr>
            <p:cNvPr id="21" name="Line 79">
              <a:extLst>
                <a:ext uri="{FF2B5EF4-FFF2-40B4-BE49-F238E27FC236}">
                  <a16:creationId xmlns:a16="http://schemas.microsoft.com/office/drawing/2014/main" id="{A356B83C-B67F-57C8-D5DC-848CA1A9A373}"/>
                </a:ext>
              </a:extLst>
            </p:cNvPr>
            <p:cNvSpPr>
              <a:spLocks noChangeShapeType="1"/>
            </p:cNvSpPr>
            <p:nvPr/>
          </p:nvSpPr>
          <p:spPr bwMode="auto">
            <a:xfrm>
              <a:off x="1849438" y="6094413"/>
              <a:ext cx="352425" cy="0"/>
            </a:xfrm>
            <a:prstGeom prst="line">
              <a:avLst/>
            </a:prstGeom>
            <a:grpFill/>
            <a:ln w="19050">
              <a:solidFill>
                <a:srgbClr val="006600"/>
              </a:solidFill>
              <a:round/>
              <a:headEnd/>
              <a:tailEnd/>
            </a:ln>
            <a:extLst>
              <a:ext uri="{909E8E84-426E-40dd-AFC4-6F175D3DCCD1}">
                <a14:hiddenFill xmlns="" xmlns:a14="http://schemas.microsoft.com/office/drawing/2010/main">
                  <a:noFill/>
                </a14:hiddenFill>
              </a:ext>
            </a:extLst>
          </p:spPr>
          <p:txBody>
            <a:bodyPr/>
            <a:lstStyle/>
            <a:p>
              <a:endParaRPr lang="it-IT" sz="1200">
                <a:latin typeface="Comic Sans MS"/>
                <a:cs typeface="Comic Sans MS"/>
              </a:endParaRPr>
            </a:p>
          </p:txBody>
        </p:sp>
        <p:sp>
          <p:nvSpPr>
            <p:cNvPr id="22" name="Rectangle 80">
              <a:extLst>
                <a:ext uri="{FF2B5EF4-FFF2-40B4-BE49-F238E27FC236}">
                  <a16:creationId xmlns:a16="http://schemas.microsoft.com/office/drawing/2014/main" id="{F2E976A4-AA75-F631-6958-FE068116C43B}"/>
                </a:ext>
              </a:extLst>
            </p:cNvPr>
            <p:cNvSpPr>
              <a:spLocks noChangeArrowheads="1"/>
            </p:cNvSpPr>
            <p:nvPr/>
          </p:nvSpPr>
          <p:spPr bwMode="auto">
            <a:xfrm>
              <a:off x="1817075" y="5812509"/>
              <a:ext cx="406036" cy="276979"/>
            </a:xfrm>
            <a:prstGeom prst="rect">
              <a:avLst/>
            </a:prstGeom>
            <a:gr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200" dirty="0">
                  <a:solidFill>
                    <a:srgbClr val="006600"/>
                  </a:solidFill>
                  <a:latin typeface="+mj-lt"/>
                  <a:cs typeface="Comic Sans MS"/>
                  <a:sym typeface="Symbol" charset="0"/>
                </a:rPr>
                <a:t>E</a:t>
              </a:r>
              <a:r>
                <a:rPr lang="en-US" sz="1200" baseline="-25000" dirty="0">
                  <a:solidFill>
                    <a:srgbClr val="006600"/>
                  </a:solidFill>
                  <a:latin typeface="+mj-lt"/>
                  <a:cs typeface="Comic Sans MS"/>
                  <a:sym typeface="Symbol" charset="0"/>
                </a:rPr>
                <a:t>0</a:t>
              </a:r>
              <a:endParaRPr lang="en-GB" sz="1200" baseline="-25000" dirty="0">
                <a:solidFill>
                  <a:srgbClr val="006600"/>
                </a:solidFill>
                <a:latin typeface="+mj-lt"/>
                <a:cs typeface="Comic Sans MS"/>
                <a:sym typeface="Symbol" charset="0"/>
              </a:endParaRPr>
            </a:p>
          </p:txBody>
        </p:sp>
      </p:grpSp>
      <p:sp>
        <p:nvSpPr>
          <p:cNvPr id="23" name="Rectangle 40">
            <a:extLst>
              <a:ext uri="{FF2B5EF4-FFF2-40B4-BE49-F238E27FC236}">
                <a16:creationId xmlns:a16="http://schemas.microsoft.com/office/drawing/2014/main" id="{DBCFEFCC-B401-7418-DC4B-E2B310996701}"/>
              </a:ext>
            </a:extLst>
          </p:cNvPr>
          <p:cNvSpPr>
            <a:spLocks noChangeArrowheads="1"/>
          </p:cNvSpPr>
          <p:nvPr/>
        </p:nvSpPr>
        <p:spPr bwMode="auto">
          <a:xfrm>
            <a:off x="740110" y="1475195"/>
            <a:ext cx="5355890" cy="614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nSpc>
                <a:spcPct val="80000"/>
              </a:lnSpc>
              <a:spcBef>
                <a:spcPct val="50000"/>
              </a:spcBef>
            </a:pPr>
            <a:r>
              <a:rPr lang="en-US" sz="1600" dirty="0">
                <a:latin typeface="+mj-lt"/>
                <a:cs typeface="Comic Sans MS"/>
              </a:rPr>
              <a:t>The most effective energy region for thermonuclear reactions </a:t>
            </a:r>
          </a:p>
          <a:p>
            <a:pPr>
              <a:lnSpc>
                <a:spcPct val="80000"/>
              </a:lnSpc>
              <a:spcBef>
                <a:spcPct val="50000"/>
              </a:spcBef>
            </a:pPr>
            <a:r>
              <a:rPr lang="en-US" sz="1600" dirty="0">
                <a:latin typeface="+mj-lt"/>
                <a:cs typeface="Comic Sans MS"/>
              </a:rPr>
              <a:t>(i.e. the energy region at which most of reactions occur).</a:t>
            </a:r>
          </a:p>
        </p:txBody>
      </p:sp>
      <p:sp>
        <p:nvSpPr>
          <p:cNvPr id="24" name="Text Box 35">
            <a:extLst>
              <a:ext uri="{FF2B5EF4-FFF2-40B4-BE49-F238E27FC236}">
                <a16:creationId xmlns:a16="http://schemas.microsoft.com/office/drawing/2014/main" id="{35CA948D-2AA9-8A44-46B8-79F99B5C71F2}"/>
              </a:ext>
            </a:extLst>
          </p:cNvPr>
          <p:cNvSpPr txBox="1">
            <a:spLocks noChangeArrowheads="1"/>
          </p:cNvSpPr>
          <p:nvPr/>
        </p:nvSpPr>
        <p:spPr bwMode="auto">
          <a:xfrm>
            <a:off x="2557444" y="2932881"/>
            <a:ext cx="136287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chemeClr val="accent2"/>
                </a:solidFill>
                <a:latin typeface="+mj-lt"/>
                <a:cs typeface="Comic Sans MS"/>
              </a:rPr>
              <a:t>E</a:t>
            </a:r>
            <a:r>
              <a:rPr lang="en-US" sz="1600" baseline="-25000" dirty="0">
                <a:solidFill>
                  <a:schemeClr val="accent2"/>
                </a:solidFill>
                <a:latin typeface="+mj-lt"/>
                <a:cs typeface="Comic Sans MS"/>
              </a:rPr>
              <a:t>0</a:t>
            </a:r>
            <a:r>
              <a:rPr lang="en-US" sz="1600" dirty="0">
                <a:solidFill>
                  <a:schemeClr val="accent2"/>
                </a:solidFill>
                <a:latin typeface="+mj-lt"/>
                <a:cs typeface="Comic Sans MS"/>
              </a:rPr>
              <a:t> = f(Z</a:t>
            </a:r>
            <a:r>
              <a:rPr lang="en-US" sz="1600" baseline="-25000" dirty="0">
                <a:solidFill>
                  <a:schemeClr val="accent2"/>
                </a:solidFill>
                <a:latin typeface="+mj-lt"/>
                <a:cs typeface="Comic Sans MS"/>
              </a:rPr>
              <a:t>1</a:t>
            </a:r>
            <a:r>
              <a:rPr lang="en-US" sz="1600" dirty="0">
                <a:solidFill>
                  <a:schemeClr val="accent2"/>
                </a:solidFill>
                <a:latin typeface="+mj-lt"/>
                <a:cs typeface="Comic Sans MS"/>
              </a:rPr>
              <a:t>, Z</a:t>
            </a:r>
            <a:r>
              <a:rPr lang="en-US" sz="1600" baseline="-25000" dirty="0">
                <a:solidFill>
                  <a:schemeClr val="accent2"/>
                </a:solidFill>
                <a:latin typeface="+mj-lt"/>
                <a:cs typeface="Comic Sans MS"/>
              </a:rPr>
              <a:t>2</a:t>
            </a:r>
            <a:r>
              <a:rPr lang="en-US" sz="1600" dirty="0">
                <a:solidFill>
                  <a:schemeClr val="accent2"/>
                </a:solidFill>
                <a:latin typeface="+mj-lt"/>
                <a:cs typeface="Comic Sans MS"/>
              </a:rPr>
              <a:t>, T)</a:t>
            </a:r>
          </a:p>
        </p:txBody>
      </p:sp>
      <p:sp>
        <p:nvSpPr>
          <p:cNvPr id="25" name="Text Box 37">
            <a:extLst>
              <a:ext uri="{FF2B5EF4-FFF2-40B4-BE49-F238E27FC236}">
                <a16:creationId xmlns:a16="http://schemas.microsoft.com/office/drawing/2014/main" id="{F0AA1BA7-0626-35CE-57D4-412C7ED75B11}"/>
              </a:ext>
            </a:extLst>
          </p:cNvPr>
          <p:cNvSpPr txBox="1">
            <a:spLocks noChangeArrowheads="1"/>
          </p:cNvSpPr>
          <p:nvPr/>
        </p:nvSpPr>
        <p:spPr bwMode="auto">
          <a:xfrm>
            <a:off x="1561256" y="3326584"/>
            <a:ext cx="3683123" cy="3680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20000"/>
              </a:lnSpc>
            </a:pPr>
            <a:r>
              <a:rPr lang="en-GB" sz="1600" dirty="0">
                <a:latin typeface="+mj-lt"/>
                <a:cs typeface="Comic Sans MS"/>
              </a:rPr>
              <a:t>depends on the </a:t>
            </a:r>
            <a:r>
              <a:rPr lang="en-GB" sz="1600" u="sng" dirty="0">
                <a:latin typeface="+mj-lt"/>
                <a:cs typeface="Comic Sans MS"/>
              </a:rPr>
              <a:t>reaction</a:t>
            </a:r>
            <a:r>
              <a:rPr lang="en-GB" sz="1600" dirty="0">
                <a:latin typeface="+mj-lt"/>
                <a:cs typeface="Comic Sans MS"/>
              </a:rPr>
              <a:t> and </a:t>
            </a:r>
            <a:r>
              <a:rPr lang="en-GB" sz="1600" u="sng" dirty="0">
                <a:latin typeface="+mj-lt"/>
                <a:cs typeface="Comic Sans MS"/>
              </a:rPr>
              <a:t>temperature</a:t>
            </a:r>
          </a:p>
        </p:txBody>
      </p:sp>
      <p:sp>
        <p:nvSpPr>
          <p:cNvPr id="26" name="Text Box 42">
            <a:extLst>
              <a:ext uri="{FF2B5EF4-FFF2-40B4-BE49-F238E27FC236}">
                <a16:creationId xmlns:a16="http://schemas.microsoft.com/office/drawing/2014/main" id="{8A1EEF8F-EAB0-19D5-2C84-6E63924DD410}"/>
              </a:ext>
            </a:extLst>
          </p:cNvPr>
          <p:cNvSpPr txBox="1">
            <a:spLocks noChangeArrowheads="1"/>
          </p:cNvSpPr>
          <p:nvPr/>
        </p:nvSpPr>
        <p:spPr bwMode="auto">
          <a:xfrm>
            <a:off x="2566660" y="2421706"/>
            <a:ext cx="3497881" cy="349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10000"/>
              </a:lnSpc>
            </a:pPr>
            <a:r>
              <a:rPr lang="en-GB" sz="1600" dirty="0">
                <a:latin typeface="+mj-lt"/>
                <a:cs typeface="Comic Sans MS"/>
              </a:rPr>
              <a:t>energy window of astrophysical interest</a:t>
            </a:r>
          </a:p>
        </p:txBody>
      </p:sp>
      <p:grpSp>
        <p:nvGrpSpPr>
          <p:cNvPr id="27" name="Group 43">
            <a:extLst>
              <a:ext uri="{FF2B5EF4-FFF2-40B4-BE49-F238E27FC236}">
                <a16:creationId xmlns:a16="http://schemas.microsoft.com/office/drawing/2014/main" id="{2BB79F85-5E85-AE36-0DCB-716784871C42}"/>
              </a:ext>
            </a:extLst>
          </p:cNvPr>
          <p:cNvGrpSpPr>
            <a:grpSpLocks/>
          </p:cNvGrpSpPr>
          <p:nvPr/>
        </p:nvGrpSpPr>
        <p:grpSpPr bwMode="auto">
          <a:xfrm>
            <a:off x="966769" y="2402656"/>
            <a:ext cx="1296988" cy="433387"/>
            <a:chOff x="4209" y="572"/>
            <a:chExt cx="817" cy="273"/>
          </a:xfrm>
        </p:grpSpPr>
        <p:sp>
          <p:nvSpPr>
            <p:cNvPr id="28" name="AutoShape 44">
              <a:extLst>
                <a:ext uri="{FF2B5EF4-FFF2-40B4-BE49-F238E27FC236}">
                  <a16:creationId xmlns:a16="http://schemas.microsoft.com/office/drawing/2014/main" id="{B251FBDE-4AAD-600C-A0C1-6F7E7F7A7982}"/>
                </a:ext>
              </a:extLst>
            </p:cNvPr>
            <p:cNvSpPr>
              <a:spLocks noChangeArrowheads="1"/>
            </p:cNvSpPr>
            <p:nvPr/>
          </p:nvSpPr>
          <p:spPr bwMode="auto">
            <a:xfrm>
              <a:off x="4209" y="572"/>
              <a:ext cx="817" cy="273"/>
            </a:xfrm>
            <a:prstGeom prst="flowChartAlternateProcess">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Comic Sans MS"/>
                <a:cs typeface="Comic Sans MS"/>
              </a:endParaRPr>
            </a:p>
          </p:txBody>
        </p:sp>
        <p:sp>
          <p:nvSpPr>
            <p:cNvPr id="29" name="Text Box 45">
              <a:extLst>
                <a:ext uri="{FF2B5EF4-FFF2-40B4-BE49-F238E27FC236}">
                  <a16:creationId xmlns:a16="http://schemas.microsoft.com/office/drawing/2014/main" id="{EBDA816B-D271-5C4F-60BD-32F354BDF0AA}"/>
                </a:ext>
              </a:extLst>
            </p:cNvPr>
            <p:cNvSpPr txBox="1">
              <a:spLocks noChangeArrowheads="1"/>
            </p:cNvSpPr>
            <p:nvPr/>
          </p:nvSpPr>
          <p:spPr bwMode="auto">
            <a:xfrm>
              <a:off x="4210" y="597"/>
              <a:ext cx="771"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solidFill>
                    <a:schemeClr val="accent2"/>
                  </a:solidFill>
                  <a:latin typeface="+mj-lt"/>
                  <a:cs typeface="Comic Sans MS"/>
                </a:rPr>
                <a:t> E</a:t>
              </a:r>
              <a:r>
                <a:rPr lang="en-US" sz="1600" baseline="-25000" dirty="0">
                  <a:solidFill>
                    <a:schemeClr val="accent2"/>
                  </a:solidFill>
                  <a:latin typeface="+mj-lt"/>
                  <a:cs typeface="Comic Sans MS"/>
                </a:rPr>
                <a:t>0</a:t>
              </a:r>
              <a:r>
                <a:rPr lang="en-US" sz="1600" dirty="0">
                  <a:solidFill>
                    <a:schemeClr val="accent2"/>
                  </a:solidFill>
                  <a:latin typeface="+mj-lt"/>
                  <a:cs typeface="Comic Sans MS"/>
                </a:rPr>
                <a:t> ±  </a:t>
              </a:r>
              <a:r>
                <a:rPr lang="en-US" sz="1600" dirty="0">
                  <a:solidFill>
                    <a:schemeClr val="accent2"/>
                  </a:solidFill>
                  <a:latin typeface="+mj-lt"/>
                  <a:cs typeface="Comic Sans MS"/>
                  <a:sym typeface="Symbol" charset="0"/>
                </a:rPr>
                <a:t></a:t>
              </a:r>
              <a:r>
                <a:rPr lang="en-US" sz="1600" dirty="0">
                  <a:solidFill>
                    <a:schemeClr val="accent2"/>
                  </a:solidFill>
                  <a:latin typeface="+mj-lt"/>
                  <a:cs typeface="Comic Sans MS"/>
                </a:rPr>
                <a:t>E</a:t>
              </a:r>
              <a:r>
                <a:rPr lang="en-US" sz="1600" baseline="-25000" dirty="0">
                  <a:solidFill>
                    <a:schemeClr val="accent2"/>
                  </a:solidFill>
                  <a:latin typeface="+mj-lt"/>
                  <a:cs typeface="Comic Sans MS"/>
                </a:rPr>
                <a:t>0</a:t>
              </a:r>
              <a:r>
                <a:rPr lang="en-US" sz="1600" dirty="0">
                  <a:solidFill>
                    <a:schemeClr val="accent2"/>
                  </a:solidFill>
                  <a:latin typeface="+mj-lt"/>
                  <a:cs typeface="Comic Sans MS"/>
                  <a:sym typeface="Symbol" charset="0"/>
                </a:rPr>
                <a:t>/2</a:t>
              </a:r>
            </a:p>
          </p:txBody>
        </p:sp>
      </p:grpSp>
      <p:sp>
        <p:nvSpPr>
          <p:cNvPr id="30" name="Text Box 32">
            <a:extLst>
              <a:ext uri="{FF2B5EF4-FFF2-40B4-BE49-F238E27FC236}">
                <a16:creationId xmlns:a16="http://schemas.microsoft.com/office/drawing/2014/main" id="{90BC31BB-6FE3-96D2-1B91-60ADE6569C68}"/>
              </a:ext>
            </a:extLst>
          </p:cNvPr>
          <p:cNvSpPr txBox="1">
            <a:spLocks noChangeArrowheads="1"/>
          </p:cNvSpPr>
          <p:nvPr/>
        </p:nvSpPr>
        <p:spPr bwMode="auto">
          <a:xfrm>
            <a:off x="360246" y="3948043"/>
            <a:ext cx="134684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600" dirty="0">
                <a:latin typeface="+mj-lt"/>
                <a:cs typeface="Comic Sans MS"/>
              </a:rPr>
              <a:t>Examples: </a:t>
            </a:r>
          </a:p>
          <a:p>
            <a:pPr eaLnBrk="1" hangingPunct="1"/>
            <a:r>
              <a:rPr lang="en-GB" sz="1600" dirty="0">
                <a:latin typeface="+mj-lt"/>
                <a:cs typeface="Comic Sans MS"/>
              </a:rPr>
              <a:t> T ~ 15x10</a:t>
            </a:r>
            <a:r>
              <a:rPr lang="en-GB" sz="1600" baseline="30000" dirty="0">
                <a:latin typeface="+mj-lt"/>
                <a:cs typeface="Comic Sans MS"/>
              </a:rPr>
              <a:t>6</a:t>
            </a:r>
            <a:r>
              <a:rPr lang="en-GB" sz="1600" dirty="0">
                <a:latin typeface="+mj-lt"/>
                <a:cs typeface="Comic Sans MS"/>
              </a:rPr>
              <a:t> K  </a:t>
            </a:r>
          </a:p>
          <a:p>
            <a:pPr eaLnBrk="1" hangingPunct="1"/>
            <a:r>
              <a:rPr lang="en-GB" sz="1600" dirty="0">
                <a:latin typeface="+mj-lt"/>
                <a:cs typeface="Comic Sans MS"/>
              </a:rPr>
              <a:t>(T</a:t>
            </a:r>
            <a:r>
              <a:rPr lang="en-GB" sz="1600" baseline="-25000" dirty="0">
                <a:latin typeface="+mj-lt"/>
                <a:cs typeface="Comic Sans MS"/>
              </a:rPr>
              <a:t>6</a:t>
            </a:r>
            <a:r>
              <a:rPr lang="en-GB" sz="1600" dirty="0">
                <a:latin typeface="+mj-lt"/>
                <a:cs typeface="Comic Sans MS"/>
              </a:rPr>
              <a:t> = 15)</a:t>
            </a:r>
            <a:endParaRPr lang="en-US" sz="1600" dirty="0">
              <a:latin typeface="+mj-lt"/>
              <a:cs typeface="Comic Sans MS"/>
            </a:endParaRPr>
          </a:p>
        </p:txBody>
      </p:sp>
      <p:graphicFrame>
        <p:nvGraphicFramePr>
          <p:cNvPr id="31" name="Group 50">
            <a:extLst>
              <a:ext uri="{FF2B5EF4-FFF2-40B4-BE49-F238E27FC236}">
                <a16:creationId xmlns:a16="http://schemas.microsoft.com/office/drawing/2014/main" id="{D912128F-087E-086A-8B41-C23BF5E074F7}"/>
              </a:ext>
            </a:extLst>
          </p:cNvPr>
          <p:cNvGraphicFramePr>
            <a:graphicFrameLocks noGrp="1"/>
          </p:cNvGraphicFramePr>
          <p:nvPr>
            <p:extLst>
              <p:ext uri="{D42A27DB-BD31-4B8C-83A1-F6EECF244321}">
                <p14:modId xmlns:p14="http://schemas.microsoft.com/office/powerpoint/2010/main" val="2168888381"/>
              </p:ext>
            </p:extLst>
          </p:nvPr>
        </p:nvGraphicFramePr>
        <p:xfrm>
          <a:off x="1766744" y="3897565"/>
          <a:ext cx="5127625" cy="1954214"/>
        </p:xfrm>
        <a:graphic>
          <a:graphicData uri="http://schemas.openxmlformats.org/drawingml/2006/table">
            <a:tbl>
              <a:tblPr/>
              <a:tblGrid>
                <a:gridCol w="1076325">
                  <a:extLst>
                    <a:ext uri="{9D8B030D-6E8A-4147-A177-3AD203B41FA5}">
                      <a16:colId xmlns:a16="http://schemas.microsoft.com/office/drawing/2014/main" val="20000"/>
                    </a:ext>
                  </a:extLst>
                </a:gridCol>
                <a:gridCol w="1300162">
                  <a:extLst>
                    <a:ext uri="{9D8B030D-6E8A-4147-A177-3AD203B41FA5}">
                      <a16:colId xmlns:a16="http://schemas.microsoft.com/office/drawing/2014/main" val="20001"/>
                    </a:ext>
                  </a:extLst>
                </a:gridCol>
                <a:gridCol w="792163">
                  <a:extLst>
                    <a:ext uri="{9D8B030D-6E8A-4147-A177-3AD203B41FA5}">
                      <a16:colId xmlns:a16="http://schemas.microsoft.com/office/drawing/2014/main" val="20002"/>
                    </a:ext>
                  </a:extLst>
                </a:gridCol>
                <a:gridCol w="1958975">
                  <a:extLst>
                    <a:ext uri="{9D8B030D-6E8A-4147-A177-3AD203B41FA5}">
                      <a16:colId xmlns:a16="http://schemas.microsoft.com/office/drawing/2014/main" val="20003"/>
                    </a:ext>
                  </a:extLst>
                </a:gridCol>
              </a:tblGrid>
              <a:tr h="747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2"/>
                          </a:solidFill>
                          <a:effectLst/>
                          <a:latin typeface="+mj-lt"/>
                          <a:ea typeface="ＭＳ Ｐゴシック" charset="0"/>
                          <a:cs typeface="ＭＳ Ｐゴシック" charset="0"/>
                        </a:rPr>
                        <a:t>reaction</a:t>
                      </a:r>
                      <a:endParaRPr kumimoji="0" lang="en-US" sz="1600" b="0" i="0" u="none" strike="noStrike" cap="none" normalizeH="0" baseline="0" dirty="0">
                        <a:ln>
                          <a:noFill/>
                        </a:ln>
                        <a:solidFill>
                          <a:schemeClr val="tx2"/>
                        </a:solidFill>
                        <a:effectLst/>
                        <a:latin typeface="+mj-lt"/>
                        <a:ea typeface="ＭＳ Ｐゴシック" charset="0"/>
                        <a:cs typeface="ＭＳ Ｐゴシック" charset="0"/>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a:ln>
                            <a:noFill/>
                          </a:ln>
                          <a:solidFill>
                            <a:schemeClr val="tx2"/>
                          </a:solidFill>
                          <a:effectLst/>
                          <a:latin typeface="+mj-lt"/>
                          <a:ea typeface="ＭＳ Ｐゴシック" charset="0"/>
                          <a:cs typeface="ＭＳ Ｐゴシック" charset="0"/>
                        </a:rPr>
                        <a:t>Coulomb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a:ln>
                            <a:noFill/>
                          </a:ln>
                          <a:solidFill>
                            <a:schemeClr val="tx2"/>
                          </a:solidFill>
                          <a:effectLst/>
                          <a:latin typeface="+mj-lt"/>
                          <a:ea typeface="ＭＳ Ｐゴシック" charset="0"/>
                          <a:cs typeface="ＭＳ Ｐゴシック" charset="0"/>
                        </a:rPr>
                        <a:t>barrier (MeV)</a:t>
                      </a:r>
                      <a:endParaRPr kumimoji="0" lang="en-US" sz="1600" b="0" i="0" u="none" strike="noStrike" cap="none" normalizeH="0" baseline="0">
                        <a:ln>
                          <a:noFill/>
                        </a:ln>
                        <a:solidFill>
                          <a:schemeClr val="tx2"/>
                        </a:solidFill>
                        <a:effectLst/>
                        <a:latin typeface="+mj-lt"/>
                        <a:ea typeface="ＭＳ Ｐゴシック" charset="0"/>
                        <a:cs typeface="ＭＳ Ｐゴシック"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a:ln>
                            <a:noFill/>
                          </a:ln>
                          <a:solidFill>
                            <a:schemeClr val="tx2"/>
                          </a:solidFill>
                          <a:effectLst/>
                          <a:latin typeface="+mj-lt"/>
                          <a:ea typeface="ＭＳ Ｐゴシック" charset="0"/>
                          <a:cs typeface="ＭＳ Ｐゴシック" charset="0"/>
                        </a:rPr>
                        <a:t>E</a:t>
                      </a:r>
                      <a:r>
                        <a:rPr kumimoji="0" lang="en-GB" sz="1600" b="0" i="0" u="none" strike="noStrike" cap="none" normalizeH="0" baseline="-25000">
                          <a:ln>
                            <a:noFill/>
                          </a:ln>
                          <a:solidFill>
                            <a:schemeClr val="tx2"/>
                          </a:solidFill>
                          <a:effectLst/>
                          <a:latin typeface="+mj-lt"/>
                          <a:ea typeface="ＭＳ Ｐゴシック" charset="0"/>
                          <a:cs typeface="ＭＳ Ｐゴシック" charset="0"/>
                        </a:rPr>
                        <a:t>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a:ln>
                            <a:noFill/>
                          </a:ln>
                          <a:solidFill>
                            <a:schemeClr val="tx2"/>
                          </a:solidFill>
                          <a:effectLst/>
                          <a:latin typeface="+mj-lt"/>
                          <a:ea typeface="ＭＳ Ｐゴシック" charset="0"/>
                          <a:cs typeface="ＭＳ Ｐゴシック" charset="0"/>
                        </a:rPr>
                        <a:t>(keV)</a:t>
                      </a:r>
                      <a:endParaRPr kumimoji="0" lang="en-US" sz="1600" b="0" i="0" u="none" strike="noStrike" cap="none" normalizeH="0" baseline="0">
                        <a:ln>
                          <a:noFill/>
                        </a:ln>
                        <a:solidFill>
                          <a:schemeClr val="tx2"/>
                        </a:solidFill>
                        <a:effectLst/>
                        <a:latin typeface="+mj-lt"/>
                        <a:ea typeface="ＭＳ Ｐゴシック" charset="0"/>
                        <a:cs typeface="ＭＳ Ｐゴシック"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2"/>
                          </a:solidFill>
                          <a:effectLst/>
                          <a:latin typeface="+mj-lt"/>
                          <a:ea typeface="ＭＳ Ｐゴシック" charset="0"/>
                          <a:cs typeface="ＭＳ Ｐゴシック" charset="0"/>
                          <a:sym typeface="Symbol" charset="0"/>
                        </a:rPr>
                        <a:t>area under Gamow peak </a:t>
                      </a:r>
                      <a:r>
                        <a:rPr lang="en-US" sz="1600" kern="1200" dirty="0">
                          <a:solidFill>
                            <a:schemeClr val="tx1"/>
                          </a:solidFill>
                          <a:latin typeface="+mn-lt"/>
                          <a:ea typeface="+mn-ea"/>
                          <a:cs typeface="Comic Sans MS"/>
                          <a:sym typeface="Symbol" charset="0"/>
                        </a:rPr>
                        <a:t></a:t>
                      </a:r>
                      <a:r>
                        <a:rPr kumimoji="0" lang="en-US" sz="1600" b="0" i="0" u="none" strike="noStrike" cap="none" normalizeH="0" baseline="0" dirty="0">
                          <a:ln>
                            <a:noFill/>
                          </a:ln>
                          <a:solidFill>
                            <a:schemeClr val="tx2"/>
                          </a:solidFill>
                          <a:effectLst/>
                          <a:latin typeface="+mj-lt"/>
                          <a:ea typeface="ＭＳ Ｐゴシック" charset="0"/>
                          <a:cs typeface="ＭＳ Ｐゴシック" charset="0"/>
                          <a:sym typeface="Symbol" charset="0"/>
                        </a:rPr>
                        <a:t> &lt;</a:t>
                      </a:r>
                      <a:r>
                        <a:rPr kumimoji="0" lang="el-GR" sz="1600" b="0" i="0" u="none" strike="noStrike" cap="none" normalizeH="0" baseline="0" dirty="0">
                          <a:ln>
                            <a:noFill/>
                          </a:ln>
                          <a:solidFill>
                            <a:schemeClr val="tx2"/>
                          </a:solidFill>
                          <a:effectLst/>
                          <a:latin typeface="+mj-lt"/>
                          <a:ea typeface="ＭＳ Ｐゴシック" charset="0"/>
                          <a:cs typeface="Symbol" charset="0"/>
                          <a:sym typeface="Symbol" charset="0"/>
                        </a:rPr>
                        <a:t>σ</a:t>
                      </a:r>
                      <a:r>
                        <a:rPr kumimoji="0" lang="en-US" sz="1600" b="0" i="0" u="none" strike="noStrike" cap="none" normalizeH="0" baseline="0" dirty="0">
                          <a:ln>
                            <a:noFill/>
                          </a:ln>
                          <a:solidFill>
                            <a:schemeClr val="tx2"/>
                          </a:solidFill>
                          <a:effectLst/>
                          <a:latin typeface="+mj-lt"/>
                          <a:ea typeface="Symbol" charset="0"/>
                          <a:cs typeface="Symbol" charset="0"/>
                          <a:sym typeface="Symbol" charset="0"/>
                        </a:rPr>
                        <a:t>v&gt;</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01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mj-lt"/>
                          <a:ea typeface="ＭＳ Ｐゴシック" charset="0"/>
                          <a:cs typeface="ＭＳ Ｐゴシック" charset="0"/>
                        </a:rPr>
                        <a:t>p + p</a:t>
                      </a:r>
                      <a:endParaRPr kumimoji="0" lang="en-US" sz="1600" b="0" i="0" u="none" strike="noStrike" cap="none" normalizeH="0" baseline="0">
                        <a:ln>
                          <a:noFill/>
                        </a:ln>
                        <a:solidFill>
                          <a:schemeClr val="tx1"/>
                        </a:solidFill>
                        <a:effectLst/>
                        <a:latin typeface="+mj-lt"/>
                        <a:ea typeface="ＭＳ Ｐゴシック" charset="0"/>
                        <a:cs typeface="ＭＳ Ｐゴシック" charset="0"/>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mj-lt"/>
                          <a:ea typeface="ＭＳ Ｐゴシック" charset="0"/>
                          <a:cs typeface="ＭＳ Ｐゴシック" charset="0"/>
                        </a:rPr>
                        <a:t>0.182</a:t>
                      </a:r>
                      <a:endParaRPr kumimoji="0" lang="en-US" sz="1600" b="0" i="0" u="none" strike="noStrike" cap="none" normalizeH="0" baseline="0" dirty="0">
                        <a:ln>
                          <a:noFill/>
                        </a:ln>
                        <a:solidFill>
                          <a:schemeClr val="tx1"/>
                        </a:solidFill>
                        <a:effectLst/>
                        <a:latin typeface="+mj-lt"/>
                        <a:ea typeface="ＭＳ Ｐゴシック" charset="0"/>
                        <a:cs typeface="ＭＳ Ｐゴシック"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mj-lt"/>
                          <a:ea typeface="ＭＳ Ｐゴシック" charset="0"/>
                          <a:cs typeface="ＭＳ Ｐゴシック" charset="0"/>
                        </a:rPr>
                        <a:t>5.9</a:t>
                      </a:r>
                      <a:endParaRPr kumimoji="0" lang="en-US" sz="1600" b="0" i="0" u="none" strike="noStrike" cap="none" normalizeH="0" baseline="0">
                        <a:ln>
                          <a:noFill/>
                        </a:ln>
                        <a:solidFill>
                          <a:schemeClr val="tx1"/>
                        </a:solidFill>
                        <a:effectLst/>
                        <a:latin typeface="+mj-lt"/>
                        <a:ea typeface="ＭＳ Ｐゴシック" charset="0"/>
                        <a:cs typeface="ＭＳ Ｐゴシック"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mj-lt"/>
                          <a:ea typeface="ＭＳ Ｐゴシック" charset="0"/>
                          <a:cs typeface="ＭＳ Ｐゴシック" charset="0"/>
                        </a:rPr>
                        <a:t>7.0x10</a:t>
                      </a:r>
                      <a:r>
                        <a:rPr kumimoji="0" lang="en-GB" sz="1600" b="0" i="0" u="none" strike="noStrike" cap="none" normalizeH="0" baseline="30000">
                          <a:ln>
                            <a:noFill/>
                          </a:ln>
                          <a:solidFill>
                            <a:schemeClr val="tx1"/>
                          </a:solidFill>
                          <a:effectLst/>
                          <a:latin typeface="+mj-lt"/>
                          <a:ea typeface="ＭＳ Ｐゴシック" charset="0"/>
                          <a:cs typeface="ＭＳ Ｐゴシック" charset="0"/>
                        </a:rPr>
                        <a:t>-6</a:t>
                      </a:r>
                      <a:endParaRPr kumimoji="0" lang="en-US" sz="1600" b="0" i="0" u="none" strike="noStrike" cap="none" normalizeH="0" baseline="30000">
                        <a:ln>
                          <a:noFill/>
                        </a:ln>
                        <a:solidFill>
                          <a:schemeClr val="tx1"/>
                        </a:solidFill>
                        <a:effectLst/>
                        <a:latin typeface="+mj-lt"/>
                        <a:ea typeface="ＭＳ Ｐゴシック" charset="0"/>
                        <a:cs typeface="ＭＳ Ｐゴシック" charset="0"/>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048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mj-lt"/>
                          <a:ea typeface="ＭＳ Ｐゴシック" charset="0"/>
                          <a:cs typeface="ＭＳ Ｐゴシック" charset="0"/>
                          <a:sym typeface="Symbol" charset="0"/>
                        </a:rPr>
                        <a:t> + </a:t>
                      </a:r>
                      <a:r>
                        <a:rPr kumimoji="0" lang="en-US" sz="1600" b="0" i="0" u="none" strike="noStrike" cap="none" normalizeH="0" baseline="30000">
                          <a:ln>
                            <a:noFill/>
                          </a:ln>
                          <a:solidFill>
                            <a:schemeClr val="tx1"/>
                          </a:solidFill>
                          <a:effectLst/>
                          <a:latin typeface="+mj-lt"/>
                          <a:ea typeface="ＭＳ Ｐゴシック" charset="0"/>
                          <a:cs typeface="ＭＳ Ｐゴシック" charset="0"/>
                          <a:sym typeface="Symbol" charset="0"/>
                        </a:rPr>
                        <a:t>12</a:t>
                      </a:r>
                      <a:r>
                        <a:rPr kumimoji="0" lang="en-US" sz="1600" b="0" i="0" u="none" strike="noStrike" cap="none" normalizeH="0" baseline="0">
                          <a:ln>
                            <a:noFill/>
                          </a:ln>
                          <a:solidFill>
                            <a:schemeClr val="tx1"/>
                          </a:solidFill>
                          <a:effectLst/>
                          <a:latin typeface="+mj-lt"/>
                          <a:ea typeface="ＭＳ Ｐゴシック" charset="0"/>
                          <a:cs typeface="ＭＳ Ｐゴシック" charset="0"/>
                          <a:sym typeface="Symbol" charset="0"/>
                        </a:rPr>
                        <a:t>C</a:t>
                      </a:r>
                      <a:endParaRPr kumimoji="0" lang="en-US" sz="1600" b="0" i="0" u="none" strike="noStrike" cap="none" normalizeH="0" baseline="0">
                        <a:ln>
                          <a:noFill/>
                        </a:ln>
                        <a:solidFill>
                          <a:schemeClr val="tx1"/>
                        </a:solidFill>
                        <a:effectLst/>
                        <a:latin typeface="+mj-lt"/>
                        <a:ea typeface="ＭＳ Ｐゴシック" charset="0"/>
                        <a:cs typeface="ＭＳ Ｐゴシック" charset="0"/>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mj-lt"/>
                          <a:ea typeface="ＭＳ Ｐゴシック" charset="0"/>
                          <a:cs typeface="ＭＳ Ｐゴシック" charset="0"/>
                        </a:rPr>
                        <a:t>2.242</a:t>
                      </a:r>
                      <a:endParaRPr kumimoji="0" lang="en-US" sz="1600" b="0" i="0" u="none" strike="noStrike" cap="none" normalizeH="0" baseline="0" dirty="0">
                        <a:ln>
                          <a:noFill/>
                        </a:ln>
                        <a:solidFill>
                          <a:schemeClr val="tx1"/>
                        </a:solidFill>
                        <a:effectLst/>
                        <a:latin typeface="+mj-lt"/>
                        <a:ea typeface="ＭＳ Ｐゴシック" charset="0"/>
                        <a:cs typeface="ＭＳ Ｐゴシック"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mj-lt"/>
                          <a:ea typeface="ＭＳ Ｐゴシック" charset="0"/>
                          <a:cs typeface="ＭＳ Ｐゴシック" charset="0"/>
                        </a:rPr>
                        <a:t>56</a:t>
                      </a:r>
                      <a:endParaRPr kumimoji="0" lang="en-US" sz="1600" b="0" i="0" u="none" strike="noStrike" cap="none" normalizeH="0" baseline="0">
                        <a:ln>
                          <a:noFill/>
                        </a:ln>
                        <a:solidFill>
                          <a:schemeClr val="tx1"/>
                        </a:solidFill>
                        <a:effectLst/>
                        <a:latin typeface="+mj-lt"/>
                        <a:ea typeface="ＭＳ Ｐゴシック" charset="0"/>
                        <a:cs typeface="ＭＳ Ｐゴシック"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mj-lt"/>
                          <a:ea typeface="ＭＳ Ｐゴシック" charset="0"/>
                          <a:cs typeface="ＭＳ Ｐゴシック" charset="0"/>
                        </a:rPr>
                        <a:t>5.9x10</a:t>
                      </a:r>
                      <a:r>
                        <a:rPr kumimoji="0" lang="en-GB" sz="1600" b="0" i="0" u="none" strike="noStrike" cap="none" normalizeH="0" baseline="30000">
                          <a:ln>
                            <a:noFill/>
                          </a:ln>
                          <a:solidFill>
                            <a:schemeClr val="tx1"/>
                          </a:solidFill>
                          <a:effectLst/>
                          <a:latin typeface="+mj-lt"/>
                          <a:ea typeface="ＭＳ Ｐゴシック" charset="0"/>
                          <a:cs typeface="ＭＳ Ｐゴシック" charset="0"/>
                        </a:rPr>
                        <a:t>-56</a:t>
                      </a:r>
                      <a:endParaRPr kumimoji="0" lang="en-US" sz="1600" b="0" i="0" u="none" strike="noStrike" cap="none" normalizeH="0" baseline="30000">
                        <a:ln>
                          <a:noFill/>
                        </a:ln>
                        <a:solidFill>
                          <a:schemeClr val="tx1"/>
                        </a:solidFill>
                        <a:effectLst/>
                        <a:latin typeface="+mj-lt"/>
                        <a:ea typeface="ＭＳ Ｐゴシック" charset="0"/>
                        <a:cs typeface="ＭＳ Ｐゴシック" charset="0"/>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00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30000" dirty="0">
                          <a:ln>
                            <a:noFill/>
                          </a:ln>
                          <a:solidFill>
                            <a:schemeClr val="tx1"/>
                          </a:solidFill>
                          <a:effectLst/>
                          <a:latin typeface="+mj-lt"/>
                          <a:ea typeface="ＭＳ Ｐゴシック" charset="0"/>
                          <a:cs typeface="ＭＳ Ｐゴシック" charset="0"/>
                        </a:rPr>
                        <a:t>16</a:t>
                      </a:r>
                      <a:r>
                        <a:rPr kumimoji="0" lang="en-GB" sz="1600" b="0" i="0" u="none" strike="noStrike" cap="none" normalizeH="0" baseline="0" dirty="0">
                          <a:ln>
                            <a:noFill/>
                          </a:ln>
                          <a:solidFill>
                            <a:schemeClr val="tx1"/>
                          </a:solidFill>
                          <a:effectLst/>
                          <a:latin typeface="+mj-lt"/>
                          <a:ea typeface="ＭＳ Ｐゴシック" charset="0"/>
                          <a:cs typeface="ＭＳ Ｐゴシック" charset="0"/>
                        </a:rPr>
                        <a:t>O + </a:t>
                      </a:r>
                      <a:r>
                        <a:rPr kumimoji="0" lang="en-GB" sz="1600" b="0" i="0" u="none" strike="noStrike" cap="none" normalizeH="0" baseline="30000" dirty="0">
                          <a:ln>
                            <a:noFill/>
                          </a:ln>
                          <a:solidFill>
                            <a:schemeClr val="tx1"/>
                          </a:solidFill>
                          <a:effectLst/>
                          <a:latin typeface="+mj-lt"/>
                          <a:ea typeface="ＭＳ Ｐゴシック" charset="0"/>
                          <a:cs typeface="ＭＳ Ｐゴシック" charset="0"/>
                        </a:rPr>
                        <a:t>16</a:t>
                      </a:r>
                      <a:r>
                        <a:rPr kumimoji="0" lang="en-GB" sz="1600" b="0" i="0" u="none" strike="noStrike" cap="none" normalizeH="0" baseline="0" dirty="0">
                          <a:ln>
                            <a:noFill/>
                          </a:ln>
                          <a:solidFill>
                            <a:schemeClr val="tx1"/>
                          </a:solidFill>
                          <a:effectLst/>
                          <a:latin typeface="+mj-lt"/>
                          <a:ea typeface="ＭＳ Ｐゴシック" charset="0"/>
                          <a:cs typeface="ＭＳ Ｐゴシック" charset="0"/>
                        </a:rPr>
                        <a:t>O</a:t>
                      </a:r>
                      <a:endParaRPr kumimoji="0" lang="en-US" sz="1600" b="0" i="0" u="none" strike="noStrike" cap="none" normalizeH="0" baseline="0" dirty="0">
                        <a:ln>
                          <a:noFill/>
                        </a:ln>
                        <a:solidFill>
                          <a:schemeClr val="tx1"/>
                        </a:solidFill>
                        <a:effectLst/>
                        <a:latin typeface="+mj-lt"/>
                        <a:ea typeface="ＭＳ Ｐゴシック" charset="0"/>
                        <a:cs typeface="ＭＳ Ｐゴシック" charset="0"/>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mj-lt"/>
                          <a:ea typeface="ＭＳ Ｐゴシック" charset="0"/>
                          <a:cs typeface="ＭＳ Ｐゴシック" charset="0"/>
                        </a:rPr>
                        <a:t>10.349</a:t>
                      </a:r>
                      <a:endParaRPr kumimoji="0" lang="en-US" sz="1600" b="0" i="0" u="none" strike="noStrike" cap="none" normalizeH="0" baseline="0" dirty="0">
                        <a:ln>
                          <a:noFill/>
                        </a:ln>
                        <a:solidFill>
                          <a:schemeClr val="tx1"/>
                        </a:solidFill>
                        <a:effectLst/>
                        <a:latin typeface="+mj-lt"/>
                        <a:ea typeface="ＭＳ Ｐゴシック" charset="0"/>
                        <a:cs typeface="ＭＳ Ｐゴシック"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mj-lt"/>
                          <a:ea typeface="ＭＳ Ｐゴシック" charset="0"/>
                          <a:cs typeface="ＭＳ Ｐゴシック" charset="0"/>
                        </a:rPr>
                        <a:t>237</a:t>
                      </a:r>
                      <a:endParaRPr kumimoji="0" lang="en-US" sz="1600" b="0" i="0" u="none" strike="noStrike" cap="none" normalizeH="0" baseline="0">
                        <a:ln>
                          <a:noFill/>
                        </a:ln>
                        <a:solidFill>
                          <a:schemeClr val="tx1"/>
                        </a:solidFill>
                        <a:effectLst/>
                        <a:latin typeface="+mj-lt"/>
                        <a:ea typeface="ＭＳ Ｐゴシック" charset="0"/>
                        <a:cs typeface="ＭＳ Ｐゴシック"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mj-lt"/>
                          <a:ea typeface="ＭＳ Ｐゴシック" charset="0"/>
                          <a:cs typeface="ＭＳ Ｐゴシック" charset="0"/>
                        </a:rPr>
                        <a:t>2.5x10</a:t>
                      </a:r>
                      <a:r>
                        <a:rPr kumimoji="0" lang="en-GB" sz="1600" b="0" i="0" u="none" strike="noStrike" cap="none" normalizeH="0" baseline="30000" dirty="0">
                          <a:ln>
                            <a:noFill/>
                          </a:ln>
                          <a:solidFill>
                            <a:schemeClr val="tx1"/>
                          </a:solidFill>
                          <a:effectLst/>
                          <a:latin typeface="+mj-lt"/>
                          <a:ea typeface="ＭＳ Ｐゴシック" charset="0"/>
                          <a:cs typeface="ＭＳ Ｐゴシック" charset="0"/>
                        </a:rPr>
                        <a:t>-237</a:t>
                      </a:r>
                      <a:endParaRPr kumimoji="0" lang="en-US" sz="1600" b="0" i="0" u="none" strike="noStrike" cap="none" normalizeH="0" baseline="30000" dirty="0">
                        <a:ln>
                          <a:noFill/>
                        </a:ln>
                        <a:solidFill>
                          <a:schemeClr val="tx1"/>
                        </a:solidFill>
                        <a:effectLst/>
                        <a:latin typeface="+mj-lt"/>
                        <a:ea typeface="ＭＳ Ｐゴシック" charset="0"/>
                        <a:cs typeface="ＭＳ Ｐゴシック" charset="0"/>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32" name="Rectangle 36">
            <a:extLst>
              <a:ext uri="{FF2B5EF4-FFF2-40B4-BE49-F238E27FC236}">
                <a16:creationId xmlns:a16="http://schemas.microsoft.com/office/drawing/2014/main" id="{9EF0E0F3-88C3-4D8E-FD67-97FB4FA93DCB}"/>
              </a:ext>
            </a:extLst>
          </p:cNvPr>
          <p:cNvSpPr>
            <a:spLocks noChangeArrowheads="1"/>
          </p:cNvSpPr>
          <p:nvPr/>
        </p:nvSpPr>
        <p:spPr bwMode="auto">
          <a:xfrm>
            <a:off x="6836579" y="4912295"/>
            <a:ext cx="1835759" cy="795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lnSpc>
                <a:spcPct val="150000"/>
              </a:lnSpc>
            </a:pPr>
            <a:r>
              <a:rPr lang="en-GB" sz="1600" u="sng" dirty="0">
                <a:latin typeface="+mj-lt"/>
                <a:cs typeface="Comic Sans MS"/>
              </a:rPr>
              <a:t>STRONG sensitivity </a:t>
            </a:r>
          </a:p>
          <a:p>
            <a:pPr algn="ctr">
              <a:lnSpc>
                <a:spcPct val="150000"/>
              </a:lnSpc>
            </a:pPr>
            <a:r>
              <a:rPr lang="en-GB" sz="1600" u="sng" dirty="0">
                <a:latin typeface="+mj-lt"/>
                <a:cs typeface="Comic Sans MS"/>
              </a:rPr>
              <a:t>to Coulomb barrier</a:t>
            </a:r>
          </a:p>
        </p:txBody>
      </p:sp>
      <p:sp>
        <p:nvSpPr>
          <p:cNvPr id="33" name="Arrow: Right 6">
            <a:extLst>
              <a:ext uri="{FF2B5EF4-FFF2-40B4-BE49-F238E27FC236}">
                <a16:creationId xmlns:a16="http://schemas.microsoft.com/office/drawing/2014/main" id="{A4D095F7-A8AD-189D-EC15-2F3AD130D6B3}"/>
              </a:ext>
            </a:extLst>
          </p:cNvPr>
          <p:cNvSpPr/>
          <p:nvPr/>
        </p:nvSpPr>
        <p:spPr>
          <a:xfrm>
            <a:off x="8675612" y="5277039"/>
            <a:ext cx="394466" cy="2415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Box 33">
            <a:extLst>
              <a:ext uri="{FF2B5EF4-FFF2-40B4-BE49-F238E27FC236}">
                <a16:creationId xmlns:a16="http://schemas.microsoft.com/office/drawing/2014/main" id="{F07907A9-9434-6B88-B15D-EF4AE2D6F8FC}"/>
              </a:ext>
            </a:extLst>
          </p:cNvPr>
          <p:cNvSpPr txBox="1">
            <a:spLocks noChangeArrowheads="1"/>
          </p:cNvSpPr>
          <p:nvPr/>
        </p:nvSpPr>
        <p:spPr bwMode="auto">
          <a:xfrm>
            <a:off x="9112505" y="5149348"/>
            <a:ext cx="3004489" cy="973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20000"/>
              </a:lnSpc>
            </a:pPr>
            <a:r>
              <a:rPr lang="en-GB" sz="1600" u="sng" dirty="0">
                <a:latin typeface="+mj-lt"/>
                <a:cs typeface="Comic Sans MS"/>
              </a:rPr>
              <a:t>separate</a:t>
            </a:r>
            <a:r>
              <a:rPr lang="en-GB" sz="1600" dirty="0">
                <a:latin typeface="+mj-lt"/>
                <a:cs typeface="Comic Sans MS"/>
              </a:rPr>
              <a:t> stages:     H-burning</a:t>
            </a:r>
          </a:p>
          <a:p>
            <a:pPr eaLnBrk="1" hangingPunct="1">
              <a:lnSpc>
                <a:spcPct val="120000"/>
              </a:lnSpc>
            </a:pPr>
            <a:r>
              <a:rPr lang="en-GB" sz="1600" dirty="0">
                <a:latin typeface="+mj-lt"/>
                <a:cs typeface="Comic Sans MS"/>
              </a:rPr>
              <a:t>	              He-burning</a:t>
            </a:r>
          </a:p>
          <a:p>
            <a:pPr eaLnBrk="1" hangingPunct="1">
              <a:lnSpc>
                <a:spcPct val="120000"/>
              </a:lnSpc>
            </a:pPr>
            <a:r>
              <a:rPr lang="en-GB" sz="1600" dirty="0">
                <a:latin typeface="+mj-lt"/>
                <a:cs typeface="Comic Sans MS"/>
              </a:rPr>
              <a:t>	              C/O-burning …</a:t>
            </a:r>
            <a:endParaRPr lang="en-US" sz="1600" dirty="0">
              <a:latin typeface="+mj-lt"/>
              <a:cs typeface="Comic Sans MS"/>
            </a:endParaRPr>
          </a:p>
        </p:txBody>
      </p:sp>
    </p:spTree>
    <p:extLst>
      <p:ext uri="{BB962C8B-B14F-4D97-AF65-F5344CB8AC3E}">
        <p14:creationId xmlns:p14="http://schemas.microsoft.com/office/powerpoint/2010/main" val="370063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5C1F8-0CB6-37FF-2252-999703A67B17}"/>
            </a:ext>
          </a:extLst>
        </p:cNvPr>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CDCB6DD0-682E-87C8-5343-A14EDE7DC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B61CF0EB-9B32-0C21-7C25-915BCA981CAB}"/>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Direct Experiments</a:t>
            </a:r>
          </a:p>
        </p:txBody>
      </p:sp>
      <p:pic>
        <p:nvPicPr>
          <p:cNvPr id="10" name="Immagine 9" descr="Immagine che contiene logo, Carattere, Elementi grafici, bianco&#10;&#10;Il contenuto generato dall'IA potrebbe non essere corretto.">
            <a:extLst>
              <a:ext uri="{FF2B5EF4-FFF2-40B4-BE49-F238E27FC236}">
                <a16:creationId xmlns:a16="http://schemas.microsoft.com/office/drawing/2014/main" id="{9641F880-2305-0380-7DB1-1A120A3226CA}"/>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12" name="Immagine 11" descr="Immagine che contiene segnale&#10;&#10;Descrizione generata automaticamente">
            <a:extLst>
              <a:ext uri="{FF2B5EF4-FFF2-40B4-BE49-F238E27FC236}">
                <a16:creationId xmlns:a16="http://schemas.microsoft.com/office/drawing/2014/main" id="{3CBC57F4-D02D-6D33-F6B9-75FAE338A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pic>
        <p:nvPicPr>
          <p:cNvPr id="4" name="Immagine 3">
            <a:extLst>
              <a:ext uri="{FF2B5EF4-FFF2-40B4-BE49-F238E27FC236}">
                <a16:creationId xmlns:a16="http://schemas.microsoft.com/office/drawing/2014/main" id="{6C167100-F9AB-F8DB-3005-BD6F11B35F8F}"/>
              </a:ext>
            </a:extLst>
          </p:cNvPr>
          <p:cNvPicPr>
            <a:picLocks noChangeAspect="1"/>
          </p:cNvPicPr>
          <p:nvPr/>
        </p:nvPicPr>
        <p:blipFill>
          <a:blip r:embed="rId4"/>
          <a:stretch>
            <a:fillRect/>
          </a:stretch>
        </p:blipFill>
        <p:spPr>
          <a:xfrm>
            <a:off x="1101370" y="1406637"/>
            <a:ext cx="9791700" cy="5172075"/>
          </a:xfrm>
          <a:prstGeom prst="rect">
            <a:avLst/>
          </a:prstGeom>
        </p:spPr>
      </p:pic>
    </p:spTree>
    <p:extLst>
      <p:ext uri="{BB962C8B-B14F-4D97-AF65-F5344CB8AC3E}">
        <p14:creationId xmlns:p14="http://schemas.microsoft.com/office/powerpoint/2010/main" val="1950907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23288-7ACC-AC16-E92C-817140F6D7D2}"/>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2C48DE3B-A374-1F78-69F4-A4615DA2F15F}"/>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a:solidFill>
                  <a:schemeClr val="tx1"/>
                </a:solidFill>
                <a:latin typeface="+mj-lt"/>
                <a:ea typeface="+mj-ea"/>
                <a:cs typeface="+mj-cs"/>
              </a:rPr>
              <a:t>Experimental Nuclear Astrophysics</a:t>
            </a:r>
          </a:p>
        </p:txBody>
      </p:sp>
      <p:pic>
        <p:nvPicPr>
          <p:cNvPr id="3" name="Immagine 2" descr="Immagine che contiene logo, Carattere, Elementi grafici, bianco&#10;&#10;Il contenuto generato dall'IA potrebbe non essere corretto.">
            <a:extLst>
              <a:ext uri="{FF2B5EF4-FFF2-40B4-BE49-F238E27FC236}">
                <a16:creationId xmlns:a16="http://schemas.microsoft.com/office/drawing/2014/main" id="{2201F7BD-8346-B796-1BA6-01519C2DCBBF}"/>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4" name="Immagine 3" descr="Immagine che contiene segnale&#10;&#10;Descrizione generata automaticamente">
            <a:extLst>
              <a:ext uri="{FF2B5EF4-FFF2-40B4-BE49-F238E27FC236}">
                <a16:creationId xmlns:a16="http://schemas.microsoft.com/office/drawing/2014/main" id="{20433913-4A53-C248-F308-A8722C923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sp>
        <p:nvSpPr>
          <p:cNvPr id="8" name="CasellaDiTesto 7">
            <a:extLst>
              <a:ext uri="{FF2B5EF4-FFF2-40B4-BE49-F238E27FC236}">
                <a16:creationId xmlns:a16="http://schemas.microsoft.com/office/drawing/2014/main" id="{F07EC0B0-C1D4-C3AC-7765-F1A5EBD55057}"/>
              </a:ext>
            </a:extLst>
          </p:cNvPr>
          <p:cNvSpPr txBox="1"/>
          <p:nvPr/>
        </p:nvSpPr>
        <p:spPr>
          <a:xfrm>
            <a:off x="2980475" y="1179166"/>
            <a:ext cx="6231047" cy="92333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i="1" u="none" strike="noStrike" dirty="0">
                <a:effectLst/>
                <a:latin typeface="+mj-lt"/>
              </a:rPr>
              <a:t>Experimental nuclear astrophysics </a:t>
            </a:r>
            <a:r>
              <a:rPr lang="en-US" i="1" dirty="0">
                <a:latin typeface="+mj-lt"/>
              </a:rPr>
              <a:t>combines laboratory nuclear physics with astronomical observations to understand the origin of elements and stellar energy production</a:t>
            </a:r>
            <a:endParaRPr lang="it-IT" i="1" dirty="0">
              <a:latin typeface="+mj-lt"/>
            </a:endParaRPr>
          </a:p>
        </p:txBody>
      </p:sp>
      <p:pic>
        <p:nvPicPr>
          <p:cNvPr id="10" name="Immagine 9">
            <a:extLst>
              <a:ext uri="{FF2B5EF4-FFF2-40B4-BE49-F238E27FC236}">
                <a16:creationId xmlns:a16="http://schemas.microsoft.com/office/drawing/2014/main" id="{C14B1B37-8599-003C-4360-18CCC0D83776}"/>
              </a:ext>
            </a:extLst>
          </p:cNvPr>
          <p:cNvPicPr>
            <a:picLocks noChangeAspect="1"/>
          </p:cNvPicPr>
          <p:nvPr/>
        </p:nvPicPr>
        <p:blipFill>
          <a:blip r:embed="rId4"/>
          <a:stretch>
            <a:fillRect/>
          </a:stretch>
        </p:blipFill>
        <p:spPr>
          <a:xfrm>
            <a:off x="4135755" y="3002189"/>
            <a:ext cx="3920490" cy="2854477"/>
          </a:xfrm>
          <a:prstGeom prst="ellipse">
            <a:avLst/>
          </a:prstGeom>
          <a:ln>
            <a:noFill/>
          </a:ln>
          <a:effectLst>
            <a:softEdge rad="112500"/>
          </a:effectLst>
        </p:spPr>
      </p:pic>
      <p:sp>
        <p:nvSpPr>
          <p:cNvPr id="11" name="Freccia circolare in giù 10">
            <a:extLst>
              <a:ext uri="{FF2B5EF4-FFF2-40B4-BE49-F238E27FC236}">
                <a16:creationId xmlns:a16="http://schemas.microsoft.com/office/drawing/2014/main" id="{99807119-3806-D8EC-FC08-A6A49639B204}"/>
              </a:ext>
            </a:extLst>
          </p:cNvPr>
          <p:cNvSpPr/>
          <p:nvPr/>
        </p:nvSpPr>
        <p:spPr>
          <a:xfrm rot="19373448">
            <a:off x="2549273" y="2857807"/>
            <a:ext cx="2055136" cy="525101"/>
          </a:xfrm>
          <a:prstGeom prst="curvedDownArrow">
            <a:avLst>
              <a:gd name="adj1" fmla="val 25000"/>
              <a:gd name="adj2" fmla="val 73970"/>
              <a:gd name="adj3" fmla="val 4086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2" name="CasellaDiTesto 11">
            <a:extLst>
              <a:ext uri="{FF2B5EF4-FFF2-40B4-BE49-F238E27FC236}">
                <a16:creationId xmlns:a16="http://schemas.microsoft.com/office/drawing/2014/main" id="{7F3C5270-5B59-277B-9427-40C88924FC34}"/>
              </a:ext>
            </a:extLst>
          </p:cNvPr>
          <p:cNvSpPr txBox="1"/>
          <p:nvPr/>
        </p:nvSpPr>
        <p:spPr>
          <a:xfrm>
            <a:off x="1381594" y="4434975"/>
            <a:ext cx="2271776" cy="584775"/>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it-IT" sz="3200" dirty="0" err="1">
                <a:latin typeface="+mj-lt"/>
              </a:rPr>
              <a:t>Experiments</a:t>
            </a:r>
            <a:endParaRPr lang="it-IT" sz="3200" dirty="0">
              <a:latin typeface="+mj-lt"/>
            </a:endParaRPr>
          </a:p>
        </p:txBody>
      </p:sp>
      <p:sp>
        <p:nvSpPr>
          <p:cNvPr id="13" name="CasellaDiTesto 12">
            <a:extLst>
              <a:ext uri="{FF2B5EF4-FFF2-40B4-BE49-F238E27FC236}">
                <a16:creationId xmlns:a16="http://schemas.microsoft.com/office/drawing/2014/main" id="{DF47DDCF-D622-A8A8-24E0-7258F6EDAE08}"/>
              </a:ext>
            </a:extLst>
          </p:cNvPr>
          <p:cNvSpPr txBox="1"/>
          <p:nvPr/>
        </p:nvSpPr>
        <p:spPr>
          <a:xfrm>
            <a:off x="5527114" y="6059466"/>
            <a:ext cx="1312988" cy="5847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it-IT" sz="3200" dirty="0">
                <a:latin typeface="+mj-lt"/>
              </a:rPr>
              <a:t>Theory</a:t>
            </a:r>
          </a:p>
        </p:txBody>
      </p:sp>
      <p:sp>
        <p:nvSpPr>
          <p:cNvPr id="14" name="CasellaDiTesto 13">
            <a:extLst>
              <a:ext uri="{FF2B5EF4-FFF2-40B4-BE49-F238E27FC236}">
                <a16:creationId xmlns:a16="http://schemas.microsoft.com/office/drawing/2014/main" id="{828DA571-040D-A02E-F072-99360B01B371}"/>
              </a:ext>
            </a:extLst>
          </p:cNvPr>
          <p:cNvSpPr txBox="1"/>
          <p:nvPr/>
        </p:nvSpPr>
        <p:spPr>
          <a:xfrm>
            <a:off x="8715591" y="4398761"/>
            <a:ext cx="2404441" cy="584775"/>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it-IT" sz="3200" dirty="0" err="1">
                <a:latin typeface="+mj-lt"/>
              </a:rPr>
              <a:t>Observations</a:t>
            </a:r>
            <a:endParaRPr lang="it-IT" sz="3200" dirty="0">
              <a:latin typeface="+mj-lt"/>
            </a:endParaRPr>
          </a:p>
        </p:txBody>
      </p:sp>
      <p:sp>
        <p:nvSpPr>
          <p:cNvPr id="15" name="Freccia circolare in giù 14">
            <a:extLst>
              <a:ext uri="{FF2B5EF4-FFF2-40B4-BE49-F238E27FC236}">
                <a16:creationId xmlns:a16="http://schemas.microsoft.com/office/drawing/2014/main" id="{5B124C67-F278-51C8-2E92-11EEEA2E39E1}"/>
              </a:ext>
            </a:extLst>
          </p:cNvPr>
          <p:cNvSpPr/>
          <p:nvPr/>
        </p:nvSpPr>
        <p:spPr>
          <a:xfrm rot="1823404">
            <a:off x="7746054" y="2739639"/>
            <a:ext cx="2055136" cy="525101"/>
          </a:xfrm>
          <a:prstGeom prst="curvedDownArrow">
            <a:avLst>
              <a:gd name="adj1" fmla="val 25000"/>
              <a:gd name="adj2" fmla="val 73970"/>
              <a:gd name="adj3" fmla="val 4086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5" name="CasellaDiTesto 4">
            <a:extLst>
              <a:ext uri="{FF2B5EF4-FFF2-40B4-BE49-F238E27FC236}">
                <a16:creationId xmlns:a16="http://schemas.microsoft.com/office/drawing/2014/main" id="{E23B18FD-51CD-BD39-453A-EAE65CE87D32}"/>
              </a:ext>
            </a:extLst>
          </p:cNvPr>
          <p:cNvSpPr txBox="1"/>
          <p:nvPr/>
        </p:nvSpPr>
        <p:spPr>
          <a:xfrm>
            <a:off x="5363319" y="2315761"/>
            <a:ext cx="1225015" cy="5847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it-IT" sz="3200" dirty="0">
                <a:latin typeface="+mj-lt"/>
              </a:rPr>
              <a:t>Model</a:t>
            </a:r>
          </a:p>
        </p:txBody>
      </p:sp>
      <p:sp>
        <p:nvSpPr>
          <p:cNvPr id="6" name="Freccia circolare in giù 5">
            <a:extLst>
              <a:ext uri="{FF2B5EF4-FFF2-40B4-BE49-F238E27FC236}">
                <a16:creationId xmlns:a16="http://schemas.microsoft.com/office/drawing/2014/main" id="{0253E2C8-8C4D-5F28-80FC-E62407CB01DF}"/>
              </a:ext>
            </a:extLst>
          </p:cNvPr>
          <p:cNvSpPr/>
          <p:nvPr/>
        </p:nvSpPr>
        <p:spPr>
          <a:xfrm rot="8919458">
            <a:off x="7511062" y="5763177"/>
            <a:ext cx="2055136" cy="525101"/>
          </a:xfrm>
          <a:prstGeom prst="curvedDownArrow">
            <a:avLst>
              <a:gd name="adj1" fmla="val 25000"/>
              <a:gd name="adj2" fmla="val 73970"/>
              <a:gd name="adj3" fmla="val 4086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7" name="Freccia circolare in giù 6">
            <a:extLst>
              <a:ext uri="{FF2B5EF4-FFF2-40B4-BE49-F238E27FC236}">
                <a16:creationId xmlns:a16="http://schemas.microsoft.com/office/drawing/2014/main" id="{78BA1DDC-3943-9DC2-4AC1-4577330070D7}"/>
              </a:ext>
            </a:extLst>
          </p:cNvPr>
          <p:cNvSpPr/>
          <p:nvPr/>
        </p:nvSpPr>
        <p:spPr>
          <a:xfrm rot="12829548">
            <a:off x="2815414" y="5707530"/>
            <a:ext cx="2055136" cy="525101"/>
          </a:xfrm>
          <a:prstGeom prst="curvedDownArrow">
            <a:avLst>
              <a:gd name="adj1" fmla="val 25000"/>
              <a:gd name="adj2" fmla="val 73970"/>
              <a:gd name="adj3" fmla="val 4086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23442758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0D2D3-6529-BA66-C743-C753B85CDA38}"/>
            </a:ext>
          </a:extLst>
        </p:cNvPr>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CF0EFC29-BEE7-37D9-3A10-5EAD83A13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366605DF-1627-7BDA-AC2D-EDA3003B1D9F}"/>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Direct Experiments</a:t>
            </a:r>
          </a:p>
        </p:txBody>
      </p:sp>
      <p:pic>
        <p:nvPicPr>
          <p:cNvPr id="10" name="Immagine 9" descr="Immagine che contiene logo, Carattere, Elementi grafici, bianco&#10;&#10;Il contenuto generato dall'IA potrebbe non essere corretto.">
            <a:extLst>
              <a:ext uri="{FF2B5EF4-FFF2-40B4-BE49-F238E27FC236}">
                <a16:creationId xmlns:a16="http://schemas.microsoft.com/office/drawing/2014/main" id="{F5A23F06-2673-4668-9D6E-FED767F1D86C}"/>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12" name="Immagine 11" descr="Immagine che contiene segnale&#10;&#10;Descrizione generata automaticamente">
            <a:extLst>
              <a:ext uri="{FF2B5EF4-FFF2-40B4-BE49-F238E27FC236}">
                <a16:creationId xmlns:a16="http://schemas.microsoft.com/office/drawing/2014/main" id="{14932D75-CA0E-27A3-573E-2AB0E3EB8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sp>
        <p:nvSpPr>
          <p:cNvPr id="3" name="Rectangle: Rounded Corners 72">
            <a:extLst>
              <a:ext uri="{FF2B5EF4-FFF2-40B4-BE49-F238E27FC236}">
                <a16:creationId xmlns:a16="http://schemas.microsoft.com/office/drawing/2014/main" id="{3D915E80-C8FF-4C6C-452C-3176B5DA761B}"/>
              </a:ext>
            </a:extLst>
          </p:cNvPr>
          <p:cNvSpPr/>
          <p:nvPr/>
        </p:nvSpPr>
        <p:spPr>
          <a:xfrm>
            <a:off x="1535465" y="2213377"/>
            <a:ext cx="8701623" cy="436864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2">
            <a:extLst>
              <a:ext uri="{FF2B5EF4-FFF2-40B4-BE49-F238E27FC236}">
                <a16:creationId xmlns:a16="http://schemas.microsoft.com/office/drawing/2014/main" id="{0EEB5221-353B-564F-E3D1-5FFEF9633B3A}"/>
              </a:ext>
            </a:extLst>
          </p:cNvPr>
          <p:cNvGrpSpPr>
            <a:grpSpLocks/>
          </p:cNvGrpSpPr>
          <p:nvPr/>
        </p:nvGrpSpPr>
        <p:grpSpPr bwMode="auto">
          <a:xfrm>
            <a:off x="1514828" y="2941311"/>
            <a:ext cx="3979863" cy="3397250"/>
            <a:chOff x="173" y="519"/>
            <a:chExt cx="2507" cy="2242"/>
          </a:xfrm>
        </p:grpSpPr>
        <p:sp>
          <p:nvSpPr>
            <p:cNvPr id="5" name="Rectangle 3" descr="Diagonal dunkel nach oben">
              <a:extLst>
                <a:ext uri="{FF2B5EF4-FFF2-40B4-BE49-F238E27FC236}">
                  <a16:creationId xmlns:a16="http://schemas.microsoft.com/office/drawing/2014/main" id="{80815CE9-9B93-375C-FC65-141843228360}"/>
                </a:ext>
              </a:extLst>
            </p:cNvPr>
            <p:cNvSpPr>
              <a:spLocks noChangeArrowheads="1"/>
            </p:cNvSpPr>
            <p:nvPr/>
          </p:nvSpPr>
          <p:spPr bwMode="auto">
            <a:xfrm>
              <a:off x="588" y="736"/>
              <a:ext cx="265" cy="1474"/>
            </a:xfrm>
            <a:prstGeom prst="rect">
              <a:avLst/>
            </a:prstGeom>
            <a:pattFill prst="ltUpDiag">
              <a:fgClr>
                <a:srgbClr val="003300"/>
              </a:fgClr>
              <a:bgClr>
                <a:srgbClr val="FFFFFF"/>
              </a:bgClr>
            </a:patt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400">
                <a:latin typeface="Calibri" charset="0"/>
                <a:cs typeface="Calibri" charset="0"/>
              </a:endParaRPr>
            </a:p>
          </p:txBody>
        </p:sp>
        <p:sp>
          <p:nvSpPr>
            <p:cNvPr id="7" name="Text Box 4">
              <a:extLst>
                <a:ext uri="{FF2B5EF4-FFF2-40B4-BE49-F238E27FC236}">
                  <a16:creationId xmlns:a16="http://schemas.microsoft.com/office/drawing/2014/main" id="{A9495D8F-A4EA-132F-8424-8680A8B6576D}"/>
                </a:ext>
              </a:extLst>
            </p:cNvPr>
            <p:cNvSpPr txBox="1">
              <a:spLocks noChangeArrowheads="1"/>
            </p:cNvSpPr>
            <p:nvPr/>
          </p:nvSpPr>
          <p:spPr bwMode="auto">
            <a:xfrm>
              <a:off x="173" y="799"/>
              <a:ext cx="422" cy="3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charset="0"/>
                  <a:ea typeface="ＭＳ Ｐゴシック" charset="0"/>
                  <a:cs typeface="ＭＳ Ｐゴシック" charset="0"/>
                </a:defRPr>
              </a:lvl1pPr>
              <a:lvl2pPr marL="37931725" indent="-37474525" eaLnBrk="0" hangingPunct="0">
                <a:defRPr sz="1600">
                  <a:solidFill>
                    <a:schemeClr val="tx1"/>
                  </a:solidFill>
                  <a:latin typeface="Comic Sans MS" charset="0"/>
                  <a:ea typeface="ＭＳ Ｐゴシック" charset="0"/>
                </a:defRPr>
              </a:lvl2pPr>
              <a:lvl3pPr eaLnBrk="0" hangingPunct="0">
                <a:defRPr sz="1600">
                  <a:solidFill>
                    <a:schemeClr val="tx1"/>
                  </a:solidFill>
                  <a:latin typeface="Comic Sans MS" charset="0"/>
                  <a:ea typeface="ＭＳ Ｐゴシック" charset="0"/>
                </a:defRPr>
              </a:lvl3pPr>
              <a:lvl4pPr eaLnBrk="0" hangingPunct="0">
                <a:defRPr sz="1600">
                  <a:solidFill>
                    <a:schemeClr val="tx1"/>
                  </a:solidFill>
                  <a:latin typeface="Comic Sans MS" charset="0"/>
                  <a:ea typeface="ＭＳ Ｐゴシック" charset="0"/>
                </a:defRPr>
              </a:lvl4pPr>
              <a:lvl5pPr eaLnBrk="0" hangingPunct="0">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algn="ctr"/>
              <a:r>
                <a:rPr lang="it-IT" sz="1400" dirty="0">
                  <a:latin typeface="+mj-lt"/>
                  <a:cs typeface="Calibri" charset="0"/>
                </a:rPr>
                <a:t>LOG</a:t>
              </a:r>
            </a:p>
            <a:p>
              <a:pPr algn="ctr"/>
              <a:r>
                <a:rPr lang="it-IT" sz="1400" dirty="0">
                  <a:latin typeface="+mj-lt"/>
                  <a:cs typeface="Calibri" charset="0"/>
                </a:rPr>
                <a:t>SCALE</a:t>
              </a:r>
              <a:r>
                <a:rPr lang="it-IT" sz="1400" dirty="0">
                  <a:latin typeface="Calibri" charset="0"/>
                  <a:cs typeface="Calibri" charset="0"/>
                </a:rPr>
                <a:t> </a:t>
              </a:r>
            </a:p>
          </p:txBody>
        </p:sp>
        <p:sp>
          <p:nvSpPr>
            <p:cNvPr id="8" name="Freeform 5">
              <a:extLst>
                <a:ext uri="{FF2B5EF4-FFF2-40B4-BE49-F238E27FC236}">
                  <a16:creationId xmlns:a16="http://schemas.microsoft.com/office/drawing/2014/main" id="{783337DB-13F7-F06F-B1C5-09E5B51F590D}"/>
                </a:ext>
              </a:extLst>
            </p:cNvPr>
            <p:cNvSpPr>
              <a:spLocks/>
            </p:cNvSpPr>
            <p:nvPr/>
          </p:nvSpPr>
          <p:spPr bwMode="auto">
            <a:xfrm>
              <a:off x="1006" y="580"/>
              <a:ext cx="1503" cy="860"/>
            </a:xfrm>
            <a:custGeom>
              <a:avLst/>
              <a:gdLst>
                <a:gd name="T0" fmla="*/ 1503 w 1503"/>
                <a:gd name="T1" fmla="*/ 380 h 860"/>
                <a:gd name="T2" fmla="*/ 1314 w 1503"/>
                <a:gd name="T3" fmla="*/ 404 h 860"/>
                <a:gd name="T4" fmla="*/ 1161 w 1503"/>
                <a:gd name="T5" fmla="*/ 383 h 860"/>
                <a:gd name="T6" fmla="*/ 1134 w 1503"/>
                <a:gd name="T7" fmla="*/ 2 h 860"/>
                <a:gd name="T8" fmla="*/ 1113 w 1503"/>
                <a:gd name="T9" fmla="*/ 392 h 860"/>
                <a:gd name="T10" fmla="*/ 987 w 1503"/>
                <a:gd name="T11" fmla="*/ 455 h 860"/>
                <a:gd name="T12" fmla="*/ 873 w 1503"/>
                <a:gd name="T13" fmla="*/ 467 h 860"/>
                <a:gd name="T14" fmla="*/ 861 w 1503"/>
                <a:gd name="T15" fmla="*/ 350 h 860"/>
                <a:gd name="T16" fmla="*/ 849 w 1503"/>
                <a:gd name="T17" fmla="*/ 476 h 860"/>
                <a:gd name="T18" fmla="*/ 717 w 1503"/>
                <a:gd name="T19" fmla="*/ 524 h 860"/>
                <a:gd name="T20" fmla="*/ 600 w 1503"/>
                <a:gd name="T21" fmla="*/ 623 h 860"/>
                <a:gd name="T22" fmla="*/ 495 w 1503"/>
                <a:gd name="T23" fmla="*/ 470 h 860"/>
                <a:gd name="T24" fmla="*/ 423 w 1503"/>
                <a:gd name="T25" fmla="*/ 593 h 860"/>
                <a:gd name="T26" fmla="*/ 324 w 1503"/>
                <a:gd name="T27" fmla="*/ 662 h 860"/>
                <a:gd name="T28" fmla="*/ 192 w 1503"/>
                <a:gd name="T29" fmla="*/ 671 h 860"/>
                <a:gd name="T30" fmla="*/ 147 w 1503"/>
                <a:gd name="T31" fmla="*/ 257 h 860"/>
                <a:gd name="T32" fmla="*/ 120 w 1503"/>
                <a:gd name="T33" fmla="*/ 695 h 860"/>
                <a:gd name="T34" fmla="*/ 0 w 1503"/>
                <a:gd name="T35" fmla="*/ 860 h 8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03"/>
                <a:gd name="T55" fmla="*/ 0 h 860"/>
                <a:gd name="T56" fmla="*/ 1503 w 1503"/>
                <a:gd name="T57" fmla="*/ 860 h 8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03" h="860">
                  <a:moveTo>
                    <a:pt x="1503" y="380"/>
                  </a:moveTo>
                  <a:cubicBezTo>
                    <a:pt x="1472" y="384"/>
                    <a:pt x="1371" y="404"/>
                    <a:pt x="1314" y="404"/>
                  </a:cubicBezTo>
                  <a:cubicBezTo>
                    <a:pt x="1257" y="404"/>
                    <a:pt x="1191" y="450"/>
                    <a:pt x="1161" y="383"/>
                  </a:cubicBezTo>
                  <a:cubicBezTo>
                    <a:pt x="1131" y="316"/>
                    <a:pt x="1142" y="0"/>
                    <a:pt x="1134" y="2"/>
                  </a:cubicBezTo>
                  <a:cubicBezTo>
                    <a:pt x="1126" y="4"/>
                    <a:pt x="1137" y="317"/>
                    <a:pt x="1113" y="392"/>
                  </a:cubicBezTo>
                  <a:cubicBezTo>
                    <a:pt x="1089" y="467"/>
                    <a:pt x="1027" y="443"/>
                    <a:pt x="987" y="455"/>
                  </a:cubicBezTo>
                  <a:cubicBezTo>
                    <a:pt x="947" y="467"/>
                    <a:pt x="894" y="484"/>
                    <a:pt x="873" y="467"/>
                  </a:cubicBezTo>
                  <a:cubicBezTo>
                    <a:pt x="852" y="450"/>
                    <a:pt x="865" y="349"/>
                    <a:pt x="861" y="350"/>
                  </a:cubicBezTo>
                  <a:cubicBezTo>
                    <a:pt x="857" y="351"/>
                    <a:pt x="873" y="447"/>
                    <a:pt x="849" y="476"/>
                  </a:cubicBezTo>
                  <a:cubicBezTo>
                    <a:pt x="825" y="505"/>
                    <a:pt x="758" y="500"/>
                    <a:pt x="717" y="524"/>
                  </a:cubicBezTo>
                  <a:cubicBezTo>
                    <a:pt x="676" y="548"/>
                    <a:pt x="637" y="632"/>
                    <a:pt x="600" y="623"/>
                  </a:cubicBezTo>
                  <a:cubicBezTo>
                    <a:pt x="563" y="614"/>
                    <a:pt x="524" y="475"/>
                    <a:pt x="495" y="470"/>
                  </a:cubicBezTo>
                  <a:cubicBezTo>
                    <a:pt x="466" y="465"/>
                    <a:pt x="451" y="561"/>
                    <a:pt x="423" y="593"/>
                  </a:cubicBezTo>
                  <a:cubicBezTo>
                    <a:pt x="395" y="625"/>
                    <a:pt x="362" y="649"/>
                    <a:pt x="324" y="662"/>
                  </a:cubicBezTo>
                  <a:cubicBezTo>
                    <a:pt x="286" y="675"/>
                    <a:pt x="221" y="738"/>
                    <a:pt x="192" y="671"/>
                  </a:cubicBezTo>
                  <a:cubicBezTo>
                    <a:pt x="163" y="604"/>
                    <a:pt x="159" y="253"/>
                    <a:pt x="147" y="257"/>
                  </a:cubicBezTo>
                  <a:cubicBezTo>
                    <a:pt x="135" y="261"/>
                    <a:pt x="144" y="595"/>
                    <a:pt x="120" y="695"/>
                  </a:cubicBezTo>
                  <a:cubicBezTo>
                    <a:pt x="96" y="795"/>
                    <a:pt x="25" y="826"/>
                    <a:pt x="0" y="860"/>
                  </a:cubicBez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400">
                <a:latin typeface="Calibri" charset="0"/>
                <a:cs typeface="Calibri" charset="0"/>
              </a:endParaRPr>
            </a:p>
          </p:txBody>
        </p:sp>
        <p:sp>
          <p:nvSpPr>
            <p:cNvPr id="9" name="Freeform 6">
              <a:extLst>
                <a:ext uri="{FF2B5EF4-FFF2-40B4-BE49-F238E27FC236}">
                  <a16:creationId xmlns:a16="http://schemas.microsoft.com/office/drawing/2014/main" id="{0C14B76D-B281-E484-084B-9D3BBD3EFFC3}"/>
                </a:ext>
              </a:extLst>
            </p:cNvPr>
            <p:cNvSpPr>
              <a:spLocks/>
            </p:cNvSpPr>
            <p:nvPr/>
          </p:nvSpPr>
          <p:spPr bwMode="auto">
            <a:xfrm>
              <a:off x="740" y="960"/>
              <a:ext cx="1772" cy="1218"/>
            </a:xfrm>
            <a:custGeom>
              <a:avLst/>
              <a:gdLst>
                <a:gd name="T0" fmla="*/ 1772 w 1772"/>
                <a:gd name="T1" fmla="*/ 0 h 1218"/>
                <a:gd name="T2" fmla="*/ 1442 w 1772"/>
                <a:gd name="T3" fmla="*/ 48 h 1218"/>
                <a:gd name="T4" fmla="*/ 1307 w 1772"/>
                <a:gd name="T5" fmla="*/ 66 h 1218"/>
                <a:gd name="T6" fmla="*/ 947 w 1772"/>
                <a:gd name="T7" fmla="*/ 156 h 1218"/>
                <a:gd name="T8" fmla="*/ 779 w 1772"/>
                <a:gd name="T9" fmla="*/ 207 h 1218"/>
                <a:gd name="T10" fmla="*/ 503 w 1772"/>
                <a:gd name="T11" fmla="*/ 327 h 1218"/>
                <a:gd name="T12" fmla="*/ 260 w 1772"/>
                <a:gd name="T13" fmla="*/ 489 h 1218"/>
                <a:gd name="T14" fmla="*/ 110 w 1772"/>
                <a:gd name="T15" fmla="*/ 687 h 1218"/>
                <a:gd name="T16" fmla="*/ 50 w 1772"/>
                <a:gd name="T17" fmla="*/ 867 h 1218"/>
                <a:gd name="T18" fmla="*/ 29 w 1772"/>
                <a:gd name="T19" fmla="*/ 974 h 1218"/>
                <a:gd name="T20" fmla="*/ 17 w 1772"/>
                <a:gd name="T21" fmla="*/ 1052 h 1218"/>
                <a:gd name="T22" fmla="*/ 1 w 1772"/>
                <a:gd name="T23" fmla="*/ 1208 h 1218"/>
                <a:gd name="T24" fmla="*/ 9 w 1772"/>
                <a:gd name="T25" fmla="*/ 1113 h 12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72"/>
                <a:gd name="T40" fmla="*/ 0 h 1218"/>
                <a:gd name="T41" fmla="*/ 1772 w 1772"/>
                <a:gd name="T42" fmla="*/ 1218 h 12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72" h="1218">
                  <a:moveTo>
                    <a:pt x="1772" y="0"/>
                  </a:moveTo>
                  <a:cubicBezTo>
                    <a:pt x="1717" y="8"/>
                    <a:pt x="1519" y="37"/>
                    <a:pt x="1442" y="48"/>
                  </a:cubicBezTo>
                  <a:cubicBezTo>
                    <a:pt x="1365" y="59"/>
                    <a:pt x="1389" y="48"/>
                    <a:pt x="1307" y="66"/>
                  </a:cubicBezTo>
                  <a:cubicBezTo>
                    <a:pt x="1225" y="84"/>
                    <a:pt x="1035" y="132"/>
                    <a:pt x="947" y="156"/>
                  </a:cubicBezTo>
                  <a:cubicBezTo>
                    <a:pt x="859" y="180"/>
                    <a:pt x="853" y="179"/>
                    <a:pt x="779" y="207"/>
                  </a:cubicBezTo>
                  <a:cubicBezTo>
                    <a:pt x="705" y="235"/>
                    <a:pt x="589" y="280"/>
                    <a:pt x="503" y="327"/>
                  </a:cubicBezTo>
                  <a:cubicBezTo>
                    <a:pt x="417" y="374"/>
                    <a:pt x="325" y="429"/>
                    <a:pt x="260" y="489"/>
                  </a:cubicBezTo>
                  <a:cubicBezTo>
                    <a:pt x="195" y="549"/>
                    <a:pt x="145" y="624"/>
                    <a:pt x="110" y="687"/>
                  </a:cubicBezTo>
                  <a:cubicBezTo>
                    <a:pt x="75" y="750"/>
                    <a:pt x="63" y="819"/>
                    <a:pt x="50" y="867"/>
                  </a:cubicBezTo>
                  <a:cubicBezTo>
                    <a:pt x="37" y="915"/>
                    <a:pt x="34" y="943"/>
                    <a:pt x="29" y="974"/>
                  </a:cubicBezTo>
                  <a:cubicBezTo>
                    <a:pt x="24" y="1005"/>
                    <a:pt x="22" y="1013"/>
                    <a:pt x="17" y="1052"/>
                  </a:cubicBezTo>
                  <a:cubicBezTo>
                    <a:pt x="12" y="1091"/>
                    <a:pt x="2" y="1199"/>
                    <a:pt x="1" y="1208"/>
                  </a:cubicBezTo>
                  <a:cubicBezTo>
                    <a:pt x="0" y="1218"/>
                    <a:pt x="7" y="1132"/>
                    <a:pt x="9" y="1113"/>
                  </a:cubicBezTo>
                </a:path>
              </a:pathLst>
            </a:custGeom>
            <a:noFill/>
            <a:ln w="12700">
              <a:solidFill>
                <a:schemeClr val="tx1"/>
              </a:solidFill>
              <a:prstDash val="dash"/>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400">
                <a:latin typeface="Calibri" charset="0"/>
                <a:cs typeface="Calibri" charset="0"/>
              </a:endParaRPr>
            </a:p>
          </p:txBody>
        </p:sp>
        <p:sp>
          <p:nvSpPr>
            <p:cNvPr id="11" name="Text Box 7">
              <a:extLst>
                <a:ext uri="{FF2B5EF4-FFF2-40B4-BE49-F238E27FC236}">
                  <a16:creationId xmlns:a16="http://schemas.microsoft.com/office/drawing/2014/main" id="{6525F023-F288-4F5D-8D98-0943F79E2CD9}"/>
                </a:ext>
              </a:extLst>
            </p:cNvPr>
            <p:cNvSpPr txBox="1">
              <a:spLocks noChangeArrowheads="1"/>
            </p:cNvSpPr>
            <p:nvPr/>
          </p:nvSpPr>
          <p:spPr bwMode="auto">
            <a:xfrm>
              <a:off x="2149" y="2050"/>
              <a:ext cx="185"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charset="0"/>
                  <a:ea typeface="ＭＳ Ｐゴシック" charset="0"/>
                  <a:cs typeface="ＭＳ Ｐゴシック" charset="0"/>
                </a:defRPr>
              </a:lvl1pPr>
              <a:lvl2pPr marL="37931725" indent="-37474525" eaLnBrk="0" hangingPunct="0">
                <a:defRPr sz="1600">
                  <a:solidFill>
                    <a:schemeClr val="tx1"/>
                  </a:solidFill>
                  <a:latin typeface="Comic Sans MS" charset="0"/>
                  <a:ea typeface="ＭＳ Ｐゴシック" charset="0"/>
                </a:defRPr>
              </a:lvl2pPr>
              <a:lvl3pPr eaLnBrk="0" hangingPunct="0">
                <a:defRPr sz="1600">
                  <a:solidFill>
                    <a:schemeClr val="tx1"/>
                  </a:solidFill>
                  <a:latin typeface="Comic Sans MS" charset="0"/>
                  <a:ea typeface="ＭＳ Ｐゴシック" charset="0"/>
                </a:defRPr>
              </a:lvl3pPr>
              <a:lvl4pPr eaLnBrk="0" hangingPunct="0">
                <a:defRPr sz="1600">
                  <a:solidFill>
                    <a:schemeClr val="tx1"/>
                  </a:solidFill>
                  <a:latin typeface="Comic Sans MS" charset="0"/>
                  <a:ea typeface="ＭＳ Ｐゴシック" charset="0"/>
                </a:defRPr>
              </a:lvl4pPr>
              <a:lvl5pPr eaLnBrk="0" hangingPunct="0">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r>
                <a:rPr lang="it-IT" sz="1400">
                  <a:solidFill>
                    <a:srgbClr val="800000"/>
                  </a:solidFill>
                  <a:latin typeface="Calibri" charset="0"/>
                  <a:cs typeface="Calibri" charset="0"/>
                  <a:sym typeface="Symbol" charset="0"/>
                </a:rPr>
                <a:t></a:t>
              </a:r>
              <a:endParaRPr lang="it-IT" sz="1400">
                <a:latin typeface="Calibri" charset="0"/>
                <a:cs typeface="Calibri" charset="0"/>
              </a:endParaRPr>
            </a:p>
          </p:txBody>
        </p:sp>
        <p:sp>
          <p:nvSpPr>
            <p:cNvPr id="13" name="Freeform 8">
              <a:extLst>
                <a:ext uri="{FF2B5EF4-FFF2-40B4-BE49-F238E27FC236}">
                  <a16:creationId xmlns:a16="http://schemas.microsoft.com/office/drawing/2014/main" id="{6D416F0F-14B1-D69E-DCD2-F19BA0F9BFF0}"/>
                </a:ext>
              </a:extLst>
            </p:cNvPr>
            <p:cNvSpPr>
              <a:spLocks/>
            </p:cNvSpPr>
            <p:nvPr/>
          </p:nvSpPr>
          <p:spPr bwMode="auto">
            <a:xfrm>
              <a:off x="2492" y="1947"/>
              <a:ext cx="188" cy="1"/>
            </a:xfrm>
            <a:custGeom>
              <a:avLst/>
              <a:gdLst>
                <a:gd name="T0" fmla="*/ 0 w 324"/>
                <a:gd name="T1" fmla="*/ 0 h 1"/>
                <a:gd name="T2" fmla="*/ 63 w 324"/>
                <a:gd name="T3" fmla="*/ 0 h 1"/>
                <a:gd name="T4" fmla="*/ 0 60000 65536"/>
                <a:gd name="T5" fmla="*/ 0 60000 65536"/>
                <a:gd name="T6" fmla="*/ 0 w 324"/>
                <a:gd name="T7" fmla="*/ 0 h 1"/>
                <a:gd name="T8" fmla="*/ 324 w 324"/>
                <a:gd name="T9" fmla="*/ 1 h 1"/>
              </a:gdLst>
              <a:ahLst/>
              <a:cxnLst>
                <a:cxn ang="T4">
                  <a:pos x="T0" y="T1"/>
                </a:cxn>
                <a:cxn ang="T5">
                  <a:pos x="T2" y="T3"/>
                </a:cxn>
              </a:cxnLst>
              <a:rect l="T6" t="T7" r="T8" b="T9"/>
              <a:pathLst>
                <a:path w="324" h="1">
                  <a:moveTo>
                    <a:pt x="0" y="0"/>
                  </a:moveTo>
                  <a:lnTo>
                    <a:pt x="324" y="0"/>
                  </a:lnTo>
                </a:path>
              </a:pathLst>
            </a:custGeom>
            <a:noFill/>
            <a:ln w="12700">
              <a:solidFill>
                <a:schemeClr val="tx1"/>
              </a:solidFill>
              <a:round/>
              <a:headEnd/>
              <a:tailEnd type="stealth"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1400">
                <a:latin typeface="Calibri" charset="0"/>
                <a:cs typeface="Calibri" charset="0"/>
              </a:endParaRPr>
            </a:p>
          </p:txBody>
        </p:sp>
        <p:sp>
          <p:nvSpPr>
            <p:cNvPr id="14" name="Text Box 9">
              <a:extLst>
                <a:ext uri="{FF2B5EF4-FFF2-40B4-BE49-F238E27FC236}">
                  <a16:creationId xmlns:a16="http://schemas.microsoft.com/office/drawing/2014/main" id="{424DF9EF-199F-CA61-DCDD-0E4B3BF3E87A}"/>
                </a:ext>
              </a:extLst>
            </p:cNvPr>
            <p:cNvSpPr txBox="1">
              <a:spLocks noChangeArrowheads="1"/>
            </p:cNvSpPr>
            <p:nvPr/>
          </p:nvSpPr>
          <p:spPr bwMode="auto">
            <a:xfrm>
              <a:off x="1444" y="1854"/>
              <a:ext cx="109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charset="0"/>
                  <a:ea typeface="ＭＳ Ｐゴシック" charset="0"/>
                  <a:cs typeface="ＭＳ Ｐゴシック" charset="0"/>
                </a:defRPr>
              </a:lvl1pPr>
              <a:lvl2pPr marL="37931725" indent="-37474525" eaLnBrk="0" hangingPunct="0">
                <a:defRPr sz="1600">
                  <a:solidFill>
                    <a:schemeClr val="tx1"/>
                  </a:solidFill>
                  <a:latin typeface="Comic Sans MS" charset="0"/>
                  <a:ea typeface="ＭＳ Ｐゴシック" charset="0"/>
                </a:defRPr>
              </a:lvl2pPr>
              <a:lvl3pPr eaLnBrk="0" hangingPunct="0">
                <a:defRPr sz="1600">
                  <a:solidFill>
                    <a:schemeClr val="tx1"/>
                  </a:solidFill>
                  <a:latin typeface="Comic Sans MS" charset="0"/>
                  <a:ea typeface="ＭＳ Ｐゴシック" charset="0"/>
                </a:defRPr>
              </a:lvl3pPr>
              <a:lvl4pPr eaLnBrk="0" hangingPunct="0">
                <a:defRPr sz="1600">
                  <a:solidFill>
                    <a:schemeClr val="tx1"/>
                  </a:solidFill>
                  <a:latin typeface="Comic Sans MS" charset="0"/>
                  <a:ea typeface="ＭＳ Ｐゴシック" charset="0"/>
                </a:defRPr>
              </a:lvl4pPr>
              <a:lvl5pPr eaLnBrk="0" hangingPunct="0">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r>
                <a:rPr lang="it-IT" sz="1400" dirty="0">
                  <a:latin typeface="+mj-lt"/>
                  <a:cs typeface="Calibri" charset="0"/>
                </a:rPr>
                <a:t>direct </a:t>
              </a:r>
              <a:r>
                <a:rPr lang="it-IT" sz="1400" dirty="0" err="1">
                  <a:latin typeface="+mj-lt"/>
                  <a:cs typeface="Calibri" charset="0"/>
                </a:rPr>
                <a:t>measurements</a:t>
              </a:r>
              <a:endParaRPr lang="it-IT" sz="1400" dirty="0">
                <a:latin typeface="+mj-lt"/>
                <a:cs typeface="Calibri" charset="0"/>
              </a:endParaRPr>
            </a:p>
          </p:txBody>
        </p:sp>
        <p:sp>
          <p:nvSpPr>
            <p:cNvPr id="15" name="Line 10">
              <a:extLst>
                <a:ext uri="{FF2B5EF4-FFF2-40B4-BE49-F238E27FC236}">
                  <a16:creationId xmlns:a16="http://schemas.microsoft.com/office/drawing/2014/main" id="{CCBF38A0-A0AB-B37A-7AD7-AEAED48177E6}"/>
                </a:ext>
              </a:extLst>
            </p:cNvPr>
            <p:cNvSpPr>
              <a:spLocks noChangeShapeType="1"/>
            </p:cNvSpPr>
            <p:nvPr/>
          </p:nvSpPr>
          <p:spPr bwMode="auto">
            <a:xfrm flipH="1">
              <a:off x="1228" y="1947"/>
              <a:ext cx="224" cy="0"/>
            </a:xfrm>
            <a:prstGeom prst="line">
              <a:avLst/>
            </a:prstGeom>
            <a:noFill/>
            <a:ln w="12700">
              <a:solidFill>
                <a:schemeClr val="tx1"/>
              </a:solidFill>
              <a:round/>
              <a:headEnd/>
              <a:tailEnd type="stealth" w="med" len="med"/>
            </a:ln>
            <a:extLst>
              <a:ext uri="{909E8E84-426E-40dd-AFC4-6F175D3DCCD1}">
                <a14:hiddenFill xmlns:a14="http://schemas.microsoft.com/office/drawing/2010/main" xmlns="">
                  <a:noFill/>
                </a14:hiddenFill>
              </a:ext>
            </a:extLst>
          </p:spPr>
          <p:txBody>
            <a:bodyPr wrap="none" anchor="ctr"/>
            <a:lstStyle/>
            <a:p>
              <a:endParaRPr lang="it-IT"/>
            </a:p>
          </p:txBody>
        </p:sp>
        <p:sp>
          <p:nvSpPr>
            <p:cNvPr id="18" name="Text Box 11">
              <a:extLst>
                <a:ext uri="{FF2B5EF4-FFF2-40B4-BE49-F238E27FC236}">
                  <a16:creationId xmlns:a16="http://schemas.microsoft.com/office/drawing/2014/main" id="{586E6AB8-C77B-4DA5-F932-574F7B120DF2}"/>
                </a:ext>
              </a:extLst>
            </p:cNvPr>
            <p:cNvSpPr txBox="1">
              <a:spLocks noChangeArrowheads="1"/>
            </p:cNvSpPr>
            <p:nvPr/>
          </p:nvSpPr>
          <p:spPr bwMode="auto">
            <a:xfrm>
              <a:off x="661" y="2207"/>
              <a:ext cx="21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charset="0"/>
                  <a:ea typeface="ＭＳ Ｐゴシック" charset="0"/>
                  <a:cs typeface="ＭＳ Ｐゴシック" charset="0"/>
                </a:defRPr>
              </a:lvl1pPr>
              <a:lvl2pPr marL="37931725" indent="-37474525" eaLnBrk="0" hangingPunct="0">
                <a:defRPr sz="1600">
                  <a:solidFill>
                    <a:schemeClr val="tx1"/>
                  </a:solidFill>
                  <a:latin typeface="Comic Sans MS" charset="0"/>
                  <a:ea typeface="ＭＳ Ｐゴシック" charset="0"/>
                </a:defRPr>
              </a:lvl2pPr>
              <a:lvl3pPr eaLnBrk="0" hangingPunct="0">
                <a:defRPr sz="1600">
                  <a:solidFill>
                    <a:schemeClr val="tx1"/>
                  </a:solidFill>
                  <a:latin typeface="Comic Sans MS" charset="0"/>
                  <a:ea typeface="ＭＳ Ｐゴシック" charset="0"/>
                </a:defRPr>
              </a:lvl3pPr>
              <a:lvl4pPr eaLnBrk="0" hangingPunct="0">
                <a:defRPr sz="1600">
                  <a:solidFill>
                    <a:schemeClr val="tx1"/>
                  </a:solidFill>
                  <a:latin typeface="Comic Sans MS" charset="0"/>
                  <a:ea typeface="ＭＳ Ｐゴシック" charset="0"/>
                </a:defRPr>
              </a:lvl4pPr>
              <a:lvl5pPr eaLnBrk="0" hangingPunct="0">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r>
                <a:rPr lang="it-IT" sz="1400" dirty="0">
                  <a:solidFill>
                    <a:srgbClr val="003300"/>
                  </a:solidFill>
                  <a:latin typeface="Calibri" charset="0"/>
                  <a:cs typeface="Calibri" charset="0"/>
                </a:rPr>
                <a:t>E</a:t>
              </a:r>
              <a:r>
                <a:rPr lang="it-IT" sz="1400" baseline="-25000" dirty="0">
                  <a:solidFill>
                    <a:srgbClr val="003300"/>
                  </a:solidFill>
                  <a:latin typeface="Calibri" charset="0"/>
                  <a:cs typeface="Calibri" charset="0"/>
                </a:rPr>
                <a:t>0</a:t>
              </a:r>
              <a:endParaRPr lang="it-IT" sz="1400" dirty="0">
                <a:latin typeface="Calibri" charset="0"/>
                <a:cs typeface="Calibri" charset="0"/>
              </a:endParaRPr>
            </a:p>
          </p:txBody>
        </p:sp>
        <p:sp>
          <p:nvSpPr>
            <p:cNvPr id="19" name="Text Box 12">
              <a:extLst>
                <a:ext uri="{FF2B5EF4-FFF2-40B4-BE49-F238E27FC236}">
                  <a16:creationId xmlns:a16="http://schemas.microsoft.com/office/drawing/2014/main" id="{506AF9CC-9931-7634-90BF-FF278BDA0365}"/>
                </a:ext>
              </a:extLst>
            </p:cNvPr>
            <p:cNvSpPr txBox="1">
              <a:spLocks noChangeArrowheads="1"/>
            </p:cNvSpPr>
            <p:nvPr/>
          </p:nvSpPr>
          <p:spPr bwMode="auto">
            <a:xfrm>
              <a:off x="2149" y="2207"/>
              <a:ext cx="302"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charset="0"/>
                  <a:ea typeface="ＭＳ Ｐゴシック" charset="0"/>
                  <a:cs typeface="ＭＳ Ｐゴシック" charset="0"/>
                </a:defRPr>
              </a:lvl1pPr>
              <a:lvl2pPr marL="37931725" indent="-37474525" eaLnBrk="0" hangingPunct="0">
                <a:defRPr sz="1600">
                  <a:solidFill>
                    <a:schemeClr val="tx1"/>
                  </a:solidFill>
                  <a:latin typeface="Comic Sans MS" charset="0"/>
                  <a:ea typeface="ＭＳ Ｐゴシック" charset="0"/>
                </a:defRPr>
              </a:lvl2pPr>
              <a:lvl3pPr eaLnBrk="0" hangingPunct="0">
                <a:defRPr sz="1600">
                  <a:solidFill>
                    <a:schemeClr val="tx1"/>
                  </a:solidFill>
                  <a:latin typeface="Comic Sans MS" charset="0"/>
                  <a:ea typeface="ＭＳ Ｐゴシック" charset="0"/>
                </a:defRPr>
              </a:lvl3pPr>
              <a:lvl4pPr eaLnBrk="0" hangingPunct="0">
                <a:defRPr sz="1600">
                  <a:solidFill>
                    <a:schemeClr val="tx1"/>
                  </a:solidFill>
                  <a:latin typeface="Comic Sans MS" charset="0"/>
                  <a:ea typeface="ＭＳ Ｐゴシック" charset="0"/>
                </a:defRPr>
              </a:lvl4pPr>
              <a:lvl5pPr eaLnBrk="0" hangingPunct="0">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r>
                <a:rPr lang="it-IT" sz="1400" dirty="0" err="1">
                  <a:solidFill>
                    <a:srgbClr val="800000"/>
                  </a:solidFill>
                  <a:latin typeface="Calibri" charset="0"/>
                  <a:cs typeface="Calibri" charset="0"/>
                </a:rPr>
                <a:t>E</a:t>
              </a:r>
              <a:r>
                <a:rPr lang="it-IT" sz="1400" baseline="-25000" dirty="0" err="1">
                  <a:solidFill>
                    <a:srgbClr val="800000"/>
                  </a:solidFill>
                  <a:latin typeface="Calibri" charset="0"/>
                  <a:cs typeface="Calibri" charset="0"/>
                </a:rPr>
                <a:t>coul</a:t>
              </a:r>
              <a:endParaRPr lang="it-IT" sz="1400" dirty="0">
                <a:latin typeface="Calibri" charset="0"/>
                <a:cs typeface="Calibri" charset="0"/>
              </a:endParaRPr>
            </a:p>
          </p:txBody>
        </p:sp>
        <p:sp>
          <p:nvSpPr>
            <p:cNvPr id="20" name="Line 13">
              <a:extLst>
                <a:ext uri="{FF2B5EF4-FFF2-40B4-BE49-F238E27FC236}">
                  <a16:creationId xmlns:a16="http://schemas.microsoft.com/office/drawing/2014/main" id="{F0856780-EE82-FA10-686D-923385F24CA9}"/>
                </a:ext>
              </a:extLst>
            </p:cNvPr>
            <p:cNvSpPr>
              <a:spLocks noChangeShapeType="1"/>
            </p:cNvSpPr>
            <p:nvPr/>
          </p:nvSpPr>
          <p:spPr bwMode="auto">
            <a:xfrm>
              <a:off x="565" y="2207"/>
              <a:ext cx="2112" cy="0"/>
            </a:xfrm>
            <a:prstGeom prst="line">
              <a:avLst/>
            </a:prstGeom>
            <a:noFill/>
            <a:ln w="19050">
              <a:solidFill>
                <a:schemeClr val="tx1"/>
              </a:solidFill>
              <a:round/>
              <a:headEnd/>
              <a:tailEnd type="stealth" w="med" len="med"/>
            </a:ln>
            <a:extLst>
              <a:ext uri="{909E8E84-426E-40dd-AFC4-6F175D3DCCD1}">
                <a14:hiddenFill xmlns:a14="http://schemas.microsoft.com/office/drawing/2010/main" xmlns="">
                  <a:noFill/>
                </a14:hiddenFill>
              </a:ext>
            </a:extLst>
          </p:spPr>
          <p:txBody>
            <a:bodyPr wrap="none" anchor="ctr"/>
            <a:lstStyle/>
            <a:p>
              <a:endParaRPr lang="it-IT"/>
            </a:p>
          </p:txBody>
        </p:sp>
        <p:sp>
          <p:nvSpPr>
            <p:cNvPr id="21" name="Line 14">
              <a:extLst>
                <a:ext uri="{FF2B5EF4-FFF2-40B4-BE49-F238E27FC236}">
                  <a16:creationId xmlns:a16="http://schemas.microsoft.com/office/drawing/2014/main" id="{7FB96700-3161-B72D-DA4A-B048C6E44998}"/>
                </a:ext>
              </a:extLst>
            </p:cNvPr>
            <p:cNvSpPr>
              <a:spLocks noChangeShapeType="1"/>
            </p:cNvSpPr>
            <p:nvPr/>
          </p:nvSpPr>
          <p:spPr bwMode="auto">
            <a:xfrm flipV="1">
              <a:off x="565" y="519"/>
              <a:ext cx="0" cy="1700"/>
            </a:xfrm>
            <a:prstGeom prst="line">
              <a:avLst/>
            </a:prstGeom>
            <a:noFill/>
            <a:ln w="19050">
              <a:solidFill>
                <a:schemeClr val="tx1"/>
              </a:solidFill>
              <a:round/>
              <a:headEnd/>
              <a:tailEnd type="stealth" w="med" len="med"/>
            </a:ln>
            <a:extLst>
              <a:ext uri="{909E8E84-426E-40dd-AFC4-6F175D3DCCD1}">
                <a14:hiddenFill xmlns:a14="http://schemas.microsoft.com/office/drawing/2010/main" xmlns="">
                  <a:noFill/>
                </a14:hiddenFill>
              </a:ext>
            </a:extLst>
          </p:spPr>
          <p:txBody>
            <a:bodyPr wrap="none" anchor="ctr"/>
            <a:lstStyle/>
            <a:p>
              <a:endParaRPr lang="it-IT"/>
            </a:p>
          </p:txBody>
        </p:sp>
        <p:sp>
          <p:nvSpPr>
            <p:cNvPr id="22" name="Text Box 15">
              <a:extLst>
                <a:ext uri="{FF2B5EF4-FFF2-40B4-BE49-F238E27FC236}">
                  <a16:creationId xmlns:a16="http://schemas.microsoft.com/office/drawing/2014/main" id="{FCD20C61-5E2F-7CFF-DFE5-0CA74818C0CE}"/>
                </a:ext>
              </a:extLst>
            </p:cNvPr>
            <p:cNvSpPr txBox="1">
              <a:spLocks noChangeArrowheads="1"/>
            </p:cNvSpPr>
            <p:nvPr/>
          </p:nvSpPr>
          <p:spPr bwMode="auto">
            <a:xfrm>
              <a:off x="2051" y="2398"/>
              <a:ext cx="557" cy="3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charset="0"/>
                  <a:ea typeface="ＭＳ Ｐゴシック" charset="0"/>
                  <a:cs typeface="ＭＳ Ｐゴシック" charset="0"/>
                </a:defRPr>
              </a:lvl1pPr>
              <a:lvl2pPr marL="37931725" indent="-37474525" eaLnBrk="0" hangingPunct="0">
                <a:defRPr sz="1600">
                  <a:solidFill>
                    <a:schemeClr val="tx1"/>
                  </a:solidFill>
                  <a:latin typeface="Comic Sans MS" charset="0"/>
                  <a:ea typeface="ＭＳ Ｐゴシック" charset="0"/>
                </a:defRPr>
              </a:lvl2pPr>
              <a:lvl3pPr eaLnBrk="0" hangingPunct="0">
                <a:defRPr sz="1600">
                  <a:solidFill>
                    <a:schemeClr val="tx1"/>
                  </a:solidFill>
                  <a:latin typeface="Comic Sans MS" charset="0"/>
                  <a:ea typeface="ＭＳ Ｐゴシック" charset="0"/>
                </a:defRPr>
              </a:lvl3pPr>
              <a:lvl4pPr eaLnBrk="0" hangingPunct="0">
                <a:defRPr sz="1600">
                  <a:solidFill>
                    <a:schemeClr val="tx1"/>
                  </a:solidFill>
                  <a:latin typeface="Comic Sans MS" charset="0"/>
                  <a:ea typeface="ＭＳ Ｐゴシック" charset="0"/>
                </a:defRPr>
              </a:lvl4pPr>
              <a:lvl5pPr eaLnBrk="0" hangingPunct="0">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r>
                <a:rPr lang="en-US" sz="1400" dirty="0">
                  <a:solidFill>
                    <a:srgbClr val="FF0000"/>
                  </a:solidFill>
                  <a:latin typeface="+mj-lt"/>
                  <a:cs typeface="Comic Sans MS"/>
                </a:rPr>
                <a:t>Coulomb </a:t>
              </a:r>
            </a:p>
            <a:p>
              <a:r>
                <a:rPr lang="en-US" sz="1400" dirty="0">
                  <a:solidFill>
                    <a:srgbClr val="FF0000"/>
                  </a:solidFill>
                  <a:latin typeface="+mj-lt"/>
                  <a:cs typeface="Comic Sans MS"/>
                </a:rPr>
                <a:t>barrier</a:t>
              </a:r>
            </a:p>
          </p:txBody>
        </p:sp>
        <p:sp>
          <p:nvSpPr>
            <p:cNvPr id="23" name="Text Box 16">
              <a:extLst>
                <a:ext uri="{FF2B5EF4-FFF2-40B4-BE49-F238E27FC236}">
                  <a16:creationId xmlns:a16="http://schemas.microsoft.com/office/drawing/2014/main" id="{25C5A508-8728-F043-2CA1-17C1830B9E19}"/>
                </a:ext>
              </a:extLst>
            </p:cNvPr>
            <p:cNvSpPr txBox="1">
              <a:spLocks noChangeArrowheads="1"/>
            </p:cNvSpPr>
            <p:nvPr/>
          </p:nvSpPr>
          <p:spPr bwMode="auto">
            <a:xfrm>
              <a:off x="216" y="576"/>
              <a:ext cx="308"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charset="0"/>
                  <a:ea typeface="ＭＳ Ｐゴシック" charset="0"/>
                  <a:cs typeface="ＭＳ Ｐゴシック" charset="0"/>
                </a:defRPr>
              </a:lvl1pPr>
              <a:lvl2pPr marL="37931725" indent="-37474525" eaLnBrk="0" hangingPunct="0">
                <a:defRPr sz="1600">
                  <a:solidFill>
                    <a:schemeClr val="tx1"/>
                  </a:solidFill>
                  <a:latin typeface="Comic Sans MS" charset="0"/>
                  <a:ea typeface="ＭＳ Ｐゴシック" charset="0"/>
                </a:defRPr>
              </a:lvl2pPr>
              <a:lvl3pPr eaLnBrk="0" hangingPunct="0">
                <a:defRPr sz="1600">
                  <a:solidFill>
                    <a:schemeClr val="tx1"/>
                  </a:solidFill>
                  <a:latin typeface="Comic Sans MS" charset="0"/>
                  <a:ea typeface="ＭＳ Ｐゴシック" charset="0"/>
                </a:defRPr>
              </a:lvl3pPr>
              <a:lvl4pPr eaLnBrk="0" hangingPunct="0">
                <a:defRPr sz="1600">
                  <a:solidFill>
                    <a:schemeClr val="tx1"/>
                  </a:solidFill>
                  <a:latin typeface="Comic Sans MS" charset="0"/>
                  <a:ea typeface="ＭＳ Ｐゴシック" charset="0"/>
                </a:defRPr>
              </a:lvl4pPr>
              <a:lvl5pPr eaLnBrk="0" hangingPunct="0">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eaLnBrk="1" hangingPunct="1"/>
              <a:r>
                <a:rPr lang="en-US" sz="1400" dirty="0">
                  <a:latin typeface="+mj-lt"/>
                  <a:cs typeface="Calibri" charset="0"/>
                  <a:sym typeface="Symbol" charset="0"/>
                </a:rPr>
                <a:t>(E)</a:t>
              </a:r>
              <a:endParaRPr lang="en-US" sz="1400" dirty="0">
                <a:latin typeface="+mj-lt"/>
                <a:cs typeface="Calibri" charset="0"/>
              </a:endParaRPr>
            </a:p>
          </p:txBody>
        </p:sp>
        <p:sp>
          <p:nvSpPr>
            <p:cNvPr id="24" name="Line 17">
              <a:extLst>
                <a:ext uri="{FF2B5EF4-FFF2-40B4-BE49-F238E27FC236}">
                  <a16:creationId xmlns:a16="http://schemas.microsoft.com/office/drawing/2014/main" id="{44AB0A0F-0730-67DE-34DD-27DE0AE26A7A}"/>
                </a:ext>
              </a:extLst>
            </p:cNvPr>
            <p:cNvSpPr>
              <a:spLocks noChangeShapeType="1"/>
            </p:cNvSpPr>
            <p:nvPr/>
          </p:nvSpPr>
          <p:spPr bwMode="auto">
            <a:xfrm>
              <a:off x="1333" y="1278"/>
              <a:ext cx="48" cy="144"/>
            </a:xfrm>
            <a:prstGeom prst="line">
              <a:avLst/>
            </a:prstGeom>
            <a:noFill/>
            <a:ln w="12700">
              <a:solidFill>
                <a:schemeClr val="tx1"/>
              </a:solidFill>
              <a:round/>
              <a:headEnd type="stealth" w="med" len="med"/>
              <a:tailEnd/>
            </a:ln>
            <a:extLst>
              <a:ext uri="{909E8E84-426E-40dd-AFC4-6F175D3DCCD1}">
                <a14:hiddenFill xmlns:a14="http://schemas.microsoft.com/office/drawing/2010/main" xmlns="">
                  <a:noFill/>
                </a14:hiddenFill>
              </a:ext>
            </a:extLst>
          </p:spPr>
          <p:txBody>
            <a:bodyPr/>
            <a:lstStyle/>
            <a:p>
              <a:endParaRPr lang="it-IT"/>
            </a:p>
          </p:txBody>
        </p:sp>
        <p:sp>
          <p:nvSpPr>
            <p:cNvPr id="25" name="Text Box 18">
              <a:extLst>
                <a:ext uri="{FF2B5EF4-FFF2-40B4-BE49-F238E27FC236}">
                  <a16:creationId xmlns:a16="http://schemas.microsoft.com/office/drawing/2014/main" id="{78E68484-2916-E95C-27D4-4A2FEFF8EEF1}"/>
                </a:ext>
              </a:extLst>
            </p:cNvPr>
            <p:cNvSpPr txBox="1">
              <a:spLocks noChangeArrowheads="1"/>
            </p:cNvSpPr>
            <p:nvPr/>
          </p:nvSpPr>
          <p:spPr bwMode="auto">
            <a:xfrm>
              <a:off x="1381" y="1389"/>
              <a:ext cx="737"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charset="0"/>
                  <a:ea typeface="ＭＳ Ｐゴシック" charset="0"/>
                  <a:cs typeface="ＭＳ Ｐゴシック" charset="0"/>
                </a:defRPr>
              </a:lvl1pPr>
              <a:lvl2pPr marL="37931725" indent="-37474525" eaLnBrk="0" hangingPunct="0">
                <a:defRPr sz="1600">
                  <a:solidFill>
                    <a:schemeClr val="tx1"/>
                  </a:solidFill>
                  <a:latin typeface="Comic Sans MS" charset="0"/>
                  <a:ea typeface="ＭＳ Ｐゴシック" charset="0"/>
                </a:defRPr>
              </a:lvl2pPr>
              <a:lvl3pPr eaLnBrk="0" hangingPunct="0">
                <a:defRPr sz="1600">
                  <a:solidFill>
                    <a:schemeClr val="tx1"/>
                  </a:solidFill>
                  <a:latin typeface="Comic Sans MS" charset="0"/>
                  <a:ea typeface="ＭＳ Ｐゴシック" charset="0"/>
                </a:defRPr>
              </a:lvl3pPr>
              <a:lvl4pPr eaLnBrk="0" hangingPunct="0">
                <a:defRPr sz="1600">
                  <a:solidFill>
                    <a:schemeClr val="tx1"/>
                  </a:solidFill>
                  <a:latin typeface="Comic Sans MS" charset="0"/>
                  <a:ea typeface="ＭＳ Ｐゴシック" charset="0"/>
                </a:defRPr>
              </a:lvl4pPr>
              <a:lvl5pPr eaLnBrk="0" hangingPunct="0">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eaLnBrk="1" hangingPunct="1"/>
              <a:r>
                <a:rPr lang="en-GB" sz="1400" dirty="0">
                  <a:latin typeface="+mj-lt"/>
                  <a:cs typeface="Calibri" charset="0"/>
                </a:rPr>
                <a:t>non-resonant</a:t>
              </a:r>
              <a:endParaRPr lang="en-US" sz="1400" dirty="0">
                <a:latin typeface="+mj-lt"/>
                <a:cs typeface="Calibri" charset="0"/>
              </a:endParaRPr>
            </a:p>
          </p:txBody>
        </p:sp>
        <p:sp>
          <p:nvSpPr>
            <p:cNvPr id="26" name="Line 19">
              <a:extLst>
                <a:ext uri="{FF2B5EF4-FFF2-40B4-BE49-F238E27FC236}">
                  <a16:creationId xmlns:a16="http://schemas.microsoft.com/office/drawing/2014/main" id="{605B733F-3989-7EF6-1382-B1D407F4FBD7}"/>
                </a:ext>
              </a:extLst>
            </p:cNvPr>
            <p:cNvSpPr>
              <a:spLocks noChangeShapeType="1"/>
            </p:cNvSpPr>
            <p:nvPr/>
          </p:nvSpPr>
          <p:spPr bwMode="auto">
            <a:xfrm flipH="1">
              <a:off x="1189" y="750"/>
              <a:ext cx="144" cy="96"/>
            </a:xfrm>
            <a:prstGeom prst="line">
              <a:avLst/>
            </a:prstGeom>
            <a:noFill/>
            <a:ln w="12700">
              <a:solidFill>
                <a:schemeClr val="tx1"/>
              </a:solidFill>
              <a:round/>
              <a:headEnd/>
              <a:tailEnd type="stealth" w="med" len="med"/>
            </a:ln>
            <a:extLst>
              <a:ext uri="{909E8E84-426E-40dd-AFC4-6F175D3DCCD1}">
                <a14:hiddenFill xmlns:a14="http://schemas.microsoft.com/office/drawing/2010/main" xmlns="">
                  <a:noFill/>
                </a14:hiddenFill>
              </a:ext>
            </a:extLst>
          </p:spPr>
          <p:txBody>
            <a:bodyPr/>
            <a:lstStyle/>
            <a:p>
              <a:endParaRPr lang="it-IT"/>
            </a:p>
          </p:txBody>
        </p:sp>
        <p:sp>
          <p:nvSpPr>
            <p:cNvPr id="27" name="Text Box 20">
              <a:extLst>
                <a:ext uri="{FF2B5EF4-FFF2-40B4-BE49-F238E27FC236}">
                  <a16:creationId xmlns:a16="http://schemas.microsoft.com/office/drawing/2014/main" id="{FADE0191-D5D4-7618-C296-945E29825974}"/>
                </a:ext>
              </a:extLst>
            </p:cNvPr>
            <p:cNvSpPr txBox="1">
              <a:spLocks noChangeArrowheads="1"/>
            </p:cNvSpPr>
            <p:nvPr/>
          </p:nvSpPr>
          <p:spPr bwMode="auto">
            <a:xfrm>
              <a:off x="1346" y="625"/>
              <a:ext cx="59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charset="0"/>
                  <a:ea typeface="ＭＳ Ｐゴシック" charset="0"/>
                  <a:cs typeface="ＭＳ Ｐゴシック" charset="0"/>
                </a:defRPr>
              </a:lvl1pPr>
              <a:lvl2pPr marL="37931725" indent="-37474525" eaLnBrk="0" hangingPunct="0">
                <a:defRPr sz="1600">
                  <a:solidFill>
                    <a:schemeClr val="tx1"/>
                  </a:solidFill>
                  <a:latin typeface="Comic Sans MS" charset="0"/>
                  <a:ea typeface="ＭＳ Ｐゴシック" charset="0"/>
                </a:defRPr>
              </a:lvl2pPr>
              <a:lvl3pPr eaLnBrk="0" hangingPunct="0">
                <a:defRPr sz="1600">
                  <a:solidFill>
                    <a:schemeClr val="tx1"/>
                  </a:solidFill>
                  <a:latin typeface="Comic Sans MS" charset="0"/>
                  <a:ea typeface="ＭＳ Ｐゴシック" charset="0"/>
                </a:defRPr>
              </a:lvl3pPr>
              <a:lvl4pPr eaLnBrk="0" hangingPunct="0">
                <a:defRPr sz="1600">
                  <a:solidFill>
                    <a:schemeClr val="tx1"/>
                  </a:solidFill>
                  <a:latin typeface="Comic Sans MS" charset="0"/>
                  <a:ea typeface="ＭＳ Ｐゴシック" charset="0"/>
                </a:defRPr>
              </a:lvl4pPr>
              <a:lvl5pPr eaLnBrk="0" hangingPunct="0">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eaLnBrk="1" hangingPunct="1"/>
              <a:r>
                <a:rPr lang="en-GB" sz="1400" dirty="0">
                  <a:latin typeface="+mj-lt"/>
                  <a:cs typeface="Calibri" charset="0"/>
                </a:rPr>
                <a:t>resonance</a:t>
              </a:r>
              <a:endParaRPr lang="en-US" sz="1400" dirty="0">
                <a:latin typeface="+mj-lt"/>
                <a:cs typeface="Calibri" charset="0"/>
              </a:endParaRPr>
            </a:p>
          </p:txBody>
        </p:sp>
        <p:sp>
          <p:nvSpPr>
            <p:cNvPr id="28" name="Line 21">
              <a:extLst>
                <a:ext uri="{FF2B5EF4-FFF2-40B4-BE49-F238E27FC236}">
                  <a16:creationId xmlns:a16="http://schemas.microsoft.com/office/drawing/2014/main" id="{8F0CAFF2-2B3C-63AE-C4D2-7644CB3CCADD}"/>
                </a:ext>
              </a:extLst>
            </p:cNvPr>
            <p:cNvSpPr>
              <a:spLocks noChangeShapeType="1"/>
            </p:cNvSpPr>
            <p:nvPr/>
          </p:nvSpPr>
          <p:spPr bwMode="auto">
            <a:xfrm>
              <a:off x="1212" y="1838"/>
              <a:ext cx="0" cy="20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it-IT"/>
            </a:p>
          </p:txBody>
        </p:sp>
        <p:sp>
          <p:nvSpPr>
            <p:cNvPr id="29" name="AutoShape 22">
              <a:extLst>
                <a:ext uri="{FF2B5EF4-FFF2-40B4-BE49-F238E27FC236}">
                  <a16:creationId xmlns:a16="http://schemas.microsoft.com/office/drawing/2014/main" id="{242D57B6-7360-FD45-E8E3-3D1175013506}"/>
                </a:ext>
              </a:extLst>
            </p:cNvPr>
            <p:cNvSpPr>
              <a:spLocks/>
            </p:cNvSpPr>
            <p:nvPr/>
          </p:nvSpPr>
          <p:spPr bwMode="auto">
            <a:xfrm rot="-5400000">
              <a:off x="828" y="2053"/>
              <a:ext cx="96" cy="672"/>
            </a:xfrm>
            <a:prstGeom prst="leftBrace">
              <a:avLst>
                <a:gd name="adj1" fmla="val 58333"/>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400">
                <a:latin typeface="Calibri" charset="0"/>
                <a:cs typeface="Calibri" charset="0"/>
              </a:endParaRPr>
            </a:p>
          </p:txBody>
        </p:sp>
        <p:sp>
          <p:nvSpPr>
            <p:cNvPr id="31" name="Text Box 23">
              <a:extLst>
                <a:ext uri="{FF2B5EF4-FFF2-40B4-BE49-F238E27FC236}">
                  <a16:creationId xmlns:a16="http://schemas.microsoft.com/office/drawing/2014/main" id="{A9CEECB8-E442-A798-DB2D-902002184003}"/>
                </a:ext>
              </a:extLst>
            </p:cNvPr>
            <p:cNvSpPr txBox="1">
              <a:spLocks noChangeArrowheads="1"/>
            </p:cNvSpPr>
            <p:nvPr/>
          </p:nvSpPr>
          <p:spPr bwMode="auto">
            <a:xfrm>
              <a:off x="520" y="2416"/>
              <a:ext cx="759" cy="3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charset="0"/>
                  <a:ea typeface="ＭＳ Ｐゴシック" charset="0"/>
                  <a:cs typeface="ＭＳ Ｐゴシック" charset="0"/>
                </a:defRPr>
              </a:lvl1pPr>
              <a:lvl2pPr marL="37931725" indent="-37474525" eaLnBrk="0" hangingPunct="0">
                <a:defRPr sz="1600">
                  <a:solidFill>
                    <a:schemeClr val="tx1"/>
                  </a:solidFill>
                  <a:latin typeface="Comic Sans MS" charset="0"/>
                  <a:ea typeface="ＭＳ Ｐゴシック" charset="0"/>
                </a:defRPr>
              </a:lvl2pPr>
              <a:lvl3pPr eaLnBrk="0" hangingPunct="0">
                <a:defRPr sz="1600">
                  <a:solidFill>
                    <a:schemeClr val="tx1"/>
                  </a:solidFill>
                  <a:latin typeface="Comic Sans MS" charset="0"/>
                  <a:ea typeface="ＭＳ Ｐゴシック" charset="0"/>
                </a:defRPr>
              </a:lvl3pPr>
              <a:lvl4pPr eaLnBrk="0" hangingPunct="0">
                <a:defRPr sz="1600">
                  <a:solidFill>
                    <a:schemeClr val="tx1"/>
                  </a:solidFill>
                  <a:latin typeface="Comic Sans MS" charset="0"/>
                  <a:ea typeface="ＭＳ Ｐゴシック" charset="0"/>
                </a:defRPr>
              </a:lvl4pPr>
              <a:lvl5pPr eaLnBrk="0" hangingPunct="0">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algn="ctr" eaLnBrk="1" hangingPunct="1"/>
              <a:r>
                <a:rPr lang="en-GB" sz="1400" dirty="0">
                  <a:solidFill>
                    <a:srgbClr val="FF0000"/>
                  </a:solidFill>
                  <a:latin typeface="+mj-lt"/>
                  <a:cs typeface="Comic Sans MS"/>
                </a:rPr>
                <a:t>extrapolation</a:t>
              </a:r>
              <a:r>
                <a:rPr lang="en-GB" sz="1400" dirty="0">
                  <a:solidFill>
                    <a:srgbClr val="FF0000"/>
                  </a:solidFill>
                  <a:latin typeface="+mj-lt"/>
                  <a:cs typeface="Calibri" charset="0"/>
                </a:rPr>
                <a:t> </a:t>
              </a:r>
            </a:p>
            <a:p>
              <a:pPr algn="ctr" eaLnBrk="1" hangingPunct="1"/>
              <a:r>
                <a:rPr lang="en-GB" sz="1400" dirty="0">
                  <a:solidFill>
                    <a:srgbClr val="FF0000"/>
                  </a:solidFill>
                  <a:latin typeface="+mj-lt"/>
                  <a:cs typeface="Calibri" charset="0"/>
                </a:rPr>
                <a:t>needed</a:t>
              </a:r>
              <a:endParaRPr lang="en-US" sz="1400" dirty="0">
                <a:solidFill>
                  <a:srgbClr val="FF0000"/>
                </a:solidFill>
                <a:latin typeface="+mj-lt"/>
                <a:cs typeface="Calibri" charset="0"/>
              </a:endParaRPr>
            </a:p>
          </p:txBody>
        </p:sp>
      </p:grpSp>
      <p:grpSp>
        <p:nvGrpSpPr>
          <p:cNvPr id="32" name="Group 33">
            <a:extLst>
              <a:ext uri="{FF2B5EF4-FFF2-40B4-BE49-F238E27FC236}">
                <a16:creationId xmlns:a16="http://schemas.microsoft.com/office/drawing/2014/main" id="{16282EA9-F6C8-A17E-DE20-5F0E5E9C6C62}"/>
              </a:ext>
            </a:extLst>
          </p:cNvPr>
          <p:cNvGrpSpPr>
            <a:grpSpLocks/>
          </p:cNvGrpSpPr>
          <p:nvPr/>
        </p:nvGrpSpPr>
        <p:grpSpPr bwMode="auto">
          <a:xfrm>
            <a:off x="7313965" y="3977948"/>
            <a:ext cx="512763" cy="1919288"/>
            <a:chOff x="3690" y="2499"/>
            <a:chExt cx="323" cy="1209"/>
          </a:xfrm>
        </p:grpSpPr>
        <p:sp>
          <p:nvSpPr>
            <p:cNvPr id="33" name="Text Box 34">
              <a:extLst>
                <a:ext uri="{FF2B5EF4-FFF2-40B4-BE49-F238E27FC236}">
                  <a16:creationId xmlns:a16="http://schemas.microsoft.com/office/drawing/2014/main" id="{C6FB956A-1677-D5BF-7005-DFE1292927C4}"/>
                </a:ext>
              </a:extLst>
            </p:cNvPr>
            <p:cNvSpPr txBox="1">
              <a:spLocks noChangeArrowheads="1"/>
            </p:cNvSpPr>
            <p:nvPr/>
          </p:nvSpPr>
          <p:spPr bwMode="auto">
            <a:xfrm>
              <a:off x="3786" y="3514"/>
              <a:ext cx="198"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charset="0"/>
                  <a:ea typeface="ＭＳ Ｐゴシック" charset="0"/>
                  <a:cs typeface="ＭＳ Ｐゴシック" charset="0"/>
                </a:defRPr>
              </a:lvl1pPr>
              <a:lvl2pPr marL="37931725" indent="-37474525" eaLnBrk="0" hangingPunct="0">
                <a:defRPr sz="1600">
                  <a:solidFill>
                    <a:schemeClr val="tx1"/>
                  </a:solidFill>
                  <a:latin typeface="Comic Sans MS" charset="0"/>
                  <a:ea typeface="ＭＳ Ｐゴシック" charset="0"/>
                </a:defRPr>
              </a:lvl2pPr>
              <a:lvl3pPr eaLnBrk="0" hangingPunct="0">
                <a:defRPr sz="1600">
                  <a:solidFill>
                    <a:schemeClr val="tx1"/>
                  </a:solidFill>
                  <a:latin typeface="Comic Sans MS" charset="0"/>
                  <a:ea typeface="ＭＳ Ｐゴシック" charset="0"/>
                </a:defRPr>
              </a:lvl3pPr>
              <a:lvl4pPr eaLnBrk="0" hangingPunct="0">
                <a:defRPr sz="1600">
                  <a:solidFill>
                    <a:schemeClr val="tx1"/>
                  </a:solidFill>
                  <a:latin typeface="Comic Sans MS" charset="0"/>
                  <a:ea typeface="ＭＳ Ｐゴシック" charset="0"/>
                </a:defRPr>
              </a:lvl4pPr>
              <a:lvl5pPr eaLnBrk="0" hangingPunct="0">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r>
                <a:rPr lang="en-US" sz="1400">
                  <a:solidFill>
                    <a:srgbClr val="000066"/>
                  </a:solidFill>
                  <a:latin typeface="Calibri" charset="0"/>
                  <a:cs typeface="Calibri" charset="0"/>
                </a:rPr>
                <a:t>E</a:t>
              </a:r>
              <a:r>
                <a:rPr lang="en-US" sz="1400" baseline="-25000">
                  <a:solidFill>
                    <a:srgbClr val="000066"/>
                  </a:solidFill>
                  <a:latin typeface="Calibri" charset="0"/>
                  <a:cs typeface="Calibri" charset="0"/>
                </a:rPr>
                <a:t>r</a:t>
              </a:r>
              <a:endParaRPr lang="en-US" sz="1400">
                <a:solidFill>
                  <a:srgbClr val="000066"/>
                </a:solidFill>
                <a:latin typeface="Calibri" charset="0"/>
                <a:cs typeface="Calibri" charset="0"/>
              </a:endParaRPr>
            </a:p>
          </p:txBody>
        </p:sp>
        <p:sp>
          <p:nvSpPr>
            <p:cNvPr id="34" name="Freeform 35">
              <a:extLst>
                <a:ext uri="{FF2B5EF4-FFF2-40B4-BE49-F238E27FC236}">
                  <a16:creationId xmlns:a16="http://schemas.microsoft.com/office/drawing/2014/main" id="{DC92AADF-F2A5-841C-A12C-894B0EEBEB77}"/>
                </a:ext>
              </a:extLst>
            </p:cNvPr>
            <p:cNvSpPr>
              <a:spLocks/>
            </p:cNvSpPr>
            <p:nvPr/>
          </p:nvSpPr>
          <p:spPr bwMode="auto">
            <a:xfrm>
              <a:off x="3690" y="2499"/>
              <a:ext cx="323" cy="962"/>
            </a:xfrm>
            <a:custGeom>
              <a:avLst/>
              <a:gdLst>
                <a:gd name="T0" fmla="*/ 323 w 323"/>
                <a:gd name="T1" fmla="*/ 1126 h 888"/>
                <a:gd name="T2" fmla="*/ 255 w 323"/>
                <a:gd name="T3" fmla="*/ 1054 h 888"/>
                <a:gd name="T4" fmla="*/ 219 w 323"/>
                <a:gd name="T5" fmla="*/ 677 h 888"/>
                <a:gd name="T6" fmla="*/ 195 w 323"/>
                <a:gd name="T7" fmla="*/ 296 h 888"/>
                <a:gd name="T8" fmla="*/ 167 w 323"/>
                <a:gd name="T9" fmla="*/ 1 h 888"/>
                <a:gd name="T10" fmla="*/ 155 w 323"/>
                <a:gd name="T11" fmla="*/ 301 h 888"/>
                <a:gd name="T12" fmla="*/ 135 w 323"/>
                <a:gd name="T13" fmla="*/ 692 h 888"/>
                <a:gd name="T14" fmla="*/ 95 w 323"/>
                <a:gd name="T15" fmla="*/ 1054 h 888"/>
                <a:gd name="T16" fmla="*/ 0 w 323"/>
                <a:gd name="T17" fmla="*/ 1126 h 8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3"/>
                <a:gd name="T28" fmla="*/ 0 h 888"/>
                <a:gd name="T29" fmla="*/ 323 w 323"/>
                <a:gd name="T30" fmla="*/ 888 h 8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3" h="888">
                  <a:moveTo>
                    <a:pt x="323" y="885"/>
                  </a:moveTo>
                  <a:cubicBezTo>
                    <a:pt x="312" y="876"/>
                    <a:pt x="272" y="888"/>
                    <a:pt x="255" y="829"/>
                  </a:cubicBezTo>
                  <a:cubicBezTo>
                    <a:pt x="238" y="770"/>
                    <a:pt x="229" y="632"/>
                    <a:pt x="219" y="533"/>
                  </a:cubicBezTo>
                  <a:cubicBezTo>
                    <a:pt x="209" y="434"/>
                    <a:pt x="204" y="322"/>
                    <a:pt x="195" y="233"/>
                  </a:cubicBezTo>
                  <a:cubicBezTo>
                    <a:pt x="186" y="144"/>
                    <a:pt x="174" y="0"/>
                    <a:pt x="167" y="1"/>
                  </a:cubicBezTo>
                  <a:cubicBezTo>
                    <a:pt x="160" y="2"/>
                    <a:pt x="160" y="146"/>
                    <a:pt x="155" y="237"/>
                  </a:cubicBezTo>
                  <a:cubicBezTo>
                    <a:pt x="150" y="328"/>
                    <a:pt x="145" y="446"/>
                    <a:pt x="135" y="545"/>
                  </a:cubicBezTo>
                  <a:cubicBezTo>
                    <a:pt x="125" y="644"/>
                    <a:pt x="117" y="772"/>
                    <a:pt x="95" y="829"/>
                  </a:cubicBezTo>
                  <a:cubicBezTo>
                    <a:pt x="73" y="886"/>
                    <a:pt x="20" y="873"/>
                    <a:pt x="0" y="885"/>
                  </a:cubicBezTo>
                </a:path>
              </a:pathLst>
            </a:custGeom>
            <a:noFill/>
            <a:ln w="15875">
              <a:solidFill>
                <a:srgbClr val="000066"/>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400">
                <a:latin typeface="Calibri" charset="0"/>
                <a:cs typeface="Calibri" charset="0"/>
              </a:endParaRPr>
            </a:p>
          </p:txBody>
        </p:sp>
      </p:grpSp>
      <p:grpSp>
        <p:nvGrpSpPr>
          <p:cNvPr id="35" name="Group 36">
            <a:extLst>
              <a:ext uri="{FF2B5EF4-FFF2-40B4-BE49-F238E27FC236}">
                <a16:creationId xmlns:a16="http://schemas.microsoft.com/office/drawing/2014/main" id="{1BADB868-8314-0B40-A667-8393E6D5E077}"/>
              </a:ext>
            </a:extLst>
          </p:cNvPr>
          <p:cNvGrpSpPr>
            <a:grpSpLocks/>
          </p:cNvGrpSpPr>
          <p:nvPr/>
        </p:nvGrpSpPr>
        <p:grpSpPr bwMode="auto">
          <a:xfrm>
            <a:off x="5862990" y="3927148"/>
            <a:ext cx="3517901" cy="2341563"/>
            <a:chOff x="2776" y="2467"/>
            <a:chExt cx="2216" cy="1475"/>
          </a:xfrm>
        </p:grpSpPr>
        <p:sp>
          <p:nvSpPr>
            <p:cNvPr id="36" name="Text Box 37">
              <a:extLst>
                <a:ext uri="{FF2B5EF4-FFF2-40B4-BE49-F238E27FC236}">
                  <a16:creationId xmlns:a16="http://schemas.microsoft.com/office/drawing/2014/main" id="{39C1C181-324D-5FD9-420B-286D9E9FDB59}"/>
                </a:ext>
              </a:extLst>
            </p:cNvPr>
            <p:cNvSpPr txBox="1">
              <a:spLocks noChangeArrowheads="1"/>
            </p:cNvSpPr>
            <p:nvPr/>
          </p:nvSpPr>
          <p:spPr bwMode="auto">
            <a:xfrm>
              <a:off x="3477" y="3748"/>
              <a:ext cx="1515"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charset="0"/>
                  <a:ea typeface="ＭＳ Ｐゴシック" charset="0"/>
                  <a:cs typeface="ＭＳ Ｐゴシック" charset="0"/>
                </a:defRPr>
              </a:lvl1pPr>
              <a:lvl2pPr marL="37931725" indent="-37474525" eaLnBrk="0" hangingPunct="0">
                <a:defRPr sz="1600">
                  <a:solidFill>
                    <a:schemeClr val="tx1"/>
                  </a:solidFill>
                  <a:latin typeface="Comic Sans MS" charset="0"/>
                  <a:ea typeface="ＭＳ Ｐゴシック" charset="0"/>
                </a:defRPr>
              </a:lvl2pPr>
              <a:lvl3pPr eaLnBrk="0" hangingPunct="0">
                <a:defRPr sz="1600">
                  <a:solidFill>
                    <a:schemeClr val="tx1"/>
                  </a:solidFill>
                  <a:latin typeface="Comic Sans MS" charset="0"/>
                  <a:ea typeface="ＭＳ Ｐゴシック" charset="0"/>
                </a:defRPr>
              </a:lvl3pPr>
              <a:lvl4pPr eaLnBrk="0" hangingPunct="0">
                <a:defRPr sz="1600">
                  <a:solidFill>
                    <a:schemeClr val="tx1"/>
                  </a:solidFill>
                  <a:latin typeface="Comic Sans MS" charset="0"/>
                  <a:ea typeface="ＭＳ Ｐゴシック" charset="0"/>
                </a:defRPr>
              </a:lvl4pPr>
              <a:lvl5pPr eaLnBrk="0" hangingPunct="0">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r>
                <a:rPr lang="en-US" sz="1400" u="sng" dirty="0">
                  <a:solidFill>
                    <a:srgbClr val="FF0000"/>
                  </a:solidFill>
                  <a:latin typeface="+mj-lt"/>
                  <a:cs typeface="Comic Sans MS"/>
                </a:rPr>
                <a:t>DANGER OF EXTRAPOLATION !</a:t>
              </a:r>
            </a:p>
          </p:txBody>
        </p:sp>
        <p:graphicFrame>
          <p:nvGraphicFramePr>
            <p:cNvPr id="37" name="Object 3">
              <a:extLst>
                <a:ext uri="{FF2B5EF4-FFF2-40B4-BE49-F238E27FC236}">
                  <a16:creationId xmlns:a16="http://schemas.microsoft.com/office/drawing/2014/main" id="{FC9E1744-D112-1A4E-FB34-29DB2E175648}"/>
                </a:ext>
              </a:extLst>
            </p:cNvPr>
            <p:cNvGraphicFramePr>
              <a:graphicFrameLocks noChangeAspect="1"/>
            </p:cNvGraphicFramePr>
            <p:nvPr/>
          </p:nvGraphicFramePr>
          <p:xfrm>
            <a:off x="2776" y="2467"/>
            <a:ext cx="195" cy="419"/>
          </p:xfrm>
          <a:graphic>
            <a:graphicData uri="http://schemas.openxmlformats.org/presentationml/2006/ole">
              <mc:AlternateContent xmlns:mc="http://schemas.openxmlformats.org/markup-compatibility/2006">
                <mc:Choice xmlns:v="urn:schemas-microsoft-com:vml" Requires="v">
                  <p:oleObj name="Clip" r:id="rId4" imgW="1857600" imgH="3995640" progId="MS_ClipArt_Gallery.2">
                    <p:embed/>
                  </p:oleObj>
                </mc:Choice>
                <mc:Fallback>
                  <p:oleObj name="Clip" r:id="rId4" imgW="1857600" imgH="3995640" progId="MS_ClipArt_Gallery.2">
                    <p:embed/>
                    <p:pic>
                      <p:nvPicPr>
                        <p:cNvPr id="37" name="Object 3">
                          <a:extLst>
                            <a:ext uri="{FF2B5EF4-FFF2-40B4-BE49-F238E27FC236}">
                              <a16:creationId xmlns:a16="http://schemas.microsoft.com/office/drawing/2014/main" id="{FC9E1744-D112-1A4E-FB34-29DB2E1756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6" y="2467"/>
                          <a:ext cx="195" cy="4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pSp>
      <p:grpSp>
        <p:nvGrpSpPr>
          <p:cNvPr id="38" name="Group 65">
            <a:extLst>
              <a:ext uri="{FF2B5EF4-FFF2-40B4-BE49-F238E27FC236}">
                <a16:creationId xmlns:a16="http://schemas.microsoft.com/office/drawing/2014/main" id="{E16F6969-32E0-2F20-35CA-149575EC100A}"/>
              </a:ext>
            </a:extLst>
          </p:cNvPr>
          <p:cNvGrpSpPr>
            <a:grpSpLocks/>
          </p:cNvGrpSpPr>
          <p:nvPr/>
        </p:nvGrpSpPr>
        <p:grpSpPr bwMode="auto">
          <a:xfrm>
            <a:off x="2499078" y="2207883"/>
            <a:ext cx="2438399" cy="504824"/>
            <a:chOff x="657" y="1734"/>
            <a:chExt cx="1536" cy="318"/>
          </a:xfrm>
        </p:grpSpPr>
        <p:sp>
          <p:nvSpPr>
            <p:cNvPr id="39" name="Text Box 66">
              <a:extLst>
                <a:ext uri="{FF2B5EF4-FFF2-40B4-BE49-F238E27FC236}">
                  <a16:creationId xmlns:a16="http://schemas.microsoft.com/office/drawing/2014/main" id="{538BB777-6AD0-1120-A0B9-B4379845DBE7}"/>
                </a:ext>
              </a:extLst>
            </p:cNvPr>
            <p:cNvSpPr txBox="1">
              <a:spLocks noChangeArrowheads="1"/>
            </p:cNvSpPr>
            <p:nvPr/>
          </p:nvSpPr>
          <p:spPr bwMode="auto">
            <a:xfrm>
              <a:off x="657" y="1819"/>
              <a:ext cx="153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charset="0"/>
                  <a:ea typeface="ＭＳ Ｐゴシック" charset="0"/>
                  <a:cs typeface="ＭＳ Ｐゴシック" charset="0"/>
                </a:defRPr>
              </a:lvl1pPr>
              <a:lvl2pPr marL="37931725" indent="-37474525" eaLnBrk="0" hangingPunct="0">
                <a:defRPr sz="1600">
                  <a:solidFill>
                    <a:schemeClr val="tx1"/>
                  </a:solidFill>
                  <a:latin typeface="Comic Sans MS" charset="0"/>
                  <a:ea typeface="ＭＳ Ｐゴシック" charset="0"/>
                </a:defRPr>
              </a:lvl2pPr>
              <a:lvl3pPr eaLnBrk="0" hangingPunct="0">
                <a:defRPr sz="1600">
                  <a:solidFill>
                    <a:schemeClr val="tx1"/>
                  </a:solidFill>
                  <a:latin typeface="Comic Sans MS" charset="0"/>
                  <a:ea typeface="ＭＳ Ｐゴシック" charset="0"/>
                </a:defRPr>
              </a:lvl3pPr>
              <a:lvl4pPr eaLnBrk="0" hangingPunct="0">
                <a:defRPr sz="1600">
                  <a:solidFill>
                    <a:schemeClr val="tx1"/>
                  </a:solidFill>
                  <a:latin typeface="Comic Sans MS" charset="0"/>
                  <a:ea typeface="ＭＳ Ｐゴシック" charset="0"/>
                </a:defRPr>
              </a:lvl4pPr>
              <a:lvl5pPr eaLnBrk="0" hangingPunct="0">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r>
                <a:rPr lang="en-US" sz="1800" dirty="0">
                  <a:latin typeface="+mj-lt"/>
                  <a:cs typeface="Calibri" charset="0"/>
                  <a:sym typeface="Symbol" charset="0"/>
                </a:rPr>
                <a:t></a:t>
              </a:r>
              <a:r>
                <a:rPr lang="en-US" sz="1800" baseline="-25000" dirty="0">
                  <a:latin typeface="+mj-lt"/>
                  <a:cs typeface="Calibri" charset="0"/>
                  <a:sym typeface="Symbol" charset="0"/>
                </a:rPr>
                <a:t> </a:t>
              </a:r>
              <a:r>
                <a:rPr lang="en-US" sz="1800" dirty="0">
                  <a:latin typeface="+mj-lt"/>
                  <a:cs typeface="Calibri" charset="0"/>
                  <a:sym typeface="Symbol" charset="0"/>
                </a:rPr>
                <a:t>(E) =     </a:t>
              </a:r>
              <a:r>
                <a:rPr lang="en-US" sz="1800" dirty="0" err="1">
                  <a:latin typeface="+mj-lt"/>
                  <a:cs typeface="Calibri" charset="0"/>
                  <a:sym typeface="Symbol" charset="0"/>
                </a:rPr>
                <a:t>exp</a:t>
              </a:r>
              <a:r>
                <a:rPr lang="en-US" sz="1800" dirty="0">
                  <a:latin typeface="+mj-lt"/>
                  <a:cs typeface="Calibri" charset="0"/>
                  <a:sym typeface="Symbol" charset="0"/>
                </a:rPr>
                <a:t>(-2) S(E) </a:t>
              </a:r>
            </a:p>
          </p:txBody>
        </p:sp>
        <mc:AlternateContent xmlns:mc="http://schemas.openxmlformats.org/markup-compatibility/2006" xmlns:a14="http://schemas.microsoft.com/office/drawing/2010/main">
          <mc:Choice Requires="a14">
            <p:sp>
              <p:nvSpPr>
                <p:cNvPr id="40" name="Object 2">
                  <a:extLst>
                    <a:ext uri="{FF2B5EF4-FFF2-40B4-BE49-F238E27FC236}">
                      <a16:creationId xmlns:a16="http://schemas.microsoft.com/office/drawing/2014/main" id="{DCD45E13-690B-3BB0-C510-AC86C652C54A}"/>
                    </a:ext>
                  </a:extLst>
                </p:cNvPr>
                <p:cNvSpPr txBox="1"/>
                <p:nvPr/>
              </p:nvSpPr>
              <p:spPr bwMode="auto">
                <a:xfrm>
                  <a:off x="1028" y="1734"/>
                  <a:ext cx="153" cy="281"/>
                </a:xfrm>
                <a:prstGeom prst="rect">
                  <a:avLst/>
                </a:prstGeom>
                <a:noFill/>
                <a:ln>
                  <a:noFill/>
                </a:ln>
                <a:effectLst/>
                <a:extLst>
                  <a:ext uri="{909E8E84-426E-40dd-AFC4-6F175D3DCCD1}">
                    <a14:hiddenFill xmlns="">
                      <a:solidFill>
                        <a:srgbClr val="990000">
                          <a:alpha val="50000"/>
                        </a:srgbClr>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rgbClr val="000000">
                            <a:alpha val="74998"/>
                          </a:srgbClr>
                        </a:outerShdw>
                      </a:effectLst>
                    </a14:hiddenEffects>
                  </a:ext>
                </a:extLst>
              </p:spPr>
              <p:txBody>
                <a:bodyPr>
                  <a:noAutofit/>
                </a:bodyPr>
                <a:lstStyle/>
                <a:p>
                  <a:pPr/>
                  <a14:m>
                    <m:oMathPara xmlns:m="http://schemas.openxmlformats.org/officeDocument/2006/math">
                      <m:oMathParaPr>
                        <m:jc m:val="center"/>
                      </m:oMathParaPr>
                      <m:oMath xmlns:m="http://schemas.openxmlformats.org/officeDocument/2006/math">
                        <m:r>
                          <a:rPr lang="en-US" b="0" i="0">
                            <a:solidFill>
                              <a:srgbClr val="000000"/>
                            </a:solidFill>
                            <a:latin typeface="Cambria Math" panose="02040503050406030204" pitchFamily="18" charset="0"/>
                          </a:rPr>
                          <m:t> </m:t>
                        </m:r>
                        <m:f>
                          <m:fPr>
                            <m:ctrlPr>
                              <a:rPr lang="en-US" i="1">
                                <a:solidFill>
                                  <a:srgbClr val="000000"/>
                                </a:solidFill>
                                <a:latin typeface="Cambria Math" panose="02040503050406030204" pitchFamily="18" charset="0"/>
                              </a:rPr>
                            </m:ctrlPr>
                          </m:fPr>
                          <m:num>
                            <m:r>
                              <a:rPr lang="en-US" b="0" i="0">
                                <a:solidFill>
                                  <a:srgbClr val="000000"/>
                                </a:solidFill>
                                <a:latin typeface="Cambria Math" panose="02040503050406030204" pitchFamily="18" charset="0"/>
                              </a:rPr>
                              <m:t>1</m:t>
                            </m:r>
                          </m:num>
                          <m:den>
                            <m:r>
                              <m:rPr>
                                <m:sty m:val="p"/>
                              </m:rPr>
                              <a:rPr lang="en-US" b="0" i="0">
                                <a:solidFill>
                                  <a:srgbClr val="000000"/>
                                </a:solidFill>
                                <a:latin typeface="Cambria Math" panose="02040503050406030204" pitchFamily="18" charset="0"/>
                              </a:rPr>
                              <m:t>E</m:t>
                            </m:r>
                          </m:den>
                        </m:f>
                      </m:oMath>
                    </m:oMathPara>
                  </a14:m>
                  <a:endParaRPr lang="en-US" dirty="0">
                    <a:latin typeface="+mj-lt"/>
                  </a:endParaRPr>
                </a:p>
              </p:txBody>
            </p:sp>
          </mc:Choice>
          <mc:Fallback xmlns="">
            <p:sp>
              <p:nvSpPr>
                <p:cNvPr id="43" name="Object 2">
                  <a:extLst>
                    <a:ext uri="{FF2B5EF4-FFF2-40B4-BE49-F238E27FC236}">
                      <a16:creationId xmlns:a16="http://schemas.microsoft.com/office/drawing/2014/main" id="{FF6EAE87-D621-4F99-8492-D174F417DD28}"/>
                    </a:ext>
                  </a:extLst>
                </p:cNvPr>
                <p:cNvSpPr txBox="1">
                  <a:spLocks noRot="1" noChangeAspect="1" noMove="1" noResize="1" noEditPoints="1" noAdjustHandles="1" noChangeArrowheads="1" noChangeShapeType="1" noTextEdit="1"/>
                </p:cNvSpPr>
                <p:nvPr/>
              </p:nvSpPr>
              <p:spPr bwMode="auto">
                <a:xfrm>
                  <a:off x="1028" y="1734"/>
                  <a:ext cx="153" cy="281"/>
                </a:xfrm>
                <a:prstGeom prst="rect">
                  <a:avLst/>
                </a:prstGeom>
                <a:blipFill>
                  <a:blip r:embed="rId6"/>
                  <a:stretch>
                    <a:fillRect r="-15000" b="-26027"/>
                  </a:stretch>
                </a:blipFill>
                <a:ln>
                  <a:noFill/>
                </a:ln>
                <a:effectLst/>
                <a:extLst>
                  <a:ext uri="{909E8E84-426E-40dd-AFC4-6F175D3DCCD1}">
                    <a14:hiddenFill xmlns:a14="http://schemas.microsoft.com/office/drawing/2010/main" xmlns="">
                      <a:solidFill>
                        <a:srgbClr val="990000">
                          <a:alpha val="50000"/>
                        </a:srgb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a:noFill/>
                    </a:rPr>
                    <a:t> </a:t>
                  </a:r>
                </a:p>
              </p:txBody>
            </p:sp>
          </mc:Fallback>
        </mc:AlternateContent>
      </p:grpSp>
      <p:grpSp>
        <p:nvGrpSpPr>
          <p:cNvPr id="41" name="Group 72">
            <a:extLst>
              <a:ext uri="{FF2B5EF4-FFF2-40B4-BE49-F238E27FC236}">
                <a16:creationId xmlns:a16="http://schemas.microsoft.com/office/drawing/2014/main" id="{97FEEF54-029D-9EE7-FFC4-C02E280957B3}"/>
              </a:ext>
            </a:extLst>
          </p:cNvPr>
          <p:cNvGrpSpPr>
            <a:grpSpLocks/>
          </p:cNvGrpSpPr>
          <p:nvPr/>
        </p:nvGrpSpPr>
        <p:grpSpPr bwMode="auto">
          <a:xfrm>
            <a:off x="5956653" y="1904673"/>
            <a:ext cx="4402137" cy="4016375"/>
            <a:chOff x="2835" y="1222"/>
            <a:chExt cx="2773" cy="2530"/>
          </a:xfrm>
        </p:grpSpPr>
        <p:sp>
          <p:nvSpPr>
            <p:cNvPr id="42" name="Rectangle 39" descr="Diagonal dunkel nach oben">
              <a:extLst>
                <a:ext uri="{FF2B5EF4-FFF2-40B4-BE49-F238E27FC236}">
                  <a16:creationId xmlns:a16="http://schemas.microsoft.com/office/drawing/2014/main" id="{45A9A042-9A0C-022C-2568-4B3553504F27}"/>
                </a:ext>
              </a:extLst>
            </p:cNvPr>
            <p:cNvSpPr>
              <a:spLocks noChangeArrowheads="1"/>
            </p:cNvSpPr>
            <p:nvPr/>
          </p:nvSpPr>
          <p:spPr bwMode="auto">
            <a:xfrm>
              <a:off x="3373" y="2451"/>
              <a:ext cx="269" cy="1040"/>
            </a:xfrm>
            <a:prstGeom prst="rect">
              <a:avLst/>
            </a:prstGeom>
            <a:pattFill prst="ltUpDiag">
              <a:fgClr>
                <a:srgbClr val="003300"/>
              </a:fgClr>
              <a:bgClr>
                <a:srgbClr val="FFFFFF"/>
              </a:bgClr>
            </a:patt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400">
                <a:latin typeface="Calibri" charset="0"/>
                <a:cs typeface="Calibri" charset="0"/>
              </a:endParaRPr>
            </a:p>
          </p:txBody>
        </p:sp>
        <p:sp>
          <p:nvSpPr>
            <p:cNvPr id="43" name="Freeform 42">
              <a:extLst>
                <a:ext uri="{FF2B5EF4-FFF2-40B4-BE49-F238E27FC236}">
                  <a16:creationId xmlns:a16="http://schemas.microsoft.com/office/drawing/2014/main" id="{A7568215-EB03-9535-F897-CF8B8A44500C}"/>
                </a:ext>
              </a:extLst>
            </p:cNvPr>
            <p:cNvSpPr>
              <a:spLocks/>
            </p:cNvSpPr>
            <p:nvPr/>
          </p:nvSpPr>
          <p:spPr bwMode="auto">
            <a:xfrm>
              <a:off x="4110" y="3262"/>
              <a:ext cx="1116" cy="95"/>
            </a:xfrm>
            <a:custGeom>
              <a:avLst/>
              <a:gdLst>
                <a:gd name="T0" fmla="*/ 0 w 1116"/>
                <a:gd name="T1" fmla="*/ 111 h 88"/>
                <a:gd name="T2" fmla="*/ 504 w 1116"/>
                <a:gd name="T3" fmla="*/ 70 h 88"/>
                <a:gd name="T4" fmla="*/ 1116 w 1116"/>
                <a:gd name="T5" fmla="*/ 0 h 88"/>
                <a:gd name="T6" fmla="*/ 0 60000 65536"/>
                <a:gd name="T7" fmla="*/ 0 60000 65536"/>
                <a:gd name="T8" fmla="*/ 0 60000 65536"/>
                <a:gd name="T9" fmla="*/ 0 w 1116"/>
                <a:gd name="T10" fmla="*/ 0 h 88"/>
                <a:gd name="T11" fmla="*/ 1116 w 1116"/>
                <a:gd name="T12" fmla="*/ 88 h 88"/>
              </a:gdLst>
              <a:ahLst/>
              <a:cxnLst>
                <a:cxn ang="T6">
                  <a:pos x="T0" y="T1"/>
                </a:cxn>
                <a:cxn ang="T7">
                  <a:pos x="T2" y="T3"/>
                </a:cxn>
                <a:cxn ang="T8">
                  <a:pos x="T4" y="T5"/>
                </a:cxn>
              </a:cxnLst>
              <a:rect l="T9" t="T10" r="T11" b="T12"/>
              <a:pathLst>
                <a:path w="1116" h="88">
                  <a:moveTo>
                    <a:pt x="0" y="88"/>
                  </a:moveTo>
                  <a:cubicBezTo>
                    <a:pt x="84" y="83"/>
                    <a:pt x="318" y="71"/>
                    <a:pt x="504" y="56"/>
                  </a:cubicBezTo>
                  <a:cubicBezTo>
                    <a:pt x="690" y="41"/>
                    <a:pt x="989" y="12"/>
                    <a:pt x="1116" y="0"/>
                  </a:cubicBezTo>
                </a:path>
              </a:pathLst>
            </a:custGeom>
            <a:noFill/>
            <a:ln w="158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400">
                <a:latin typeface="Calibri" charset="0"/>
                <a:cs typeface="Calibri" charset="0"/>
              </a:endParaRPr>
            </a:p>
          </p:txBody>
        </p:sp>
        <p:sp>
          <p:nvSpPr>
            <p:cNvPr id="44" name="Freeform 43">
              <a:extLst>
                <a:ext uri="{FF2B5EF4-FFF2-40B4-BE49-F238E27FC236}">
                  <a16:creationId xmlns:a16="http://schemas.microsoft.com/office/drawing/2014/main" id="{04B9F79E-BD0A-F619-2552-76F3332CFA61}"/>
                </a:ext>
              </a:extLst>
            </p:cNvPr>
            <p:cNvSpPr>
              <a:spLocks/>
            </p:cNvSpPr>
            <p:nvPr/>
          </p:nvSpPr>
          <p:spPr bwMode="auto">
            <a:xfrm>
              <a:off x="3358" y="3357"/>
              <a:ext cx="716" cy="20"/>
            </a:xfrm>
            <a:custGeom>
              <a:avLst/>
              <a:gdLst>
                <a:gd name="T0" fmla="*/ 716 w 716"/>
                <a:gd name="T1" fmla="*/ 0 h 19"/>
                <a:gd name="T2" fmla="*/ 360 w 716"/>
                <a:gd name="T3" fmla="*/ 19 h 19"/>
                <a:gd name="T4" fmla="*/ 0 w 716"/>
                <a:gd name="T5" fmla="*/ 19 h 19"/>
                <a:gd name="T6" fmla="*/ 0 60000 65536"/>
                <a:gd name="T7" fmla="*/ 0 60000 65536"/>
                <a:gd name="T8" fmla="*/ 0 60000 65536"/>
                <a:gd name="T9" fmla="*/ 0 w 716"/>
                <a:gd name="T10" fmla="*/ 0 h 19"/>
                <a:gd name="T11" fmla="*/ 716 w 716"/>
                <a:gd name="T12" fmla="*/ 19 h 19"/>
              </a:gdLst>
              <a:ahLst/>
              <a:cxnLst>
                <a:cxn ang="T6">
                  <a:pos x="T0" y="T1"/>
                </a:cxn>
                <a:cxn ang="T7">
                  <a:pos x="T2" y="T3"/>
                </a:cxn>
                <a:cxn ang="T8">
                  <a:pos x="T4" y="T5"/>
                </a:cxn>
              </a:cxnLst>
              <a:rect l="T9" t="T10" r="T11" b="T12"/>
              <a:pathLst>
                <a:path w="716" h="19">
                  <a:moveTo>
                    <a:pt x="716" y="0"/>
                  </a:moveTo>
                  <a:cubicBezTo>
                    <a:pt x="657" y="2"/>
                    <a:pt x="479" y="13"/>
                    <a:pt x="360" y="16"/>
                  </a:cubicBezTo>
                  <a:cubicBezTo>
                    <a:pt x="241" y="19"/>
                    <a:pt x="75" y="16"/>
                    <a:pt x="0" y="16"/>
                  </a:cubicBezTo>
                </a:path>
              </a:pathLst>
            </a:custGeom>
            <a:noFill/>
            <a:ln w="15875">
              <a:solidFill>
                <a:schemeClr val="tx1"/>
              </a:solidFill>
              <a:prstDash val="dash"/>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400">
                <a:latin typeface="Calibri" charset="0"/>
                <a:cs typeface="Calibri" charset="0"/>
              </a:endParaRPr>
            </a:p>
          </p:txBody>
        </p:sp>
        <p:sp>
          <p:nvSpPr>
            <p:cNvPr id="45" name="Text Box 46">
              <a:extLst>
                <a:ext uri="{FF2B5EF4-FFF2-40B4-BE49-F238E27FC236}">
                  <a16:creationId xmlns:a16="http://schemas.microsoft.com/office/drawing/2014/main" id="{945C25C1-9364-0D7E-AC3C-F49545940A20}"/>
                </a:ext>
              </a:extLst>
            </p:cNvPr>
            <p:cNvSpPr txBox="1">
              <a:spLocks noChangeArrowheads="1"/>
            </p:cNvSpPr>
            <p:nvPr/>
          </p:nvSpPr>
          <p:spPr bwMode="auto">
            <a:xfrm>
              <a:off x="4853" y="2955"/>
              <a:ext cx="755"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charset="0"/>
                  <a:ea typeface="ＭＳ Ｐゴシック" charset="0"/>
                  <a:cs typeface="ＭＳ Ｐゴシック" charset="0"/>
                </a:defRPr>
              </a:lvl1pPr>
              <a:lvl2pPr marL="37931725" indent="-37474525" eaLnBrk="0" hangingPunct="0">
                <a:defRPr sz="1600">
                  <a:solidFill>
                    <a:schemeClr val="tx1"/>
                  </a:solidFill>
                  <a:latin typeface="Comic Sans MS" charset="0"/>
                  <a:ea typeface="ＭＳ Ｐゴシック" charset="0"/>
                </a:defRPr>
              </a:lvl2pPr>
              <a:lvl3pPr eaLnBrk="0" hangingPunct="0">
                <a:defRPr sz="1600">
                  <a:solidFill>
                    <a:schemeClr val="tx1"/>
                  </a:solidFill>
                  <a:latin typeface="Comic Sans MS" charset="0"/>
                  <a:ea typeface="ＭＳ Ｐゴシック" charset="0"/>
                </a:defRPr>
              </a:lvl3pPr>
              <a:lvl4pPr eaLnBrk="0" hangingPunct="0">
                <a:defRPr sz="1600">
                  <a:solidFill>
                    <a:schemeClr val="tx1"/>
                  </a:solidFill>
                  <a:latin typeface="Comic Sans MS" charset="0"/>
                  <a:ea typeface="ＭＳ Ｐゴシック" charset="0"/>
                </a:defRPr>
              </a:lvl4pPr>
              <a:lvl5pPr eaLnBrk="0" hangingPunct="0">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algn="ctr"/>
              <a:r>
                <a:rPr lang="en-US" sz="1400" dirty="0">
                  <a:latin typeface="+mj-lt"/>
                  <a:cs typeface="Calibri" charset="0"/>
                </a:rPr>
                <a:t>non resonant </a:t>
              </a:r>
            </a:p>
            <a:p>
              <a:pPr algn="ctr"/>
              <a:r>
                <a:rPr lang="en-US" sz="1400" dirty="0">
                  <a:latin typeface="+mj-lt"/>
                  <a:cs typeface="Calibri" charset="0"/>
                </a:rPr>
                <a:t>process</a:t>
              </a:r>
            </a:p>
          </p:txBody>
        </p:sp>
        <p:grpSp>
          <p:nvGrpSpPr>
            <p:cNvPr id="46" name="Group 71">
              <a:extLst>
                <a:ext uri="{FF2B5EF4-FFF2-40B4-BE49-F238E27FC236}">
                  <a16:creationId xmlns:a16="http://schemas.microsoft.com/office/drawing/2014/main" id="{538A2317-54E1-4DDC-5035-9B6F80F16BE4}"/>
                </a:ext>
              </a:extLst>
            </p:cNvPr>
            <p:cNvGrpSpPr>
              <a:grpSpLocks/>
            </p:cNvGrpSpPr>
            <p:nvPr/>
          </p:nvGrpSpPr>
          <p:grpSpPr bwMode="auto">
            <a:xfrm>
              <a:off x="2835" y="1222"/>
              <a:ext cx="2723" cy="2530"/>
              <a:chOff x="2835" y="1222"/>
              <a:chExt cx="2723" cy="2530"/>
            </a:xfrm>
          </p:grpSpPr>
          <p:sp>
            <p:nvSpPr>
              <p:cNvPr id="47" name="Line 40">
                <a:extLst>
                  <a:ext uri="{FF2B5EF4-FFF2-40B4-BE49-F238E27FC236}">
                    <a16:creationId xmlns:a16="http://schemas.microsoft.com/office/drawing/2014/main" id="{A65779D2-621C-47AB-66F6-4C4F7BD1A476}"/>
                  </a:ext>
                </a:extLst>
              </p:cNvPr>
              <p:cNvSpPr>
                <a:spLocks noChangeShapeType="1"/>
              </p:cNvSpPr>
              <p:nvPr/>
            </p:nvSpPr>
            <p:spPr bwMode="auto">
              <a:xfrm flipV="1">
                <a:off x="3354" y="1879"/>
                <a:ext cx="0" cy="1612"/>
              </a:xfrm>
              <a:prstGeom prst="line">
                <a:avLst/>
              </a:prstGeom>
              <a:noFill/>
              <a:ln w="19050">
                <a:solidFill>
                  <a:schemeClr val="tx1"/>
                </a:solidFill>
                <a:round/>
                <a:headEnd/>
                <a:tailEnd type="stealth" w="med" len="med"/>
              </a:ln>
              <a:extLst>
                <a:ext uri="{909E8E84-426E-40dd-AFC4-6F175D3DCCD1}">
                  <a14:hiddenFill xmlns:a14="http://schemas.microsoft.com/office/drawing/2010/main" xmlns="">
                    <a:noFill/>
                  </a14:hiddenFill>
                </a:ext>
              </a:extLst>
            </p:spPr>
            <p:txBody>
              <a:bodyPr wrap="none" anchor="ctr"/>
              <a:lstStyle/>
              <a:p>
                <a:endParaRPr lang="it-IT"/>
              </a:p>
            </p:txBody>
          </p:sp>
          <p:sp>
            <p:nvSpPr>
              <p:cNvPr id="48" name="Line 41">
                <a:extLst>
                  <a:ext uri="{FF2B5EF4-FFF2-40B4-BE49-F238E27FC236}">
                    <a16:creationId xmlns:a16="http://schemas.microsoft.com/office/drawing/2014/main" id="{DA8D8FC2-4179-B854-2571-448ABE58044C}"/>
                  </a:ext>
                </a:extLst>
              </p:cNvPr>
              <p:cNvSpPr>
                <a:spLocks noChangeShapeType="1"/>
              </p:cNvSpPr>
              <p:nvPr/>
            </p:nvSpPr>
            <p:spPr bwMode="auto">
              <a:xfrm>
                <a:off x="3354" y="3491"/>
                <a:ext cx="2160" cy="0"/>
              </a:xfrm>
              <a:prstGeom prst="line">
                <a:avLst/>
              </a:prstGeom>
              <a:noFill/>
              <a:ln w="19050">
                <a:solidFill>
                  <a:schemeClr val="tx1"/>
                </a:solidFill>
                <a:round/>
                <a:headEnd/>
                <a:tailEnd type="stealth" w="med" len="med"/>
              </a:ln>
              <a:extLst>
                <a:ext uri="{909E8E84-426E-40dd-AFC4-6F175D3DCCD1}">
                  <a14:hiddenFill xmlns:a14="http://schemas.microsoft.com/office/drawing/2010/main" xmlns="">
                    <a:noFill/>
                  </a14:hiddenFill>
                </a:ext>
              </a:extLst>
            </p:spPr>
            <p:txBody>
              <a:bodyPr wrap="none" anchor="ctr"/>
              <a:lstStyle/>
              <a:p>
                <a:endParaRPr lang="it-IT"/>
              </a:p>
            </p:txBody>
          </p:sp>
          <p:sp>
            <p:nvSpPr>
              <p:cNvPr id="49" name="Line 44">
                <a:extLst>
                  <a:ext uri="{FF2B5EF4-FFF2-40B4-BE49-F238E27FC236}">
                    <a16:creationId xmlns:a16="http://schemas.microsoft.com/office/drawing/2014/main" id="{9895EB8E-5B09-DE4C-5F1C-B41A52FDA6B0}"/>
                  </a:ext>
                </a:extLst>
              </p:cNvPr>
              <p:cNvSpPr>
                <a:spLocks noChangeShapeType="1"/>
              </p:cNvSpPr>
              <p:nvPr/>
            </p:nvSpPr>
            <p:spPr bwMode="auto">
              <a:xfrm>
                <a:off x="3348" y="2243"/>
                <a:ext cx="672" cy="0"/>
              </a:xfrm>
              <a:prstGeom prst="line">
                <a:avLst/>
              </a:prstGeom>
              <a:noFill/>
              <a:ln w="15875">
                <a:solidFill>
                  <a:schemeClr val="tx1"/>
                </a:solidFill>
                <a:round/>
                <a:headEnd type="stealth" w="med" len="med"/>
                <a:tailEnd type="stealth" w="med" len="med"/>
              </a:ln>
              <a:extLst>
                <a:ext uri="{909E8E84-426E-40dd-AFC4-6F175D3DCCD1}">
                  <a14:hiddenFill xmlns:a14="http://schemas.microsoft.com/office/drawing/2010/main" xmlns="">
                    <a:noFill/>
                  </a14:hiddenFill>
                </a:ext>
              </a:extLst>
            </p:spPr>
            <p:txBody>
              <a:bodyPr wrap="none" anchor="ctr"/>
              <a:lstStyle/>
              <a:p>
                <a:endParaRPr lang="it-IT"/>
              </a:p>
            </p:txBody>
          </p:sp>
          <p:sp>
            <p:nvSpPr>
              <p:cNvPr id="50" name="Line 45">
                <a:extLst>
                  <a:ext uri="{FF2B5EF4-FFF2-40B4-BE49-F238E27FC236}">
                    <a16:creationId xmlns:a16="http://schemas.microsoft.com/office/drawing/2014/main" id="{ECEE927C-27F9-3226-91F2-55AC58DCFE69}"/>
                  </a:ext>
                </a:extLst>
              </p:cNvPr>
              <p:cNvSpPr>
                <a:spLocks noChangeShapeType="1"/>
              </p:cNvSpPr>
              <p:nvPr/>
            </p:nvSpPr>
            <p:spPr bwMode="auto">
              <a:xfrm>
                <a:off x="4020" y="2243"/>
                <a:ext cx="1248" cy="0"/>
              </a:xfrm>
              <a:prstGeom prst="line">
                <a:avLst/>
              </a:prstGeom>
              <a:noFill/>
              <a:ln w="15875">
                <a:solidFill>
                  <a:schemeClr val="tx1"/>
                </a:solidFill>
                <a:round/>
                <a:headEnd type="stealth" w="med" len="med"/>
                <a:tailEnd type="stealth" w="med" len="med"/>
              </a:ln>
              <a:extLst>
                <a:ext uri="{909E8E84-426E-40dd-AFC4-6F175D3DCCD1}">
                  <a14:hiddenFill xmlns:a14="http://schemas.microsoft.com/office/drawing/2010/main" xmlns="">
                    <a:noFill/>
                  </a14:hiddenFill>
                </a:ext>
              </a:extLst>
            </p:spPr>
            <p:txBody>
              <a:bodyPr wrap="none" anchor="ctr"/>
              <a:lstStyle/>
              <a:p>
                <a:endParaRPr lang="it-IT"/>
              </a:p>
            </p:txBody>
          </p:sp>
          <p:sp>
            <p:nvSpPr>
              <p:cNvPr id="51" name="Line 47">
                <a:extLst>
                  <a:ext uri="{FF2B5EF4-FFF2-40B4-BE49-F238E27FC236}">
                    <a16:creationId xmlns:a16="http://schemas.microsoft.com/office/drawing/2014/main" id="{50E636FB-2632-92C8-86DA-BC969B4DC1F5}"/>
                  </a:ext>
                </a:extLst>
              </p:cNvPr>
              <p:cNvSpPr>
                <a:spLocks noChangeShapeType="1"/>
              </p:cNvSpPr>
              <p:nvPr/>
            </p:nvSpPr>
            <p:spPr bwMode="auto">
              <a:xfrm>
                <a:off x="4026" y="2139"/>
                <a:ext cx="0" cy="20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it-IT"/>
              </a:p>
            </p:txBody>
          </p:sp>
          <p:sp>
            <p:nvSpPr>
              <p:cNvPr id="52" name="Text Box 48">
                <a:extLst>
                  <a:ext uri="{FF2B5EF4-FFF2-40B4-BE49-F238E27FC236}">
                    <a16:creationId xmlns:a16="http://schemas.microsoft.com/office/drawing/2014/main" id="{F6FCF32B-3148-77E0-A219-C2B133F20CCD}"/>
                  </a:ext>
                </a:extLst>
              </p:cNvPr>
              <p:cNvSpPr txBox="1">
                <a:spLocks noChangeArrowheads="1"/>
              </p:cNvSpPr>
              <p:nvPr/>
            </p:nvSpPr>
            <p:spPr bwMode="auto">
              <a:xfrm>
                <a:off x="4523" y="3558"/>
                <a:ext cx="1035"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charset="0"/>
                    <a:ea typeface="ＭＳ Ｐゴシック" charset="0"/>
                    <a:cs typeface="ＭＳ Ｐゴシック" charset="0"/>
                  </a:defRPr>
                </a:lvl1pPr>
                <a:lvl2pPr marL="37931725" indent="-37474525" eaLnBrk="0" hangingPunct="0">
                  <a:defRPr sz="1600">
                    <a:solidFill>
                      <a:schemeClr val="tx1"/>
                    </a:solidFill>
                    <a:latin typeface="Comic Sans MS" charset="0"/>
                    <a:ea typeface="ＭＳ Ｐゴシック" charset="0"/>
                  </a:defRPr>
                </a:lvl2pPr>
                <a:lvl3pPr eaLnBrk="0" hangingPunct="0">
                  <a:defRPr sz="1600">
                    <a:solidFill>
                      <a:schemeClr val="tx1"/>
                    </a:solidFill>
                    <a:latin typeface="Comic Sans MS" charset="0"/>
                    <a:ea typeface="ＭＳ Ｐゴシック" charset="0"/>
                  </a:defRPr>
                </a:lvl3pPr>
                <a:lvl4pPr eaLnBrk="0" hangingPunct="0">
                  <a:defRPr sz="1600">
                    <a:solidFill>
                      <a:schemeClr val="tx1"/>
                    </a:solidFill>
                    <a:latin typeface="Comic Sans MS" charset="0"/>
                    <a:ea typeface="ＭＳ Ｐゴシック" charset="0"/>
                  </a:defRPr>
                </a:lvl4pPr>
                <a:lvl5pPr eaLnBrk="0" hangingPunct="0">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r>
                  <a:rPr lang="en-US" sz="1400" dirty="0">
                    <a:latin typeface="Calibri" charset="0"/>
                    <a:cs typeface="Calibri" charset="0"/>
                  </a:rPr>
                  <a:t>interaction energy E</a:t>
                </a:r>
              </a:p>
            </p:txBody>
          </p:sp>
          <p:sp>
            <p:nvSpPr>
              <p:cNvPr id="53" name="Text Box 49">
                <a:extLst>
                  <a:ext uri="{FF2B5EF4-FFF2-40B4-BE49-F238E27FC236}">
                    <a16:creationId xmlns:a16="http://schemas.microsoft.com/office/drawing/2014/main" id="{4E744701-D513-3351-C1EC-F4CC01ECD0D4}"/>
                  </a:ext>
                </a:extLst>
              </p:cNvPr>
              <p:cNvSpPr txBox="1">
                <a:spLocks noChangeArrowheads="1"/>
              </p:cNvSpPr>
              <p:nvPr/>
            </p:nvSpPr>
            <p:spPr bwMode="auto">
              <a:xfrm>
                <a:off x="3354" y="1931"/>
                <a:ext cx="731"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charset="0"/>
                    <a:ea typeface="ＭＳ Ｐゴシック" charset="0"/>
                    <a:cs typeface="ＭＳ Ｐゴシック" charset="0"/>
                  </a:defRPr>
                </a:lvl1pPr>
                <a:lvl2pPr marL="37931725" indent="-37474525" eaLnBrk="0" hangingPunct="0">
                  <a:defRPr sz="1600">
                    <a:solidFill>
                      <a:schemeClr val="tx1"/>
                    </a:solidFill>
                    <a:latin typeface="Comic Sans MS" charset="0"/>
                    <a:ea typeface="ＭＳ Ｐゴシック" charset="0"/>
                  </a:defRPr>
                </a:lvl2pPr>
                <a:lvl3pPr eaLnBrk="0" hangingPunct="0">
                  <a:defRPr sz="1600">
                    <a:solidFill>
                      <a:schemeClr val="tx1"/>
                    </a:solidFill>
                    <a:latin typeface="Comic Sans MS" charset="0"/>
                    <a:ea typeface="ＭＳ Ｐゴシック" charset="0"/>
                  </a:defRPr>
                </a:lvl3pPr>
                <a:lvl4pPr eaLnBrk="0" hangingPunct="0">
                  <a:defRPr sz="1600">
                    <a:solidFill>
                      <a:schemeClr val="tx1"/>
                    </a:solidFill>
                    <a:latin typeface="Comic Sans MS" charset="0"/>
                    <a:ea typeface="ＭＳ Ｐゴシック" charset="0"/>
                  </a:defRPr>
                </a:lvl4pPr>
                <a:lvl5pPr eaLnBrk="0" hangingPunct="0">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r>
                  <a:rPr lang="en-US" sz="1400">
                    <a:latin typeface="Calibri" charset="0"/>
                    <a:cs typeface="Calibri" charset="0"/>
                  </a:rPr>
                  <a:t>extrapolation</a:t>
                </a:r>
              </a:p>
            </p:txBody>
          </p:sp>
          <p:sp>
            <p:nvSpPr>
              <p:cNvPr id="54" name="Text Box 50">
                <a:extLst>
                  <a:ext uri="{FF2B5EF4-FFF2-40B4-BE49-F238E27FC236}">
                    <a16:creationId xmlns:a16="http://schemas.microsoft.com/office/drawing/2014/main" id="{3CAF077C-DB34-6501-F83C-1AF74E8407AB}"/>
                  </a:ext>
                </a:extLst>
              </p:cNvPr>
              <p:cNvSpPr txBox="1">
                <a:spLocks noChangeArrowheads="1"/>
              </p:cNvSpPr>
              <p:nvPr/>
            </p:nvSpPr>
            <p:spPr bwMode="auto">
              <a:xfrm>
                <a:off x="4122" y="2035"/>
                <a:ext cx="1049"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charset="0"/>
                    <a:ea typeface="ＭＳ Ｐゴシック" charset="0"/>
                    <a:cs typeface="ＭＳ Ｐゴシック" charset="0"/>
                  </a:defRPr>
                </a:lvl1pPr>
                <a:lvl2pPr marL="37931725" indent="-37474525" eaLnBrk="0" hangingPunct="0">
                  <a:defRPr sz="1600">
                    <a:solidFill>
                      <a:schemeClr val="tx1"/>
                    </a:solidFill>
                    <a:latin typeface="Comic Sans MS" charset="0"/>
                    <a:ea typeface="ＭＳ Ｐゴシック" charset="0"/>
                  </a:defRPr>
                </a:lvl2pPr>
                <a:lvl3pPr eaLnBrk="0" hangingPunct="0">
                  <a:defRPr sz="1600">
                    <a:solidFill>
                      <a:schemeClr val="tx1"/>
                    </a:solidFill>
                    <a:latin typeface="Comic Sans MS" charset="0"/>
                    <a:ea typeface="ＭＳ Ｐゴシック" charset="0"/>
                  </a:defRPr>
                </a:lvl3pPr>
                <a:lvl4pPr eaLnBrk="0" hangingPunct="0">
                  <a:defRPr sz="1600">
                    <a:solidFill>
                      <a:schemeClr val="tx1"/>
                    </a:solidFill>
                    <a:latin typeface="Comic Sans MS" charset="0"/>
                    <a:ea typeface="ＭＳ Ｐゴシック" charset="0"/>
                  </a:defRPr>
                </a:lvl4pPr>
                <a:lvl5pPr eaLnBrk="0" hangingPunct="0">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r>
                  <a:rPr lang="en-US" sz="1400" dirty="0">
                    <a:latin typeface="+mj-lt"/>
                    <a:cs typeface="Calibri" charset="0"/>
                  </a:rPr>
                  <a:t>direct measurement</a:t>
                </a:r>
              </a:p>
            </p:txBody>
          </p:sp>
          <p:sp>
            <p:nvSpPr>
              <p:cNvPr id="55" name="Text Box 51">
                <a:extLst>
                  <a:ext uri="{FF2B5EF4-FFF2-40B4-BE49-F238E27FC236}">
                    <a16:creationId xmlns:a16="http://schemas.microsoft.com/office/drawing/2014/main" id="{5A7A6D55-B8A8-CA49-9658-955403BC7DE3}"/>
                  </a:ext>
                </a:extLst>
              </p:cNvPr>
              <p:cNvSpPr txBox="1">
                <a:spLocks noChangeArrowheads="1"/>
              </p:cNvSpPr>
              <p:nvPr/>
            </p:nvSpPr>
            <p:spPr bwMode="auto">
              <a:xfrm>
                <a:off x="3258" y="3543"/>
                <a:ext cx="174"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charset="0"/>
                    <a:ea typeface="ＭＳ Ｐゴシック" charset="0"/>
                    <a:cs typeface="ＭＳ Ｐゴシック" charset="0"/>
                  </a:defRPr>
                </a:lvl1pPr>
                <a:lvl2pPr marL="37931725" indent="-37474525" eaLnBrk="0" hangingPunct="0">
                  <a:defRPr sz="1600">
                    <a:solidFill>
                      <a:schemeClr val="tx1"/>
                    </a:solidFill>
                    <a:latin typeface="Comic Sans MS" charset="0"/>
                    <a:ea typeface="ＭＳ Ｐゴシック" charset="0"/>
                  </a:defRPr>
                </a:lvl2pPr>
                <a:lvl3pPr eaLnBrk="0" hangingPunct="0">
                  <a:defRPr sz="1600">
                    <a:solidFill>
                      <a:schemeClr val="tx1"/>
                    </a:solidFill>
                    <a:latin typeface="Comic Sans MS" charset="0"/>
                    <a:ea typeface="ＭＳ Ｐゴシック" charset="0"/>
                  </a:defRPr>
                </a:lvl3pPr>
                <a:lvl4pPr eaLnBrk="0" hangingPunct="0">
                  <a:defRPr sz="1600">
                    <a:solidFill>
                      <a:schemeClr val="tx1"/>
                    </a:solidFill>
                    <a:latin typeface="Comic Sans MS" charset="0"/>
                    <a:ea typeface="ＭＳ Ｐゴシック" charset="0"/>
                  </a:defRPr>
                </a:lvl4pPr>
                <a:lvl5pPr eaLnBrk="0" hangingPunct="0">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r>
                  <a:rPr lang="en-US" sz="1400">
                    <a:latin typeface="Calibri" charset="0"/>
                    <a:cs typeface="Calibri" charset="0"/>
                  </a:rPr>
                  <a:t>0</a:t>
                </a:r>
              </a:p>
            </p:txBody>
          </p:sp>
          <p:sp>
            <p:nvSpPr>
              <p:cNvPr id="56" name="Text Box 52">
                <a:extLst>
                  <a:ext uri="{FF2B5EF4-FFF2-40B4-BE49-F238E27FC236}">
                    <a16:creationId xmlns:a16="http://schemas.microsoft.com/office/drawing/2014/main" id="{6DCA7041-BA7C-79F2-F8E6-AAA46EC2CEBE}"/>
                  </a:ext>
                </a:extLst>
              </p:cNvPr>
              <p:cNvSpPr txBox="1">
                <a:spLocks noChangeArrowheads="1"/>
              </p:cNvSpPr>
              <p:nvPr/>
            </p:nvSpPr>
            <p:spPr bwMode="auto">
              <a:xfrm>
                <a:off x="2911" y="1826"/>
                <a:ext cx="292"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charset="0"/>
                    <a:ea typeface="ＭＳ Ｐゴシック" charset="0"/>
                    <a:cs typeface="ＭＳ Ｐゴシック" charset="0"/>
                  </a:defRPr>
                </a:lvl1pPr>
                <a:lvl2pPr marL="37931725" indent="-37474525" eaLnBrk="0" hangingPunct="0">
                  <a:defRPr sz="1600">
                    <a:solidFill>
                      <a:schemeClr val="tx1"/>
                    </a:solidFill>
                    <a:latin typeface="Comic Sans MS" charset="0"/>
                    <a:ea typeface="ＭＳ Ｐゴシック" charset="0"/>
                  </a:defRPr>
                </a:lvl2pPr>
                <a:lvl3pPr eaLnBrk="0" hangingPunct="0">
                  <a:defRPr sz="1600">
                    <a:solidFill>
                      <a:schemeClr val="tx1"/>
                    </a:solidFill>
                    <a:latin typeface="Comic Sans MS" charset="0"/>
                    <a:ea typeface="ＭＳ Ｐゴシック" charset="0"/>
                  </a:defRPr>
                </a:lvl3pPr>
                <a:lvl4pPr eaLnBrk="0" hangingPunct="0">
                  <a:defRPr sz="1600">
                    <a:solidFill>
                      <a:schemeClr val="tx1"/>
                    </a:solidFill>
                    <a:latin typeface="Comic Sans MS" charset="0"/>
                    <a:ea typeface="ＭＳ Ｐゴシック" charset="0"/>
                  </a:defRPr>
                </a:lvl4pPr>
                <a:lvl5pPr eaLnBrk="0" hangingPunct="0">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r>
                  <a:rPr lang="en-US" sz="1400" dirty="0">
                    <a:latin typeface="+mj-lt"/>
                    <a:cs typeface="Calibri" charset="0"/>
                  </a:rPr>
                  <a:t>S(E)</a:t>
                </a:r>
              </a:p>
            </p:txBody>
          </p:sp>
          <p:sp>
            <p:nvSpPr>
              <p:cNvPr id="57" name="Text Box 53">
                <a:extLst>
                  <a:ext uri="{FF2B5EF4-FFF2-40B4-BE49-F238E27FC236}">
                    <a16:creationId xmlns:a16="http://schemas.microsoft.com/office/drawing/2014/main" id="{6AD37AC7-07D8-6A56-D429-64D5FAE71FB0}"/>
                  </a:ext>
                </a:extLst>
              </p:cNvPr>
              <p:cNvSpPr txBox="1">
                <a:spLocks noChangeArrowheads="1"/>
              </p:cNvSpPr>
              <p:nvPr/>
            </p:nvSpPr>
            <p:spPr bwMode="auto">
              <a:xfrm>
                <a:off x="2835" y="2064"/>
                <a:ext cx="446"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charset="0"/>
                    <a:ea typeface="ＭＳ Ｐゴシック" charset="0"/>
                    <a:cs typeface="ＭＳ Ｐゴシック" charset="0"/>
                  </a:defRPr>
                </a:lvl1pPr>
                <a:lvl2pPr marL="37931725" indent="-37474525" eaLnBrk="0" hangingPunct="0">
                  <a:defRPr sz="1600">
                    <a:solidFill>
                      <a:schemeClr val="tx1"/>
                    </a:solidFill>
                    <a:latin typeface="Comic Sans MS" charset="0"/>
                    <a:ea typeface="ＭＳ Ｐゴシック" charset="0"/>
                  </a:defRPr>
                </a:lvl2pPr>
                <a:lvl3pPr eaLnBrk="0" hangingPunct="0">
                  <a:defRPr sz="1600">
                    <a:solidFill>
                      <a:schemeClr val="tx1"/>
                    </a:solidFill>
                    <a:latin typeface="Comic Sans MS" charset="0"/>
                    <a:ea typeface="ＭＳ Ｐゴシック" charset="0"/>
                  </a:defRPr>
                </a:lvl3pPr>
                <a:lvl4pPr eaLnBrk="0" hangingPunct="0">
                  <a:defRPr sz="1600">
                    <a:solidFill>
                      <a:schemeClr val="tx1"/>
                    </a:solidFill>
                    <a:latin typeface="Comic Sans MS" charset="0"/>
                    <a:ea typeface="ＭＳ Ｐゴシック" charset="0"/>
                  </a:defRPr>
                </a:lvl4pPr>
                <a:lvl5pPr eaLnBrk="0" hangingPunct="0">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algn="ctr"/>
                <a:r>
                  <a:rPr lang="it-IT" sz="1400" dirty="0">
                    <a:latin typeface="+mj-lt"/>
                    <a:cs typeface="Calibri" charset="0"/>
                  </a:rPr>
                  <a:t>LINEAR</a:t>
                </a:r>
              </a:p>
              <a:p>
                <a:pPr algn="ctr"/>
                <a:r>
                  <a:rPr lang="it-IT" sz="1400" dirty="0">
                    <a:latin typeface="+mj-lt"/>
                    <a:cs typeface="Calibri" charset="0"/>
                  </a:rPr>
                  <a:t>SCALE</a:t>
                </a:r>
                <a:r>
                  <a:rPr lang="it-IT" sz="1400" dirty="0">
                    <a:latin typeface="Calibri" charset="0"/>
                    <a:cs typeface="Calibri" charset="0"/>
                  </a:rPr>
                  <a:t> </a:t>
                </a:r>
              </a:p>
            </p:txBody>
          </p:sp>
          <p:sp>
            <p:nvSpPr>
              <p:cNvPr id="58" name="Text Box 54">
                <a:extLst>
                  <a:ext uri="{FF2B5EF4-FFF2-40B4-BE49-F238E27FC236}">
                    <a16:creationId xmlns:a16="http://schemas.microsoft.com/office/drawing/2014/main" id="{77864BEA-0AE4-49C2-895A-BF5AA2118F8B}"/>
                  </a:ext>
                </a:extLst>
              </p:cNvPr>
              <p:cNvSpPr txBox="1">
                <a:spLocks noChangeArrowheads="1"/>
              </p:cNvSpPr>
              <p:nvPr/>
            </p:nvSpPr>
            <p:spPr bwMode="auto">
              <a:xfrm>
                <a:off x="3984" y="1222"/>
                <a:ext cx="688"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charset="0"/>
                    <a:ea typeface="ＭＳ Ｐゴシック" charset="0"/>
                    <a:cs typeface="ＭＳ Ｐゴシック" charset="0"/>
                  </a:defRPr>
                </a:lvl1pPr>
                <a:lvl2pPr marL="37931725" indent="-37474525" eaLnBrk="0" hangingPunct="0">
                  <a:defRPr sz="1600">
                    <a:solidFill>
                      <a:schemeClr val="tx1"/>
                    </a:solidFill>
                    <a:latin typeface="Comic Sans MS" charset="0"/>
                    <a:ea typeface="ＭＳ Ｐゴシック" charset="0"/>
                  </a:defRPr>
                </a:lvl2pPr>
                <a:lvl3pPr eaLnBrk="0" hangingPunct="0">
                  <a:defRPr sz="1600">
                    <a:solidFill>
                      <a:schemeClr val="tx1"/>
                    </a:solidFill>
                    <a:latin typeface="Comic Sans MS" charset="0"/>
                    <a:ea typeface="ＭＳ Ｐゴシック" charset="0"/>
                  </a:defRPr>
                </a:lvl3pPr>
                <a:lvl4pPr eaLnBrk="0" hangingPunct="0">
                  <a:defRPr sz="1600">
                    <a:solidFill>
                      <a:schemeClr val="tx1"/>
                    </a:solidFill>
                    <a:latin typeface="Comic Sans MS" charset="0"/>
                    <a:ea typeface="ＭＳ Ｐゴシック" charset="0"/>
                  </a:defRPr>
                </a:lvl4pPr>
                <a:lvl5pPr eaLnBrk="0" hangingPunct="0">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eaLnBrk="1" hangingPunct="1"/>
                <a:r>
                  <a:rPr lang="en-GB" sz="1800" dirty="0">
                    <a:solidFill>
                      <a:schemeClr val="bg1"/>
                    </a:solidFill>
                    <a:latin typeface="+mj-lt"/>
                    <a:cs typeface="Comic Sans MS"/>
                  </a:rPr>
                  <a:t>S-FACTOR</a:t>
                </a:r>
              </a:p>
            </p:txBody>
          </p:sp>
          <p:sp>
            <p:nvSpPr>
              <p:cNvPr id="59" name="Text Box 68">
                <a:extLst>
                  <a:ext uri="{FF2B5EF4-FFF2-40B4-BE49-F238E27FC236}">
                    <a16:creationId xmlns:a16="http://schemas.microsoft.com/office/drawing/2014/main" id="{05EA12FA-94FE-4920-7E84-7B60B42E68FE}"/>
                  </a:ext>
                </a:extLst>
              </p:cNvPr>
              <p:cNvSpPr txBox="1">
                <a:spLocks noChangeArrowheads="1"/>
              </p:cNvSpPr>
              <p:nvPr/>
            </p:nvSpPr>
            <p:spPr bwMode="auto">
              <a:xfrm>
                <a:off x="3672" y="1501"/>
                <a:ext cx="1392"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charset="0"/>
                    <a:ea typeface="ＭＳ Ｐゴシック" charset="0"/>
                    <a:cs typeface="ＭＳ Ｐゴシック" charset="0"/>
                  </a:defRPr>
                </a:lvl1pPr>
                <a:lvl2pPr marL="37931725" indent="-37474525" eaLnBrk="0" hangingPunct="0">
                  <a:defRPr sz="1600">
                    <a:solidFill>
                      <a:schemeClr val="tx1"/>
                    </a:solidFill>
                    <a:latin typeface="Comic Sans MS" charset="0"/>
                    <a:ea typeface="ＭＳ Ｐゴシック" charset="0"/>
                  </a:defRPr>
                </a:lvl2pPr>
                <a:lvl3pPr eaLnBrk="0" hangingPunct="0">
                  <a:defRPr sz="1600">
                    <a:solidFill>
                      <a:schemeClr val="tx1"/>
                    </a:solidFill>
                    <a:latin typeface="Comic Sans MS" charset="0"/>
                    <a:ea typeface="ＭＳ Ｐゴシック" charset="0"/>
                  </a:defRPr>
                </a:lvl3pPr>
                <a:lvl4pPr eaLnBrk="0" hangingPunct="0">
                  <a:defRPr sz="1600">
                    <a:solidFill>
                      <a:schemeClr val="tx1"/>
                    </a:solidFill>
                    <a:latin typeface="Comic Sans MS" charset="0"/>
                    <a:ea typeface="ＭＳ Ｐゴシック" charset="0"/>
                  </a:defRPr>
                </a:lvl4pPr>
                <a:lvl5pPr eaLnBrk="0" hangingPunct="0">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r>
                  <a:rPr lang="en-US" sz="1800" dirty="0">
                    <a:latin typeface="+mj-lt"/>
                    <a:cs typeface="Calibri" charset="0"/>
                    <a:sym typeface="Symbol" charset="0"/>
                  </a:rPr>
                  <a:t>S(E) = E</a:t>
                </a:r>
                <a:r>
                  <a:rPr lang="en-US" sz="1800" baseline="-25000" dirty="0">
                    <a:latin typeface="+mj-lt"/>
                    <a:cs typeface="Calibri" charset="0"/>
                    <a:sym typeface="Symbol" charset="0"/>
                  </a:rPr>
                  <a:t> </a:t>
                </a:r>
                <a:r>
                  <a:rPr lang="en-US" sz="1800" dirty="0">
                    <a:latin typeface="+mj-lt"/>
                    <a:cs typeface="Calibri" charset="0"/>
                    <a:sym typeface="Symbol" charset="0"/>
                  </a:rPr>
                  <a:t>(E) </a:t>
                </a:r>
                <a:r>
                  <a:rPr lang="en-US" sz="1800" dirty="0" err="1">
                    <a:latin typeface="+mj-lt"/>
                    <a:cs typeface="Calibri" charset="0"/>
                    <a:sym typeface="Symbol" charset="0"/>
                  </a:rPr>
                  <a:t>exp</a:t>
                </a:r>
                <a:r>
                  <a:rPr lang="en-US" sz="1800" dirty="0">
                    <a:latin typeface="+mj-lt"/>
                    <a:cs typeface="Calibri" charset="0"/>
                    <a:sym typeface="Symbol" charset="0"/>
                  </a:rPr>
                  <a:t>(2)</a:t>
                </a:r>
              </a:p>
            </p:txBody>
          </p:sp>
        </p:grpSp>
      </p:grpSp>
      <p:grpSp>
        <p:nvGrpSpPr>
          <p:cNvPr id="60" name="Group 61">
            <a:extLst>
              <a:ext uri="{FF2B5EF4-FFF2-40B4-BE49-F238E27FC236}">
                <a16:creationId xmlns:a16="http://schemas.microsoft.com/office/drawing/2014/main" id="{99CD42DC-6A85-E3B3-7CD3-4C123DA28DE9}"/>
              </a:ext>
            </a:extLst>
          </p:cNvPr>
          <p:cNvGrpSpPr>
            <a:grpSpLocks/>
          </p:cNvGrpSpPr>
          <p:nvPr/>
        </p:nvGrpSpPr>
        <p:grpSpPr bwMode="auto">
          <a:xfrm>
            <a:off x="6856765" y="3669973"/>
            <a:ext cx="3022600" cy="1458913"/>
            <a:chOff x="3402" y="2305"/>
            <a:chExt cx="1904" cy="919"/>
          </a:xfrm>
        </p:grpSpPr>
        <p:sp>
          <p:nvSpPr>
            <p:cNvPr id="61" name="Text Box 62">
              <a:extLst>
                <a:ext uri="{FF2B5EF4-FFF2-40B4-BE49-F238E27FC236}">
                  <a16:creationId xmlns:a16="http://schemas.microsoft.com/office/drawing/2014/main" id="{12F4E546-D102-6464-7803-C0725DFA7EE7}"/>
                </a:ext>
              </a:extLst>
            </p:cNvPr>
            <p:cNvSpPr txBox="1">
              <a:spLocks noChangeArrowheads="1"/>
            </p:cNvSpPr>
            <p:nvPr/>
          </p:nvSpPr>
          <p:spPr bwMode="auto">
            <a:xfrm>
              <a:off x="4373" y="2352"/>
              <a:ext cx="797" cy="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charset="0"/>
                  <a:ea typeface="ＭＳ Ｐゴシック" charset="0"/>
                  <a:cs typeface="ＭＳ Ｐゴシック" charset="0"/>
                </a:defRPr>
              </a:lvl1pPr>
              <a:lvl2pPr marL="37931725" indent="-37474525" eaLnBrk="0" hangingPunct="0">
                <a:defRPr sz="1600">
                  <a:solidFill>
                    <a:schemeClr val="tx1"/>
                  </a:solidFill>
                  <a:latin typeface="Comic Sans MS" charset="0"/>
                  <a:ea typeface="ＭＳ Ｐゴシック" charset="0"/>
                </a:defRPr>
              </a:lvl2pPr>
              <a:lvl3pPr eaLnBrk="0" hangingPunct="0">
                <a:defRPr sz="1600">
                  <a:solidFill>
                    <a:schemeClr val="tx1"/>
                  </a:solidFill>
                  <a:latin typeface="Comic Sans MS" charset="0"/>
                  <a:ea typeface="ＭＳ Ｐゴシック" charset="0"/>
                </a:defRPr>
              </a:lvl3pPr>
              <a:lvl4pPr eaLnBrk="0" hangingPunct="0">
                <a:defRPr sz="1600">
                  <a:solidFill>
                    <a:schemeClr val="tx1"/>
                  </a:solidFill>
                  <a:latin typeface="Comic Sans MS" charset="0"/>
                  <a:ea typeface="ＭＳ Ｐゴシック" charset="0"/>
                </a:defRPr>
              </a:lvl4pPr>
              <a:lvl5pPr eaLnBrk="0" hangingPunct="0">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algn="ctr"/>
              <a:r>
                <a:rPr lang="en-US" sz="1400" dirty="0">
                  <a:solidFill>
                    <a:srgbClr val="FF9900"/>
                  </a:solidFill>
                  <a:latin typeface="+mj-lt"/>
                  <a:cs typeface="Calibri" charset="0"/>
                </a:rPr>
                <a:t>low-energy tail</a:t>
              </a:r>
            </a:p>
            <a:p>
              <a:pPr algn="ctr"/>
              <a:r>
                <a:rPr lang="en-US" sz="1400" dirty="0">
                  <a:solidFill>
                    <a:srgbClr val="FF9900"/>
                  </a:solidFill>
                  <a:latin typeface="+mj-lt"/>
                  <a:cs typeface="Calibri" charset="0"/>
                </a:rPr>
                <a:t>of broad </a:t>
              </a:r>
            </a:p>
            <a:p>
              <a:pPr algn="ctr"/>
              <a:r>
                <a:rPr lang="en-US" sz="1400" dirty="0">
                  <a:solidFill>
                    <a:srgbClr val="FF9900"/>
                  </a:solidFill>
                  <a:latin typeface="+mj-lt"/>
                  <a:cs typeface="Calibri" charset="0"/>
                </a:rPr>
                <a:t>resonance</a:t>
              </a:r>
            </a:p>
          </p:txBody>
        </p:sp>
        <p:sp>
          <p:nvSpPr>
            <p:cNvPr id="62" name="Freeform 63">
              <a:extLst>
                <a:ext uri="{FF2B5EF4-FFF2-40B4-BE49-F238E27FC236}">
                  <a16:creationId xmlns:a16="http://schemas.microsoft.com/office/drawing/2014/main" id="{08350A5A-EC81-55C0-56F5-8B5E64DDB5EE}"/>
                </a:ext>
              </a:extLst>
            </p:cNvPr>
            <p:cNvSpPr>
              <a:spLocks/>
            </p:cNvSpPr>
            <p:nvPr/>
          </p:nvSpPr>
          <p:spPr bwMode="auto">
            <a:xfrm>
              <a:off x="4138" y="2305"/>
              <a:ext cx="1168" cy="819"/>
            </a:xfrm>
            <a:custGeom>
              <a:avLst/>
              <a:gdLst>
                <a:gd name="T0" fmla="*/ 0 w 1168"/>
                <a:gd name="T1" fmla="*/ 961 h 756"/>
                <a:gd name="T2" fmla="*/ 364 w 1168"/>
                <a:gd name="T3" fmla="*/ 881 h 756"/>
                <a:gd name="T4" fmla="*/ 656 w 1168"/>
                <a:gd name="T5" fmla="*/ 748 h 756"/>
                <a:gd name="T6" fmla="*/ 949 w 1168"/>
                <a:gd name="T7" fmla="*/ 464 h 756"/>
                <a:gd name="T8" fmla="*/ 1168 w 1168"/>
                <a:gd name="T9" fmla="*/ 0 h 756"/>
                <a:gd name="T10" fmla="*/ 0 60000 65536"/>
                <a:gd name="T11" fmla="*/ 0 60000 65536"/>
                <a:gd name="T12" fmla="*/ 0 60000 65536"/>
                <a:gd name="T13" fmla="*/ 0 60000 65536"/>
                <a:gd name="T14" fmla="*/ 0 60000 65536"/>
                <a:gd name="T15" fmla="*/ 0 w 1168"/>
                <a:gd name="T16" fmla="*/ 0 h 756"/>
                <a:gd name="T17" fmla="*/ 1168 w 1168"/>
                <a:gd name="T18" fmla="*/ 756 h 756"/>
              </a:gdLst>
              <a:ahLst/>
              <a:cxnLst>
                <a:cxn ang="T10">
                  <a:pos x="T0" y="T1"/>
                </a:cxn>
                <a:cxn ang="T11">
                  <a:pos x="T2" y="T3"/>
                </a:cxn>
                <a:cxn ang="T12">
                  <a:pos x="T4" y="T5"/>
                </a:cxn>
                <a:cxn ang="T13">
                  <a:pos x="T6" y="T7"/>
                </a:cxn>
                <a:cxn ang="T14">
                  <a:pos x="T8" y="T9"/>
                </a:cxn>
              </a:cxnLst>
              <a:rect l="T15" t="T16" r="T17" b="T18"/>
              <a:pathLst>
                <a:path w="1168" h="756">
                  <a:moveTo>
                    <a:pt x="0" y="756"/>
                  </a:moveTo>
                  <a:cubicBezTo>
                    <a:pt x="61" y="745"/>
                    <a:pt x="255" y="720"/>
                    <a:pt x="364" y="692"/>
                  </a:cubicBezTo>
                  <a:cubicBezTo>
                    <a:pt x="473" y="664"/>
                    <a:pt x="559" y="642"/>
                    <a:pt x="656" y="588"/>
                  </a:cubicBezTo>
                  <a:cubicBezTo>
                    <a:pt x="753" y="534"/>
                    <a:pt x="864" y="463"/>
                    <a:pt x="949" y="365"/>
                  </a:cubicBezTo>
                  <a:cubicBezTo>
                    <a:pt x="1034" y="267"/>
                    <a:pt x="1123" y="76"/>
                    <a:pt x="1168" y="0"/>
                  </a:cubicBezTo>
                </a:path>
              </a:pathLst>
            </a:custGeom>
            <a:noFill/>
            <a:ln w="15875">
              <a:solidFill>
                <a:srgbClr val="FF99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400">
                <a:latin typeface="Calibri" charset="0"/>
                <a:cs typeface="Calibri" charset="0"/>
              </a:endParaRPr>
            </a:p>
          </p:txBody>
        </p:sp>
        <p:sp>
          <p:nvSpPr>
            <p:cNvPr id="63" name="Freeform 64">
              <a:extLst>
                <a:ext uri="{FF2B5EF4-FFF2-40B4-BE49-F238E27FC236}">
                  <a16:creationId xmlns:a16="http://schemas.microsoft.com/office/drawing/2014/main" id="{786B45CD-2500-E519-E305-7CC8ADA59CD1}"/>
                </a:ext>
              </a:extLst>
            </p:cNvPr>
            <p:cNvSpPr>
              <a:spLocks/>
            </p:cNvSpPr>
            <p:nvPr/>
          </p:nvSpPr>
          <p:spPr bwMode="auto">
            <a:xfrm>
              <a:off x="3402" y="3133"/>
              <a:ext cx="700" cy="91"/>
            </a:xfrm>
            <a:custGeom>
              <a:avLst/>
              <a:gdLst>
                <a:gd name="T0" fmla="*/ 700 w 700"/>
                <a:gd name="T1" fmla="*/ 0 h 84"/>
                <a:gd name="T2" fmla="*/ 380 w 700"/>
                <a:gd name="T3" fmla="*/ 61 h 84"/>
                <a:gd name="T4" fmla="*/ 0 w 700"/>
                <a:gd name="T5" fmla="*/ 107 h 84"/>
                <a:gd name="T6" fmla="*/ 0 60000 65536"/>
                <a:gd name="T7" fmla="*/ 0 60000 65536"/>
                <a:gd name="T8" fmla="*/ 0 60000 65536"/>
                <a:gd name="T9" fmla="*/ 0 w 700"/>
                <a:gd name="T10" fmla="*/ 0 h 84"/>
                <a:gd name="T11" fmla="*/ 700 w 700"/>
                <a:gd name="T12" fmla="*/ 84 h 84"/>
              </a:gdLst>
              <a:ahLst/>
              <a:cxnLst>
                <a:cxn ang="T6">
                  <a:pos x="T0" y="T1"/>
                </a:cxn>
                <a:cxn ang="T7">
                  <a:pos x="T2" y="T3"/>
                </a:cxn>
                <a:cxn ang="T8">
                  <a:pos x="T4" y="T5"/>
                </a:cxn>
              </a:cxnLst>
              <a:rect l="T9" t="T10" r="T11" b="T12"/>
              <a:pathLst>
                <a:path w="700" h="84">
                  <a:moveTo>
                    <a:pt x="700" y="0"/>
                  </a:moveTo>
                  <a:cubicBezTo>
                    <a:pt x="647" y="7"/>
                    <a:pt x="497" y="34"/>
                    <a:pt x="380" y="48"/>
                  </a:cubicBezTo>
                  <a:cubicBezTo>
                    <a:pt x="263" y="62"/>
                    <a:pt x="79" y="77"/>
                    <a:pt x="0" y="84"/>
                  </a:cubicBezTo>
                </a:path>
              </a:pathLst>
            </a:custGeom>
            <a:noFill/>
            <a:ln w="15875">
              <a:solidFill>
                <a:srgbClr val="FF9900"/>
              </a:solidFill>
              <a:prstDash val="dash"/>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400">
                <a:latin typeface="Calibri" charset="0"/>
                <a:cs typeface="Calibri" charset="0"/>
              </a:endParaRPr>
            </a:p>
          </p:txBody>
        </p:sp>
      </p:grpSp>
      <p:grpSp>
        <p:nvGrpSpPr>
          <p:cNvPr id="64" name="Group 55">
            <a:extLst>
              <a:ext uri="{FF2B5EF4-FFF2-40B4-BE49-F238E27FC236}">
                <a16:creationId xmlns:a16="http://schemas.microsoft.com/office/drawing/2014/main" id="{EAB1ADA1-F731-D471-0FFD-E4F31A4AED05}"/>
              </a:ext>
            </a:extLst>
          </p:cNvPr>
          <p:cNvGrpSpPr>
            <a:grpSpLocks/>
          </p:cNvGrpSpPr>
          <p:nvPr/>
        </p:nvGrpSpPr>
        <p:grpSpPr bwMode="auto">
          <a:xfrm>
            <a:off x="5701065" y="3736648"/>
            <a:ext cx="2159000" cy="2160588"/>
            <a:chOff x="2674" y="2347"/>
            <a:chExt cx="1360" cy="1361"/>
          </a:xfrm>
        </p:grpSpPr>
        <p:sp>
          <p:nvSpPr>
            <p:cNvPr id="65" name="Line 56">
              <a:extLst>
                <a:ext uri="{FF2B5EF4-FFF2-40B4-BE49-F238E27FC236}">
                  <a16:creationId xmlns:a16="http://schemas.microsoft.com/office/drawing/2014/main" id="{E62ACFEB-D17B-A529-A5A2-B6AF92D9CD6D}"/>
                </a:ext>
              </a:extLst>
            </p:cNvPr>
            <p:cNvSpPr>
              <a:spLocks noChangeShapeType="1"/>
            </p:cNvSpPr>
            <p:nvPr/>
          </p:nvSpPr>
          <p:spPr bwMode="auto">
            <a:xfrm flipH="1">
              <a:off x="2880" y="3462"/>
              <a:ext cx="522" cy="0"/>
            </a:xfrm>
            <a:prstGeom prst="line">
              <a:avLst/>
            </a:prstGeom>
            <a:noFill/>
            <a:ln w="19050">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it-IT"/>
            </a:p>
          </p:txBody>
        </p:sp>
        <p:sp>
          <p:nvSpPr>
            <p:cNvPr id="66" name="Text Box 57">
              <a:extLst>
                <a:ext uri="{FF2B5EF4-FFF2-40B4-BE49-F238E27FC236}">
                  <a16:creationId xmlns:a16="http://schemas.microsoft.com/office/drawing/2014/main" id="{CDFBBD5D-D796-C167-F660-D9575333B4B5}"/>
                </a:ext>
              </a:extLst>
            </p:cNvPr>
            <p:cNvSpPr txBox="1">
              <a:spLocks noChangeArrowheads="1"/>
            </p:cNvSpPr>
            <p:nvPr/>
          </p:nvSpPr>
          <p:spPr bwMode="auto">
            <a:xfrm>
              <a:off x="3057" y="3514"/>
              <a:ext cx="232"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charset="0"/>
                  <a:ea typeface="ＭＳ Ｐゴシック" charset="0"/>
                  <a:cs typeface="ＭＳ Ｐゴシック" charset="0"/>
                </a:defRPr>
              </a:lvl1pPr>
              <a:lvl2pPr marL="37931725" indent="-37474525" eaLnBrk="0" hangingPunct="0">
                <a:defRPr sz="1600">
                  <a:solidFill>
                    <a:schemeClr val="tx1"/>
                  </a:solidFill>
                  <a:latin typeface="Comic Sans MS" charset="0"/>
                  <a:ea typeface="ＭＳ Ｐゴシック" charset="0"/>
                </a:defRPr>
              </a:lvl2pPr>
              <a:lvl3pPr eaLnBrk="0" hangingPunct="0">
                <a:defRPr sz="1600">
                  <a:solidFill>
                    <a:schemeClr val="tx1"/>
                  </a:solidFill>
                  <a:latin typeface="Comic Sans MS" charset="0"/>
                  <a:ea typeface="ＭＳ Ｐゴシック" charset="0"/>
                </a:defRPr>
              </a:lvl3pPr>
              <a:lvl4pPr eaLnBrk="0" hangingPunct="0">
                <a:defRPr sz="1600">
                  <a:solidFill>
                    <a:schemeClr val="tx1"/>
                  </a:solidFill>
                  <a:latin typeface="Comic Sans MS" charset="0"/>
                  <a:ea typeface="ＭＳ Ｐゴシック" charset="0"/>
                </a:defRPr>
              </a:lvl4pPr>
              <a:lvl5pPr eaLnBrk="0" hangingPunct="0">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r>
                <a:rPr lang="en-US" sz="1400" dirty="0">
                  <a:solidFill>
                    <a:srgbClr val="336699"/>
                  </a:solidFill>
                  <a:latin typeface="Calibri" charset="0"/>
                  <a:cs typeface="Calibri" charset="0"/>
                </a:rPr>
                <a:t>-</a:t>
              </a:r>
              <a:r>
                <a:rPr lang="en-US" sz="1400" dirty="0" err="1">
                  <a:solidFill>
                    <a:srgbClr val="336699"/>
                  </a:solidFill>
                  <a:latin typeface="Calibri" charset="0"/>
                  <a:cs typeface="Calibri" charset="0"/>
                </a:rPr>
                <a:t>E</a:t>
              </a:r>
              <a:r>
                <a:rPr lang="en-US" sz="1400" baseline="-25000" dirty="0" err="1">
                  <a:solidFill>
                    <a:srgbClr val="336699"/>
                  </a:solidFill>
                  <a:latin typeface="Calibri" charset="0"/>
                  <a:cs typeface="Calibri" charset="0"/>
                </a:rPr>
                <a:t>r</a:t>
              </a:r>
              <a:endParaRPr lang="en-US" sz="1400" dirty="0">
                <a:solidFill>
                  <a:srgbClr val="336699"/>
                </a:solidFill>
                <a:latin typeface="Calibri" charset="0"/>
                <a:cs typeface="Calibri" charset="0"/>
              </a:endParaRPr>
            </a:p>
          </p:txBody>
        </p:sp>
        <p:sp>
          <p:nvSpPr>
            <p:cNvPr id="67" name="Text Box 58">
              <a:extLst>
                <a:ext uri="{FF2B5EF4-FFF2-40B4-BE49-F238E27FC236}">
                  <a16:creationId xmlns:a16="http://schemas.microsoft.com/office/drawing/2014/main" id="{1BD44746-5760-A66E-5CC3-E8317056061D}"/>
                </a:ext>
              </a:extLst>
            </p:cNvPr>
            <p:cNvSpPr txBox="1">
              <a:spLocks noChangeArrowheads="1"/>
            </p:cNvSpPr>
            <p:nvPr/>
          </p:nvSpPr>
          <p:spPr bwMode="auto">
            <a:xfrm>
              <a:off x="2674" y="3059"/>
              <a:ext cx="754"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charset="0"/>
                  <a:ea typeface="ＭＳ Ｐゴシック" charset="0"/>
                  <a:cs typeface="ＭＳ Ｐゴシック" charset="0"/>
                </a:defRPr>
              </a:lvl1pPr>
              <a:lvl2pPr marL="37931725" indent="-37474525" eaLnBrk="0" hangingPunct="0">
                <a:defRPr sz="1600">
                  <a:solidFill>
                    <a:schemeClr val="tx1"/>
                  </a:solidFill>
                  <a:latin typeface="Comic Sans MS" charset="0"/>
                  <a:ea typeface="ＭＳ Ｐゴシック" charset="0"/>
                </a:defRPr>
              </a:lvl2pPr>
              <a:lvl3pPr eaLnBrk="0" hangingPunct="0">
                <a:defRPr sz="1600">
                  <a:solidFill>
                    <a:schemeClr val="tx1"/>
                  </a:solidFill>
                  <a:latin typeface="Comic Sans MS" charset="0"/>
                  <a:ea typeface="ＭＳ Ｐゴシック" charset="0"/>
                </a:defRPr>
              </a:lvl3pPr>
              <a:lvl4pPr eaLnBrk="0" hangingPunct="0">
                <a:defRPr sz="1600">
                  <a:solidFill>
                    <a:schemeClr val="tx1"/>
                  </a:solidFill>
                  <a:latin typeface="Comic Sans MS" charset="0"/>
                  <a:ea typeface="ＭＳ Ｐゴシック" charset="0"/>
                </a:defRPr>
              </a:lvl4pPr>
              <a:lvl5pPr eaLnBrk="0" hangingPunct="0">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algn="ctr"/>
              <a:r>
                <a:rPr lang="en-US" sz="1400" dirty="0">
                  <a:solidFill>
                    <a:srgbClr val="336699"/>
                  </a:solidFill>
                  <a:latin typeface="Calibri" charset="0"/>
                  <a:cs typeface="Calibri" charset="0"/>
                </a:rPr>
                <a:t>sub-threshold </a:t>
              </a:r>
            </a:p>
            <a:p>
              <a:pPr algn="ctr"/>
              <a:r>
                <a:rPr lang="en-US" sz="1400" dirty="0">
                  <a:solidFill>
                    <a:srgbClr val="336699"/>
                  </a:solidFill>
                  <a:latin typeface="Calibri" charset="0"/>
                  <a:cs typeface="Calibri" charset="0"/>
                </a:rPr>
                <a:t>resonance</a:t>
              </a:r>
            </a:p>
          </p:txBody>
        </p:sp>
        <p:sp>
          <p:nvSpPr>
            <p:cNvPr id="68" name="Freeform 59">
              <a:extLst>
                <a:ext uri="{FF2B5EF4-FFF2-40B4-BE49-F238E27FC236}">
                  <a16:creationId xmlns:a16="http://schemas.microsoft.com/office/drawing/2014/main" id="{BB96744F-D7B2-5828-5E9D-EB0E2DB473F9}"/>
                </a:ext>
              </a:extLst>
            </p:cNvPr>
            <p:cNvSpPr>
              <a:spLocks/>
            </p:cNvSpPr>
            <p:nvPr/>
          </p:nvSpPr>
          <p:spPr bwMode="auto">
            <a:xfrm>
              <a:off x="3406" y="2899"/>
              <a:ext cx="628" cy="489"/>
            </a:xfrm>
            <a:custGeom>
              <a:avLst/>
              <a:gdLst>
                <a:gd name="T0" fmla="*/ 628 w 628"/>
                <a:gd name="T1" fmla="*/ 572 h 452"/>
                <a:gd name="T2" fmla="*/ 308 w 628"/>
                <a:gd name="T3" fmla="*/ 440 h 452"/>
                <a:gd name="T4" fmla="*/ 108 w 628"/>
                <a:gd name="T5" fmla="*/ 248 h 452"/>
                <a:gd name="T6" fmla="*/ 0 w 628"/>
                <a:gd name="T7" fmla="*/ 0 h 452"/>
                <a:gd name="T8" fmla="*/ 0 60000 65536"/>
                <a:gd name="T9" fmla="*/ 0 60000 65536"/>
                <a:gd name="T10" fmla="*/ 0 60000 65536"/>
                <a:gd name="T11" fmla="*/ 0 60000 65536"/>
                <a:gd name="T12" fmla="*/ 0 w 628"/>
                <a:gd name="T13" fmla="*/ 0 h 452"/>
                <a:gd name="T14" fmla="*/ 628 w 628"/>
                <a:gd name="T15" fmla="*/ 452 h 452"/>
              </a:gdLst>
              <a:ahLst/>
              <a:cxnLst>
                <a:cxn ang="T8">
                  <a:pos x="T0" y="T1"/>
                </a:cxn>
                <a:cxn ang="T9">
                  <a:pos x="T2" y="T3"/>
                </a:cxn>
                <a:cxn ang="T10">
                  <a:pos x="T4" y="T5"/>
                </a:cxn>
                <a:cxn ang="T11">
                  <a:pos x="T6" y="T7"/>
                </a:cxn>
              </a:cxnLst>
              <a:rect l="T12" t="T13" r="T14" b="T15"/>
              <a:pathLst>
                <a:path w="628" h="452">
                  <a:moveTo>
                    <a:pt x="628" y="452"/>
                  </a:moveTo>
                  <a:cubicBezTo>
                    <a:pt x="575" y="435"/>
                    <a:pt x="395" y="391"/>
                    <a:pt x="308" y="348"/>
                  </a:cubicBezTo>
                  <a:cubicBezTo>
                    <a:pt x="221" y="305"/>
                    <a:pt x="159" y="254"/>
                    <a:pt x="108" y="196"/>
                  </a:cubicBezTo>
                  <a:cubicBezTo>
                    <a:pt x="57" y="138"/>
                    <a:pt x="22" y="41"/>
                    <a:pt x="0" y="0"/>
                  </a:cubicBezTo>
                </a:path>
              </a:pathLst>
            </a:custGeom>
            <a:noFill/>
            <a:ln w="15875">
              <a:solidFill>
                <a:srgbClr val="336699"/>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400">
                <a:latin typeface="Calibri" charset="0"/>
                <a:cs typeface="Calibri" charset="0"/>
              </a:endParaRPr>
            </a:p>
          </p:txBody>
        </p:sp>
        <p:sp>
          <p:nvSpPr>
            <p:cNvPr id="69" name="Freeform 60">
              <a:extLst>
                <a:ext uri="{FF2B5EF4-FFF2-40B4-BE49-F238E27FC236}">
                  <a16:creationId xmlns:a16="http://schemas.microsoft.com/office/drawing/2014/main" id="{C41E0C16-27BB-1166-3F84-98FD6C5656B1}"/>
                </a:ext>
              </a:extLst>
            </p:cNvPr>
            <p:cNvSpPr>
              <a:spLocks/>
            </p:cNvSpPr>
            <p:nvPr/>
          </p:nvSpPr>
          <p:spPr bwMode="auto">
            <a:xfrm>
              <a:off x="3018" y="2347"/>
              <a:ext cx="384" cy="625"/>
            </a:xfrm>
            <a:custGeom>
              <a:avLst/>
              <a:gdLst>
                <a:gd name="T0" fmla="*/ 384 w 384"/>
                <a:gd name="T1" fmla="*/ 637 h 577"/>
                <a:gd name="T2" fmla="*/ 292 w 384"/>
                <a:gd name="T3" fmla="*/ 341 h 577"/>
                <a:gd name="T4" fmla="*/ 248 w 384"/>
                <a:gd name="T5" fmla="*/ 173 h 577"/>
                <a:gd name="T6" fmla="*/ 196 w 384"/>
                <a:gd name="T7" fmla="*/ 1 h 577"/>
                <a:gd name="T8" fmla="*/ 156 w 384"/>
                <a:gd name="T9" fmla="*/ 180 h 577"/>
                <a:gd name="T10" fmla="*/ 124 w 384"/>
                <a:gd name="T11" fmla="*/ 337 h 577"/>
                <a:gd name="T12" fmla="*/ 64 w 384"/>
                <a:gd name="T13" fmla="*/ 561 h 577"/>
                <a:gd name="T14" fmla="*/ 0 w 384"/>
                <a:gd name="T15" fmla="*/ 733 h 577"/>
                <a:gd name="T16" fmla="*/ 0 60000 65536"/>
                <a:gd name="T17" fmla="*/ 0 60000 65536"/>
                <a:gd name="T18" fmla="*/ 0 60000 65536"/>
                <a:gd name="T19" fmla="*/ 0 60000 65536"/>
                <a:gd name="T20" fmla="*/ 0 60000 65536"/>
                <a:gd name="T21" fmla="*/ 0 60000 65536"/>
                <a:gd name="T22" fmla="*/ 0 60000 65536"/>
                <a:gd name="T23" fmla="*/ 0 60000 65536"/>
                <a:gd name="T24" fmla="*/ 0 w 384"/>
                <a:gd name="T25" fmla="*/ 0 h 577"/>
                <a:gd name="T26" fmla="*/ 384 w 384"/>
                <a:gd name="T27" fmla="*/ 577 h 5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4" h="577">
                  <a:moveTo>
                    <a:pt x="384" y="501"/>
                  </a:moveTo>
                  <a:cubicBezTo>
                    <a:pt x="369" y="462"/>
                    <a:pt x="315" y="330"/>
                    <a:pt x="292" y="269"/>
                  </a:cubicBezTo>
                  <a:cubicBezTo>
                    <a:pt x="269" y="208"/>
                    <a:pt x="264" y="182"/>
                    <a:pt x="248" y="137"/>
                  </a:cubicBezTo>
                  <a:cubicBezTo>
                    <a:pt x="232" y="92"/>
                    <a:pt x="211" y="0"/>
                    <a:pt x="196" y="1"/>
                  </a:cubicBezTo>
                  <a:cubicBezTo>
                    <a:pt x="181" y="2"/>
                    <a:pt x="168" y="97"/>
                    <a:pt x="156" y="141"/>
                  </a:cubicBezTo>
                  <a:cubicBezTo>
                    <a:pt x="144" y="185"/>
                    <a:pt x="139" y="215"/>
                    <a:pt x="124" y="265"/>
                  </a:cubicBezTo>
                  <a:cubicBezTo>
                    <a:pt x="109" y="315"/>
                    <a:pt x="85" y="389"/>
                    <a:pt x="64" y="441"/>
                  </a:cubicBezTo>
                  <a:cubicBezTo>
                    <a:pt x="43" y="493"/>
                    <a:pt x="13" y="549"/>
                    <a:pt x="0" y="577"/>
                  </a:cubicBezTo>
                </a:path>
              </a:pathLst>
            </a:custGeom>
            <a:noFill/>
            <a:ln w="15875">
              <a:solidFill>
                <a:srgbClr val="336699"/>
              </a:solidFill>
              <a:prstDash val="dash"/>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400">
                <a:latin typeface="Calibri" charset="0"/>
                <a:cs typeface="Calibri" charset="0"/>
              </a:endParaRPr>
            </a:p>
          </p:txBody>
        </p:sp>
      </p:grpSp>
      <p:sp>
        <p:nvSpPr>
          <p:cNvPr id="70" name="CasellaDiTesto 2">
            <a:extLst>
              <a:ext uri="{FF2B5EF4-FFF2-40B4-BE49-F238E27FC236}">
                <a16:creationId xmlns:a16="http://schemas.microsoft.com/office/drawing/2014/main" id="{9875604A-D506-57B4-DDF7-A2EF93743E37}"/>
              </a:ext>
            </a:extLst>
          </p:cNvPr>
          <p:cNvSpPr txBox="1">
            <a:spLocks noChangeArrowheads="1"/>
          </p:cNvSpPr>
          <p:nvPr/>
        </p:nvSpPr>
        <p:spPr bwMode="auto">
          <a:xfrm>
            <a:off x="1874925" y="1319713"/>
            <a:ext cx="828569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400" b="1">
                <a:solidFill>
                  <a:srgbClr val="000000"/>
                </a:solidFill>
                <a:latin typeface="Baskerville Old Face" charset="0"/>
                <a:ea typeface="ＭＳ Ｐゴシック" charset="0"/>
                <a:cs typeface="ＭＳ Ｐゴシック" charset="0"/>
              </a:defRPr>
            </a:lvl1pPr>
            <a:lvl2pPr marL="742950" indent="-285750" eaLnBrk="0" hangingPunct="0">
              <a:defRPr sz="2400" b="1">
                <a:solidFill>
                  <a:srgbClr val="000000"/>
                </a:solidFill>
                <a:latin typeface="Baskerville Old Face" charset="0"/>
                <a:ea typeface="ＭＳ Ｐゴシック" charset="0"/>
              </a:defRPr>
            </a:lvl2pPr>
            <a:lvl3pPr marL="1143000" indent="-228600" eaLnBrk="0" hangingPunct="0">
              <a:defRPr sz="2400" b="1">
                <a:solidFill>
                  <a:srgbClr val="000000"/>
                </a:solidFill>
                <a:latin typeface="Baskerville Old Face" charset="0"/>
                <a:ea typeface="ＭＳ Ｐゴシック" charset="0"/>
              </a:defRPr>
            </a:lvl3pPr>
            <a:lvl4pPr marL="1600200" indent="-228600" eaLnBrk="0" hangingPunct="0">
              <a:defRPr sz="2400" b="1">
                <a:solidFill>
                  <a:srgbClr val="000000"/>
                </a:solidFill>
                <a:latin typeface="Baskerville Old Face" charset="0"/>
                <a:ea typeface="ＭＳ Ｐゴシック" charset="0"/>
              </a:defRPr>
            </a:lvl4pPr>
            <a:lvl5pPr marL="2057400" indent="-228600" eaLnBrk="0" hangingPunct="0">
              <a:defRPr sz="2400" b="1">
                <a:solidFill>
                  <a:srgbClr val="000000"/>
                </a:solidFill>
                <a:latin typeface="Baskerville Old Face" charset="0"/>
                <a:ea typeface="ＭＳ Ｐゴシック" charset="0"/>
              </a:defRPr>
            </a:lvl5pPr>
            <a:lvl6pPr marL="2514600" indent="-228600" eaLnBrk="0" fontAlgn="base" hangingPunct="0">
              <a:spcBef>
                <a:spcPct val="0"/>
              </a:spcBef>
              <a:spcAft>
                <a:spcPct val="0"/>
              </a:spcAft>
              <a:defRPr sz="2400" b="1">
                <a:solidFill>
                  <a:srgbClr val="000000"/>
                </a:solidFill>
                <a:latin typeface="Baskerville Old Face" charset="0"/>
                <a:ea typeface="ＭＳ Ｐゴシック" charset="0"/>
              </a:defRPr>
            </a:lvl6pPr>
            <a:lvl7pPr marL="2971800" indent="-228600" eaLnBrk="0" fontAlgn="base" hangingPunct="0">
              <a:spcBef>
                <a:spcPct val="0"/>
              </a:spcBef>
              <a:spcAft>
                <a:spcPct val="0"/>
              </a:spcAft>
              <a:defRPr sz="2400" b="1">
                <a:solidFill>
                  <a:srgbClr val="000000"/>
                </a:solidFill>
                <a:latin typeface="Baskerville Old Face" charset="0"/>
                <a:ea typeface="ＭＳ Ｐゴシック" charset="0"/>
              </a:defRPr>
            </a:lvl7pPr>
            <a:lvl8pPr marL="3429000" indent="-228600" eaLnBrk="0" fontAlgn="base" hangingPunct="0">
              <a:spcBef>
                <a:spcPct val="0"/>
              </a:spcBef>
              <a:spcAft>
                <a:spcPct val="0"/>
              </a:spcAft>
              <a:defRPr sz="2400" b="1">
                <a:solidFill>
                  <a:srgbClr val="000000"/>
                </a:solidFill>
                <a:latin typeface="Baskerville Old Face" charset="0"/>
                <a:ea typeface="ＭＳ Ｐゴシック" charset="0"/>
              </a:defRPr>
            </a:lvl8pPr>
            <a:lvl9pPr marL="3886200" indent="-228600" eaLnBrk="0" fontAlgn="base" hangingPunct="0">
              <a:spcBef>
                <a:spcPct val="0"/>
              </a:spcBef>
              <a:spcAft>
                <a:spcPct val="0"/>
              </a:spcAft>
              <a:defRPr sz="2400" b="1">
                <a:solidFill>
                  <a:srgbClr val="000000"/>
                </a:solidFill>
                <a:latin typeface="Baskerville Old Face" charset="0"/>
                <a:ea typeface="ＭＳ Ｐゴシック" charset="0"/>
              </a:defRPr>
            </a:lvl9pPr>
          </a:lstStyle>
          <a:p>
            <a:pPr eaLnBrk="1" hangingPunct="1">
              <a:buFont typeface="Wingdings" charset="0"/>
              <a:buChar char="Ø"/>
            </a:pPr>
            <a:r>
              <a:rPr lang="en-US" sz="1600" dirty="0">
                <a:solidFill>
                  <a:schemeClr val="accent2"/>
                </a:solidFill>
                <a:latin typeface="+mn-lt"/>
              </a:rPr>
              <a:t>Very small cross section values reflect in a faint statistic;</a:t>
            </a:r>
          </a:p>
          <a:p>
            <a:pPr eaLnBrk="1" hangingPunct="1">
              <a:buFont typeface="Wingdings" charset="0"/>
              <a:buChar char="Ø"/>
            </a:pPr>
            <a:r>
              <a:rPr lang="en-US" sz="1600" dirty="0">
                <a:solidFill>
                  <a:schemeClr val="accent2"/>
                </a:solidFill>
                <a:latin typeface="+mn-lt"/>
              </a:rPr>
              <a:t>Very low signal-to-noise ratio makes hard the investigation at astrophysical energies;</a:t>
            </a:r>
          </a:p>
          <a:p>
            <a:pPr eaLnBrk="1" hangingPunct="1">
              <a:buFont typeface="Wingdings" charset="0"/>
              <a:buChar char="Ø"/>
            </a:pPr>
            <a:r>
              <a:rPr lang="en-US" sz="1600" dirty="0">
                <a:solidFill>
                  <a:schemeClr val="accent2"/>
                </a:solidFill>
                <a:latin typeface="+mn-lt"/>
              </a:rPr>
              <a:t>Instead of the cross section, the S(E)-factor is introduced</a:t>
            </a:r>
          </a:p>
        </p:txBody>
      </p:sp>
    </p:spTree>
    <p:extLst>
      <p:ext uri="{BB962C8B-B14F-4D97-AF65-F5344CB8AC3E}">
        <p14:creationId xmlns:p14="http://schemas.microsoft.com/office/powerpoint/2010/main" val="20408478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78A97-CAB7-9818-590E-AB8C3764A66B}"/>
            </a:ext>
          </a:extLst>
        </p:cNvPr>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F6C1BE2B-8F2C-7500-E59F-12CC5EFC8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F93556D7-7027-6D80-89FB-7F227F51EE51}"/>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Direct Experiments</a:t>
            </a:r>
          </a:p>
        </p:txBody>
      </p:sp>
      <p:pic>
        <p:nvPicPr>
          <p:cNvPr id="10" name="Immagine 9" descr="Immagine che contiene logo, Carattere, Elementi grafici, bianco&#10;&#10;Il contenuto generato dall'IA potrebbe non essere corretto.">
            <a:extLst>
              <a:ext uri="{FF2B5EF4-FFF2-40B4-BE49-F238E27FC236}">
                <a16:creationId xmlns:a16="http://schemas.microsoft.com/office/drawing/2014/main" id="{A9DA1FF6-D2AD-CED0-C021-699897A03C68}"/>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12" name="Immagine 11" descr="Immagine che contiene segnale&#10;&#10;Descrizione generata automaticamente">
            <a:extLst>
              <a:ext uri="{FF2B5EF4-FFF2-40B4-BE49-F238E27FC236}">
                <a16:creationId xmlns:a16="http://schemas.microsoft.com/office/drawing/2014/main" id="{DFFD5870-6F36-9A5E-C329-D4056BF91E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pic>
        <p:nvPicPr>
          <p:cNvPr id="1026" name="Picture 2" descr="Il gol di Grosso dal dischetto regalò il Mondiale">
            <a:extLst>
              <a:ext uri="{FF2B5EF4-FFF2-40B4-BE49-F238E27FC236}">
                <a16:creationId xmlns:a16="http://schemas.microsoft.com/office/drawing/2014/main" id="{525CE790-1AA1-D6E2-A253-D0A02E9F51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3744" y="1406637"/>
            <a:ext cx="3088277" cy="22132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 Box 9">
            <a:extLst>
              <a:ext uri="{FF2B5EF4-FFF2-40B4-BE49-F238E27FC236}">
                <a16:creationId xmlns:a16="http://schemas.microsoft.com/office/drawing/2014/main" id="{6380F384-58CC-317F-9496-8AAD1DAAF43D}"/>
              </a:ext>
            </a:extLst>
          </p:cNvPr>
          <p:cNvSpPr txBox="1">
            <a:spLocks noChangeArrowheads="1"/>
          </p:cNvSpPr>
          <p:nvPr/>
        </p:nvSpPr>
        <p:spPr bwMode="auto">
          <a:xfrm>
            <a:off x="5680489" y="1595252"/>
            <a:ext cx="4308900" cy="13234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GB" sz="2000" b="0" dirty="0">
                <a:effectLst>
                  <a:outerShdw blurRad="38100" dist="38100" dir="2700000" algn="tl">
                    <a:srgbClr val="DDDDDD"/>
                  </a:outerShdw>
                </a:effectLst>
                <a:cs typeface="+mn-cs"/>
              </a:rPr>
              <a:t>Several efforts have been made in the last years in order to </a:t>
            </a:r>
            <a:r>
              <a:rPr lang="en-GB" sz="2000" b="1" dirty="0">
                <a:effectLst>
                  <a:outerShdw blurRad="38100" dist="38100" dir="2700000" algn="tl">
                    <a:srgbClr val="DDDDDD"/>
                  </a:outerShdw>
                </a:effectLst>
                <a:cs typeface="+mn-cs"/>
              </a:rPr>
              <a:t>improve the signal-to-noise ratio</a:t>
            </a:r>
            <a:r>
              <a:rPr lang="en-GB" sz="2000" b="0" dirty="0">
                <a:effectLst>
                  <a:outerShdw blurRad="38100" dist="38100" dir="2700000" algn="tl">
                    <a:srgbClr val="DDDDDD"/>
                  </a:outerShdw>
                </a:effectLst>
                <a:cs typeface="+mn-cs"/>
              </a:rPr>
              <a:t> for low-energy cross section measurement.</a:t>
            </a:r>
          </a:p>
        </p:txBody>
      </p:sp>
      <p:sp>
        <p:nvSpPr>
          <p:cNvPr id="16" name="Text Box 8">
            <a:extLst>
              <a:ext uri="{FF2B5EF4-FFF2-40B4-BE49-F238E27FC236}">
                <a16:creationId xmlns:a16="http://schemas.microsoft.com/office/drawing/2014/main" id="{7814B8EA-C42F-8189-816B-2C1D5452DB16}"/>
              </a:ext>
            </a:extLst>
          </p:cNvPr>
          <p:cNvSpPr txBox="1">
            <a:spLocks noChangeArrowheads="1"/>
          </p:cNvSpPr>
          <p:nvPr/>
        </p:nvSpPr>
        <p:spPr bwMode="auto">
          <a:xfrm>
            <a:off x="1605599" y="4131262"/>
            <a:ext cx="3307829" cy="193899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a:spAutoFit/>
          </a:bodyPr>
          <a:lstStyle/>
          <a:p>
            <a:pPr>
              <a:lnSpc>
                <a:spcPct val="120000"/>
              </a:lnSpc>
              <a:buFont typeface="Wingdings" charset="2"/>
              <a:buChar char="Ø"/>
              <a:defRPr/>
            </a:pPr>
            <a:r>
              <a:rPr lang="en-US" sz="2000" b="1" dirty="0">
                <a:solidFill>
                  <a:schemeClr val="tx2"/>
                </a:solidFill>
                <a:cs typeface="Comic Sans MS"/>
              </a:rPr>
              <a:t> Longer measurements</a:t>
            </a:r>
          </a:p>
          <a:p>
            <a:pPr>
              <a:lnSpc>
                <a:spcPct val="120000"/>
              </a:lnSpc>
              <a:buFont typeface="Wingdings" charset="2"/>
              <a:buChar char="Ø"/>
              <a:defRPr/>
            </a:pPr>
            <a:r>
              <a:rPr lang="en-US" sz="2000" b="1" dirty="0">
                <a:solidFill>
                  <a:schemeClr val="tx2"/>
                </a:solidFill>
                <a:cs typeface="Comic Sans MS"/>
              </a:rPr>
              <a:t> Higher beam currents</a:t>
            </a:r>
          </a:p>
          <a:p>
            <a:pPr>
              <a:lnSpc>
                <a:spcPct val="120000"/>
              </a:lnSpc>
              <a:buFont typeface="Wingdings" charset="2"/>
              <a:buChar char="Ø"/>
              <a:defRPr/>
            </a:pPr>
            <a:r>
              <a:rPr lang="en-US" sz="2000" b="1" dirty="0">
                <a:solidFill>
                  <a:schemeClr val="tx2"/>
                </a:solidFill>
                <a:cs typeface="Comic Sans MS"/>
              </a:rPr>
              <a:t> 4</a:t>
            </a:r>
            <a:r>
              <a:rPr lang="el-GR" sz="2000" b="1" dirty="0">
                <a:solidFill>
                  <a:schemeClr val="tx2"/>
                </a:solidFill>
                <a:cs typeface="Comic Sans MS"/>
              </a:rPr>
              <a:t>π</a:t>
            </a:r>
            <a:r>
              <a:rPr lang="en-US" sz="2000" b="1" dirty="0">
                <a:solidFill>
                  <a:schemeClr val="tx2"/>
                </a:solidFill>
                <a:cs typeface="Comic Sans MS"/>
              </a:rPr>
              <a:t> detectors</a:t>
            </a:r>
          </a:p>
          <a:p>
            <a:pPr>
              <a:lnSpc>
                <a:spcPct val="120000"/>
              </a:lnSpc>
              <a:buFont typeface="Wingdings" charset="2"/>
              <a:buChar char="Ø"/>
              <a:defRPr/>
            </a:pPr>
            <a:r>
              <a:rPr lang="en-US" sz="2000" b="1" dirty="0">
                <a:solidFill>
                  <a:schemeClr val="tx2"/>
                </a:solidFill>
                <a:ea typeface="ＭＳ Ｐゴシック" charset="0"/>
                <a:cs typeface="Comic Sans MS"/>
              </a:rPr>
              <a:t> Pure targets</a:t>
            </a:r>
            <a:endParaRPr lang="en-US" sz="2000" b="1" dirty="0">
              <a:solidFill>
                <a:schemeClr val="tx2"/>
              </a:solidFill>
              <a:cs typeface="Comic Sans MS"/>
            </a:endParaRPr>
          </a:p>
          <a:p>
            <a:pPr>
              <a:lnSpc>
                <a:spcPct val="120000"/>
              </a:lnSpc>
              <a:buFont typeface="Wingdings" charset="2"/>
              <a:buChar char="Ø"/>
              <a:defRPr/>
            </a:pPr>
            <a:r>
              <a:rPr lang="en-US" sz="2000" b="1" dirty="0">
                <a:solidFill>
                  <a:schemeClr val="tx2"/>
                </a:solidFill>
                <a:cs typeface="Comic Sans MS"/>
              </a:rPr>
              <a:t> Underground laboratories</a:t>
            </a:r>
          </a:p>
        </p:txBody>
      </p:sp>
      <p:pic>
        <p:nvPicPr>
          <p:cNvPr id="17" name="Picture 4" descr="songbird">
            <a:extLst>
              <a:ext uri="{FF2B5EF4-FFF2-40B4-BE49-F238E27FC236}">
                <a16:creationId xmlns:a16="http://schemas.microsoft.com/office/drawing/2014/main" id="{BAAF5E6F-26C7-054C-D11B-4A7AB070480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13870" y="1646728"/>
            <a:ext cx="919041" cy="612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4" descr="Location of the future LUNA-MV in Hall B of LNGS. Also shown are the first LUNA1 site (now dismissed) and the presently running LUNA2 laboratory equipped with a 400 kV single-ended electrostatic accelerator.">
            <a:extLst>
              <a:ext uri="{FF2B5EF4-FFF2-40B4-BE49-F238E27FC236}">
                <a16:creationId xmlns:a16="http://schemas.microsoft.com/office/drawing/2014/main" id="{95AE35BD-0904-3401-8DC0-847584C293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3366" y="3475866"/>
            <a:ext cx="3763660" cy="282495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6516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4B81B-16DD-FBC6-79C3-B45C5049CAD0}"/>
            </a:ext>
          </a:extLst>
        </p:cNvPr>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EDB3C292-DEF6-5482-3A1B-1B6D9C3C3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615F6F13-BA53-1164-AE65-DE43626991AA}"/>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Direct Experiments</a:t>
            </a:r>
          </a:p>
        </p:txBody>
      </p:sp>
      <p:pic>
        <p:nvPicPr>
          <p:cNvPr id="10" name="Immagine 9" descr="Immagine che contiene logo, Carattere, Elementi grafici, bianco&#10;&#10;Il contenuto generato dall'IA potrebbe non essere corretto.">
            <a:extLst>
              <a:ext uri="{FF2B5EF4-FFF2-40B4-BE49-F238E27FC236}">
                <a16:creationId xmlns:a16="http://schemas.microsoft.com/office/drawing/2014/main" id="{98FA8628-828B-852D-C19B-E89710A453D8}"/>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12" name="Immagine 11" descr="Immagine che contiene segnale&#10;&#10;Descrizione generata automaticamente">
            <a:extLst>
              <a:ext uri="{FF2B5EF4-FFF2-40B4-BE49-F238E27FC236}">
                <a16:creationId xmlns:a16="http://schemas.microsoft.com/office/drawing/2014/main" id="{16B49BDF-A3D0-8142-3A8C-54A162214B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pic>
        <p:nvPicPr>
          <p:cNvPr id="4" name="Immagine 3">
            <a:extLst>
              <a:ext uri="{FF2B5EF4-FFF2-40B4-BE49-F238E27FC236}">
                <a16:creationId xmlns:a16="http://schemas.microsoft.com/office/drawing/2014/main" id="{BEC27517-D7BD-4F7F-23E4-8F7D6CE93612}"/>
              </a:ext>
            </a:extLst>
          </p:cNvPr>
          <p:cNvPicPr>
            <a:picLocks noChangeAspect="1"/>
          </p:cNvPicPr>
          <p:nvPr/>
        </p:nvPicPr>
        <p:blipFill>
          <a:blip r:embed="rId4"/>
          <a:stretch>
            <a:fillRect/>
          </a:stretch>
        </p:blipFill>
        <p:spPr>
          <a:xfrm>
            <a:off x="1345181" y="1513346"/>
            <a:ext cx="9498589" cy="4862015"/>
          </a:xfrm>
          <a:prstGeom prst="rect">
            <a:avLst/>
          </a:prstGeom>
        </p:spPr>
      </p:pic>
    </p:spTree>
    <p:extLst>
      <p:ext uri="{BB962C8B-B14F-4D97-AF65-F5344CB8AC3E}">
        <p14:creationId xmlns:p14="http://schemas.microsoft.com/office/powerpoint/2010/main" val="25089779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E6FB8-D388-11E3-FB2B-B81A2562B27E}"/>
            </a:ext>
          </a:extLst>
        </p:cNvPr>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B45BB5EC-73C3-AE86-926A-E1527C3BE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696F5298-D1E1-0E7C-FA3C-0D6C2B1C167E}"/>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latin typeface="+mj-lt"/>
                <a:ea typeface="+mj-ea"/>
                <a:cs typeface="+mj-cs"/>
              </a:rPr>
              <a:t>Underground Measurement</a:t>
            </a:r>
            <a:endParaRPr lang="en-US" sz="4000" b="1" kern="1200" dirty="0">
              <a:solidFill>
                <a:schemeClr val="tx1"/>
              </a:solidFill>
              <a:latin typeface="+mj-lt"/>
              <a:ea typeface="+mj-ea"/>
              <a:cs typeface="+mj-cs"/>
            </a:endParaRPr>
          </a:p>
        </p:txBody>
      </p:sp>
      <p:pic>
        <p:nvPicPr>
          <p:cNvPr id="10" name="Immagine 9" descr="Immagine che contiene logo, Carattere, Elementi grafici, bianco&#10;&#10;Il contenuto generato dall'IA potrebbe non essere corretto.">
            <a:extLst>
              <a:ext uri="{FF2B5EF4-FFF2-40B4-BE49-F238E27FC236}">
                <a16:creationId xmlns:a16="http://schemas.microsoft.com/office/drawing/2014/main" id="{D0E4BF38-921F-FE34-6426-375FF0481C17}"/>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12" name="Immagine 11" descr="Immagine che contiene segnale&#10;&#10;Descrizione generata automaticamente">
            <a:extLst>
              <a:ext uri="{FF2B5EF4-FFF2-40B4-BE49-F238E27FC236}">
                <a16:creationId xmlns:a16="http://schemas.microsoft.com/office/drawing/2014/main" id="{248D77E2-E820-4776-E6CB-7B10F2A74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pic>
        <p:nvPicPr>
          <p:cNvPr id="3" name="Content Placeholder 6" descr="Bkg_red">
            <a:extLst>
              <a:ext uri="{FF2B5EF4-FFF2-40B4-BE49-F238E27FC236}">
                <a16:creationId xmlns:a16="http://schemas.microsoft.com/office/drawing/2014/main" id="{F1010068-FF85-2881-D3B6-0F412B3A9F24}"/>
              </a:ext>
            </a:extLst>
          </p:cNvPr>
          <p:cNvPicPr>
            <a:picLocks noChangeAspect="1"/>
          </p:cNvPicPr>
          <p:nvPr/>
        </p:nvPicPr>
        <p:blipFill>
          <a:blip r:embed="rId4"/>
          <a:stretch>
            <a:fillRect/>
          </a:stretch>
        </p:blipFill>
        <p:spPr>
          <a:xfrm>
            <a:off x="4667369" y="1711531"/>
            <a:ext cx="6703585" cy="3962329"/>
          </a:xfrm>
          <a:prstGeom prst="rect">
            <a:avLst/>
          </a:prstGeom>
        </p:spPr>
      </p:pic>
      <p:cxnSp>
        <p:nvCxnSpPr>
          <p:cNvPr id="4" name="Straight Arrow Connector 13">
            <a:extLst>
              <a:ext uri="{FF2B5EF4-FFF2-40B4-BE49-F238E27FC236}">
                <a16:creationId xmlns:a16="http://schemas.microsoft.com/office/drawing/2014/main" id="{51299165-C04A-7BA8-D5A4-7DE8263F2878}"/>
              </a:ext>
            </a:extLst>
          </p:cNvPr>
          <p:cNvCxnSpPr>
            <a:cxnSpLocks/>
            <a:stCxn id="5" idx="1"/>
          </p:cNvCxnSpPr>
          <p:nvPr/>
        </p:nvCxnSpPr>
        <p:spPr bwMode="auto">
          <a:xfrm flipH="1" flipV="1">
            <a:off x="5470358" y="4050632"/>
            <a:ext cx="625642" cy="1984436"/>
          </a:xfrm>
          <a:prstGeom prst="straightConnector1">
            <a:avLst/>
          </a:prstGeom>
          <a:gradFill rotWithShape="0">
            <a:gsLst>
              <a:gs pos="0">
                <a:schemeClr val="accent1"/>
              </a:gs>
              <a:gs pos="100000">
                <a:schemeClr val="accent2"/>
              </a:gs>
            </a:gsLst>
            <a:lin ang="5400000" scaled="1"/>
          </a:gradFill>
          <a:ln w="19050" cap="flat" cmpd="sng" algn="ctr">
            <a:solidFill>
              <a:srgbClr val="FF0000"/>
            </a:solidFill>
            <a:prstDash val="solid"/>
            <a:round/>
            <a:headEnd type="none" w="med" len="med"/>
            <a:tailEnd type="triangle"/>
          </a:ln>
        </p:spPr>
      </p:cxnSp>
      <p:sp>
        <p:nvSpPr>
          <p:cNvPr id="5" name="TextBox 14">
            <a:extLst>
              <a:ext uri="{FF2B5EF4-FFF2-40B4-BE49-F238E27FC236}">
                <a16:creationId xmlns:a16="http://schemas.microsoft.com/office/drawing/2014/main" id="{D0DB5BF5-D36C-F22F-2337-CAC3CE1B396E}"/>
              </a:ext>
            </a:extLst>
          </p:cNvPr>
          <p:cNvSpPr txBox="1"/>
          <p:nvPr/>
        </p:nvSpPr>
        <p:spPr>
          <a:xfrm>
            <a:off x="6096000" y="5850918"/>
            <a:ext cx="4739120" cy="368300"/>
          </a:xfrm>
          <a:prstGeom prst="rect">
            <a:avLst/>
          </a:prstGeom>
          <a:noFill/>
          <a:ln w="19050">
            <a:solidFill>
              <a:srgbClr val="FF0000"/>
            </a:solidFill>
          </a:ln>
        </p:spPr>
        <p:txBody>
          <a:bodyPr wrap="square" rtlCol="0">
            <a:spAutoFit/>
          </a:bodyPr>
          <a:lstStyle/>
          <a:p>
            <a:r>
              <a:rPr lang="en-US" dirty="0"/>
              <a:t>~ factor of 1000 background reduction</a:t>
            </a:r>
            <a:endParaRPr lang="ro-RO" dirty="0"/>
          </a:p>
        </p:txBody>
      </p:sp>
      <p:pic>
        <p:nvPicPr>
          <p:cNvPr id="9" name="Immagine 8">
            <a:extLst>
              <a:ext uri="{FF2B5EF4-FFF2-40B4-BE49-F238E27FC236}">
                <a16:creationId xmlns:a16="http://schemas.microsoft.com/office/drawing/2014/main" id="{DB62B709-E67B-0C65-0715-83409A756FF6}"/>
              </a:ext>
            </a:extLst>
          </p:cNvPr>
          <p:cNvPicPr>
            <a:picLocks noChangeAspect="1"/>
          </p:cNvPicPr>
          <p:nvPr/>
        </p:nvPicPr>
        <p:blipFill>
          <a:blip r:embed="rId5"/>
          <a:stretch>
            <a:fillRect/>
          </a:stretch>
        </p:blipFill>
        <p:spPr>
          <a:xfrm>
            <a:off x="370045" y="1561245"/>
            <a:ext cx="3984503" cy="4978774"/>
          </a:xfrm>
          <a:prstGeom prst="rect">
            <a:avLst/>
          </a:prstGeom>
        </p:spPr>
      </p:pic>
    </p:spTree>
    <p:extLst>
      <p:ext uri="{BB962C8B-B14F-4D97-AF65-F5344CB8AC3E}">
        <p14:creationId xmlns:p14="http://schemas.microsoft.com/office/powerpoint/2010/main" val="39055470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3D35C-CA8D-8E96-A848-4CCB470A1E7D}"/>
            </a:ext>
          </a:extLst>
        </p:cNvPr>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4CD4DC6F-0E3D-5AB1-7D35-FECA9F971A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9D81383F-22F0-B46B-F2C3-C157942BB975}"/>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The LUNA Project</a:t>
            </a:r>
          </a:p>
        </p:txBody>
      </p:sp>
      <p:pic>
        <p:nvPicPr>
          <p:cNvPr id="10" name="Immagine 9" descr="Immagine che contiene logo, Carattere, Elementi grafici, bianco&#10;&#10;Il contenuto generato dall'IA potrebbe non essere corretto.">
            <a:extLst>
              <a:ext uri="{FF2B5EF4-FFF2-40B4-BE49-F238E27FC236}">
                <a16:creationId xmlns:a16="http://schemas.microsoft.com/office/drawing/2014/main" id="{1340D06C-210F-7AFC-40BC-8DCA6C370DD1}"/>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12" name="Immagine 11" descr="Immagine che contiene segnale&#10;&#10;Descrizione generata automaticamente">
            <a:extLst>
              <a:ext uri="{FF2B5EF4-FFF2-40B4-BE49-F238E27FC236}">
                <a16:creationId xmlns:a16="http://schemas.microsoft.com/office/drawing/2014/main" id="{87B0ECB8-DC58-C7E0-4851-84EDCCCFA7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pic>
        <p:nvPicPr>
          <p:cNvPr id="3074" name="Picture 2" descr="Luna - LNGS">
            <a:extLst>
              <a:ext uri="{FF2B5EF4-FFF2-40B4-BE49-F238E27FC236}">
                <a16:creationId xmlns:a16="http://schemas.microsoft.com/office/drawing/2014/main" id="{DF0CF699-B208-2FC4-ED25-C97ABC9A6D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7402" y="1229798"/>
            <a:ext cx="1725283" cy="16544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64C728A9-7C9A-06A5-8EFC-EC299E28C62A}"/>
              </a:ext>
            </a:extLst>
          </p:cNvPr>
          <p:cNvSpPr/>
          <p:nvPr/>
        </p:nvSpPr>
        <p:spPr>
          <a:xfrm>
            <a:off x="4736777" y="1601947"/>
            <a:ext cx="6096000" cy="584775"/>
          </a:xfrm>
          <a:prstGeom prst="rect">
            <a:avLst/>
          </a:prstGeom>
        </p:spPr>
        <p:txBody>
          <a:bodyPr>
            <a:spAutoFit/>
          </a:bodyPr>
          <a:lstStyle/>
          <a:p>
            <a:r>
              <a:rPr lang="it-IT" sz="1600" b="1" dirty="0">
                <a:solidFill>
                  <a:schemeClr val="accent2"/>
                </a:solidFill>
                <a:cs typeface="Comic Sans MS"/>
              </a:rPr>
              <a:t>1400 m-rock </a:t>
            </a:r>
            <a:r>
              <a:rPr lang="it-IT" sz="1600" b="1" dirty="0" err="1">
                <a:solidFill>
                  <a:schemeClr val="accent2"/>
                </a:solidFill>
                <a:cs typeface="Comic Sans MS"/>
              </a:rPr>
              <a:t>thickness</a:t>
            </a:r>
            <a:r>
              <a:rPr lang="it-IT" sz="1600" b="1" dirty="0">
                <a:solidFill>
                  <a:schemeClr val="accent2"/>
                </a:solidFill>
                <a:cs typeface="Comic Sans MS"/>
              </a:rPr>
              <a:t> </a:t>
            </a:r>
            <a:r>
              <a:rPr lang="it-IT" sz="1600" b="1" dirty="0" err="1">
                <a:solidFill>
                  <a:schemeClr val="accent2"/>
                </a:solidFill>
                <a:cs typeface="Comic Sans MS"/>
              </a:rPr>
              <a:t>above</a:t>
            </a:r>
            <a:r>
              <a:rPr lang="it-IT" sz="1600" b="1" dirty="0">
                <a:solidFill>
                  <a:schemeClr val="accent2"/>
                </a:solidFill>
                <a:cs typeface="Comic Sans MS"/>
              </a:rPr>
              <a:t> the </a:t>
            </a:r>
            <a:r>
              <a:rPr lang="it-IT" sz="1600" b="1" dirty="0" err="1">
                <a:solidFill>
                  <a:schemeClr val="accent2"/>
                </a:solidFill>
                <a:cs typeface="Comic Sans MS"/>
              </a:rPr>
              <a:t>Laboratory</a:t>
            </a:r>
            <a:r>
              <a:rPr lang="it-IT" sz="1600" b="1" dirty="0">
                <a:solidFill>
                  <a:schemeClr val="accent2"/>
                </a:solidFill>
                <a:cs typeface="Comic Sans MS"/>
              </a:rPr>
              <a:t> </a:t>
            </a:r>
            <a:r>
              <a:rPr lang="it-IT" sz="1600" b="1" dirty="0" err="1">
                <a:solidFill>
                  <a:schemeClr val="accent2"/>
                </a:solidFill>
                <a:cs typeface="Comic Sans MS"/>
              </a:rPr>
              <a:t>represents</a:t>
            </a:r>
            <a:r>
              <a:rPr lang="it-IT" sz="1600" b="1" dirty="0">
                <a:solidFill>
                  <a:schemeClr val="accent2"/>
                </a:solidFill>
                <a:cs typeface="Comic Sans MS"/>
              </a:rPr>
              <a:t> a </a:t>
            </a:r>
            <a:r>
              <a:rPr lang="it-IT" sz="1600" b="1" dirty="0" err="1">
                <a:solidFill>
                  <a:schemeClr val="accent2"/>
                </a:solidFill>
                <a:cs typeface="Comic Sans MS"/>
              </a:rPr>
              <a:t>natural</a:t>
            </a:r>
            <a:r>
              <a:rPr lang="it-IT" sz="1600" b="1" dirty="0">
                <a:solidFill>
                  <a:schemeClr val="accent2"/>
                </a:solidFill>
                <a:cs typeface="Comic Sans MS"/>
              </a:rPr>
              <a:t> shield for </a:t>
            </a:r>
            <a:r>
              <a:rPr lang="it-IT" sz="1600" b="1" dirty="0" err="1">
                <a:solidFill>
                  <a:schemeClr val="accent2"/>
                </a:solidFill>
                <a:cs typeface="Comic Sans MS"/>
              </a:rPr>
              <a:t>cosmic</a:t>
            </a:r>
            <a:r>
              <a:rPr lang="it-IT" sz="1600" b="1" dirty="0">
                <a:solidFill>
                  <a:schemeClr val="accent2"/>
                </a:solidFill>
                <a:cs typeface="Comic Sans MS"/>
              </a:rPr>
              <a:t> </a:t>
            </a:r>
            <a:r>
              <a:rPr lang="it-IT" sz="1600" b="1" dirty="0" err="1">
                <a:solidFill>
                  <a:schemeClr val="accent2"/>
                </a:solidFill>
                <a:cs typeface="Comic Sans MS"/>
              </a:rPr>
              <a:t>ray</a:t>
            </a:r>
            <a:r>
              <a:rPr lang="it-IT" sz="1600" b="1" dirty="0">
                <a:solidFill>
                  <a:schemeClr val="accent2"/>
                </a:solidFill>
                <a:cs typeface="Comic Sans MS"/>
              </a:rPr>
              <a:t> </a:t>
            </a:r>
            <a:r>
              <a:rPr lang="it-IT" sz="1600" b="1" dirty="0" err="1">
                <a:solidFill>
                  <a:schemeClr val="accent2"/>
                </a:solidFill>
                <a:cs typeface="Comic Sans MS"/>
              </a:rPr>
              <a:t>flux</a:t>
            </a:r>
            <a:r>
              <a:rPr lang="it-IT" sz="1600" b="1" dirty="0">
                <a:solidFill>
                  <a:schemeClr val="accent2"/>
                </a:solidFill>
                <a:cs typeface="Comic Sans MS"/>
              </a:rPr>
              <a:t> </a:t>
            </a:r>
            <a:r>
              <a:rPr lang="it-IT" sz="1600" b="1" dirty="0">
                <a:solidFill>
                  <a:schemeClr val="accent2"/>
                </a:solidFill>
                <a:cs typeface="Comic Sans MS"/>
                <a:sym typeface="Wingdings"/>
              </a:rPr>
              <a:t> 10</a:t>
            </a:r>
            <a:r>
              <a:rPr lang="it-IT" sz="1600" b="1" baseline="30000" dirty="0">
                <a:solidFill>
                  <a:schemeClr val="accent2"/>
                </a:solidFill>
                <a:cs typeface="Comic Sans MS"/>
                <a:sym typeface="Wingdings"/>
              </a:rPr>
              <a:t>6</a:t>
            </a:r>
            <a:r>
              <a:rPr lang="it-IT" sz="1600" b="1" dirty="0">
                <a:solidFill>
                  <a:schemeClr val="accent2"/>
                </a:solidFill>
                <a:cs typeface="Comic Sans MS"/>
                <a:sym typeface="Wingdings"/>
              </a:rPr>
              <a:t> </a:t>
            </a:r>
            <a:r>
              <a:rPr lang="it-IT" sz="1600" b="1" dirty="0">
                <a:solidFill>
                  <a:schemeClr val="accent2"/>
                </a:solidFill>
                <a:cs typeface="Comic Sans MS"/>
              </a:rPr>
              <a:t>reduction factor</a:t>
            </a:r>
          </a:p>
        </p:txBody>
      </p:sp>
      <p:sp>
        <p:nvSpPr>
          <p:cNvPr id="3" name="Rectangle 3">
            <a:extLst>
              <a:ext uri="{FF2B5EF4-FFF2-40B4-BE49-F238E27FC236}">
                <a16:creationId xmlns:a16="http://schemas.microsoft.com/office/drawing/2014/main" id="{7E28CCBD-7E9F-946F-7F58-C85A699F7C21}"/>
              </a:ext>
            </a:extLst>
          </p:cNvPr>
          <p:cNvSpPr/>
          <p:nvPr/>
        </p:nvSpPr>
        <p:spPr>
          <a:xfrm>
            <a:off x="4736777" y="2131987"/>
            <a:ext cx="5700920" cy="370807"/>
          </a:xfrm>
          <a:prstGeom prst="rect">
            <a:avLst/>
          </a:prstGeom>
        </p:spPr>
        <p:txBody>
          <a:bodyPr wrap="none">
            <a:spAutoFit/>
          </a:bodyPr>
          <a:lstStyle/>
          <a:p>
            <a:pPr>
              <a:lnSpc>
                <a:spcPct val="120000"/>
              </a:lnSpc>
            </a:pPr>
            <a:r>
              <a:rPr lang="en-GB" sz="1600" b="1" dirty="0">
                <a:solidFill>
                  <a:schemeClr val="accent2"/>
                </a:solidFill>
              </a:rPr>
              <a:t>ideal location: underground + low concentration of U and Th</a:t>
            </a:r>
          </a:p>
        </p:txBody>
      </p:sp>
      <p:pic>
        <p:nvPicPr>
          <p:cNvPr id="5" name="Immagine 4">
            <a:extLst>
              <a:ext uri="{FF2B5EF4-FFF2-40B4-BE49-F238E27FC236}">
                <a16:creationId xmlns:a16="http://schemas.microsoft.com/office/drawing/2014/main" id="{F21D00D1-3887-2B40-2B15-8EC2DA72BED3}"/>
              </a:ext>
            </a:extLst>
          </p:cNvPr>
          <p:cNvPicPr>
            <a:picLocks noChangeAspect="1"/>
          </p:cNvPicPr>
          <p:nvPr/>
        </p:nvPicPr>
        <p:blipFill>
          <a:blip r:embed="rId5"/>
          <a:stretch>
            <a:fillRect/>
          </a:stretch>
        </p:blipFill>
        <p:spPr>
          <a:xfrm>
            <a:off x="598678" y="3026618"/>
            <a:ext cx="5059752" cy="3447576"/>
          </a:xfrm>
          <a:prstGeom prst="rect">
            <a:avLst/>
          </a:prstGeom>
        </p:spPr>
      </p:pic>
      <p:pic>
        <p:nvPicPr>
          <p:cNvPr id="7" name="Picture 2" descr="400KVI~1">
            <a:extLst>
              <a:ext uri="{FF2B5EF4-FFF2-40B4-BE49-F238E27FC236}">
                <a16:creationId xmlns:a16="http://schemas.microsoft.com/office/drawing/2014/main" id="{60E1316D-6385-261A-49AB-4D342EA91B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3571" y="2564284"/>
            <a:ext cx="3812978" cy="2542998"/>
          </a:xfrm>
          <a:prstGeom prst="rect">
            <a:avLst/>
          </a:prstGeom>
          <a:noFill/>
          <a:ln>
            <a:noFill/>
          </a:ln>
          <a:effectLst>
            <a:softEdge rad="1143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3">
            <a:extLst>
              <a:ext uri="{FF2B5EF4-FFF2-40B4-BE49-F238E27FC236}">
                <a16:creationId xmlns:a16="http://schemas.microsoft.com/office/drawing/2014/main" id="{77B5E2C4-1B99-78B5-D208-C87EB3090114}"/>
              </a:ext>
            </a:extLst>
          </p:cNvPr>
          <p:cNvSpPr txBox="1">
            <a:spLocks noChangeArrowheads="1"/>
          </p:cNvSpPr>
          <p:nvPr/>
        </p:nvSpPr>
        <p:spPr bwMode="auto">
          <a:xfrm>
            <a:off x="5785404" y="5208182"/>
            <a:ext cx="5767234" cy="1077218"/>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sz="2400">
                <a:solidFill>
                  <a:schemeClr val="tx1"/>
                </a:solidFill>
                <a:latin typeface="Comic Sans MS" charset="0"/>
                <a:ea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algn="ctr"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algn="ctr"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algn="ctr"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algn="ctr" eaLnBrk="0" fontAlgn="base" hangingPunct="0">
              <a:spcBef>
                <a:spcPct val="0"/>
              </a:spcBef>
              <a:spcAft>
                <a:spcPct val="0"/>
              </a:spcAft>
              <a:defRPr sz="2400">
                <a:solidFill>
                  <a:schemeClr val="tx1"/>
                </a:solidFill>
                <a:latin typeface="Comic Sans MS" charset="0"/>
                <a:ea typeface="ＭＳ Ｐゴシック" charset="0"/>
              </a:defRPr>
            </a:lvl9pPr>
          </a:lstStyle>
          <a:p>
            <a:pPr algn="l">
              <a:spcBef>
                <a:spcPct val="50000"/>
              </a:spcBef>
            </a:pPr>
            <a:r>
              <a:rPr lang="it-IT" sz="1600" dirty="0">
                <a:solidFill>
                  <a:schemeClr val="accent1"/>
                </a:solidFill>
                <a:latin typeface="+mn-lt"/>
              </a:rPr>
              <a:t>400 </a:t>
            </a:r>
            <a:r>
              <a:rPr lang="it-IT" sz="1600" dirty="0" err="1">
                <a:solidFill>
                  <a:schemeClr val="accent1"/>
                </a:solidFill>
                <a:latin typeface="+mn-lt"/>
              </a:rPr>
              <a:t>kV</a:t>
            </a:r>
            <a:r>
              <a:rPr lang="it-IT" sz="1600" dirty="0">
                <a:solidFill>
                  <a:schemeClr val="accent1"/>
                </a:solidFill>
                <a:latin typeface="+mn-lt"/>
              </a:rPr>
              <a:t> Accelerator :        E </a:t>
            </a:r>
            <a:r>
              <a:rPr lang="it-IT" sz="1600" baseline="-25000" dirty="0" err="1">
                <a:solidFill>
                  <a:schemeClr val="accent1"/>
                </a:solidFill>
                <a:latin typeface="+mn-lt"/>
              </a:rPr>
              <a:t>beam</a:t>
            </a:r>
            <a:r>
              <a:rPr lang="it-IT" sz="1600" dirty="0">
                <a:solidFill>
                  <a:schemeClr val="accent1"/>
                </a:solidFill>
                <a:latin typeface="+mn-lt"/>
              </a:rPr>
              <a:t> </a:t>
            </a:r>
            <a:r>
              <a:rPr lang="it-IT" sz="1600" dirty="0">
                <a:solidFill>
                  <a:schemeClr val="accent1"/>
                </a:solidFill>
                <a:latin typeface="+mn-lt"/>
                <a:sym typeface="Symbol" charset="0"/>
              </a:rPr>
              <a:t> 50 – 400 </a:t>
            </a:r>
            <a:r>
              <a:rPr lang="it-IT" sz="1600" dirty="0" err="1">
                <a:solidFill>
                  <a:schemeClr val="accent1"/>
                </a:solidFill>
                <a:latin typeface="+mn-lt"/>
                <a:sym typeface="Symbol" charset="0"/>
              </a:rPr>
              <a:t>keV</a:t>
            </a:r>
            <a:endParaRPr lang="it-IT" sz="1600" dirty="0">
              <a:solidFill>
                <a:schemeClr val="accent1"/>
              </a:solidFill>
              <a:latin typeface="+mn-lt"/>
              <a:sym typeface="Symbol" charset="0"/>
            </a:endParaRPr>
          </a:p>
          <a:p>
            <a:pPr algn="l">
              <a:spcBef>
                <a:spcPct val="50000"/>
              </a:spcBef>
            </a:pPr>
            <a:r>
              <a:rPr lang="it-IT" sz="1600" dirty="0">
                <a:solidFill>
                  <a:schemeClr val="accent1"/>
                </a:solidFill>
                <a:latin typeface="+mn-lt"/>
                <a:sym typeface="Symbol" charset="0"/>
              </a:rPr>
              <a:t>I </a:t>
            </a:r>
            <a:r>
              <a:rPr lang="it-IT" sz="1600" baseline="-25000" dirty="0" err="1">
                <a:solidFill>
                  <a:schemeClr val="accent1"/>
                </a:solidFill>
                <a:latin typeface="+mn-lt"/>
                <a:sym typeface="Symbol" charset="0"/>
              </a:rPr>
              <a:t>max</a:t>
            </a:r>
            <a:r>
              <a:rPr lang="it-IT" sz="1600" dirty="0">
                <a:solidFill>
                  <a:schemeClr val="accent1"/>
                </a:solidFill>
                <a:latin typeface="+mn-lt"/>
                <a:sym typeface="Symbol" charset="0"/>
              </a:rPr>
              <a:t>  500 A   </a:t>
            </a:r>
            <a:r>
              <a:rPr lang="it-IT" sz="1600" dirty="0" err="1">
                <a:solidFill>
                  <a:schemeClr val="accent1"/>
                </a:solidFill>
                <a:latin typeface="+mn-lt"/>
                <a:sym typeface="Symbol" charset="0"/>
              </a:rPr>
              <a:t>protons</a:t>
            </a:r>
            <a:r>
              <a:rPr lang="it-IT" sz="1600" dirty="0">
                <a:solidFill>
                  <a:schemeClr val="accent1"/>
                </a:solidFill>
                <a:latin typeface="+mn-lt"/>
                <a:sym typeface="Symbol" charset="0"/>
              </a:rPr>
              <a:t>       I </a:t>
            </a:r>
            <a:r>
              <a:rPr lang="it-IT" sz="1600" baseline="-25000" dirty="0" err="1">
                <a:solidFill>
                  <a:schemeClr val="accent1"/>
                </a:solidFill>
                <a:latin typeface="+mn-lt"/>
                <a:sym typeface="Symbol" charset="0"/>
              </a:rPr>
              <a:t>max</a:t>
            </a:r>
            <a:r>
              <a:rPr lang="it-IT" sz="1600" dirty="0">
                <a:solidFill>
                  <a:schemeClr val="accent1"/>
                </a:solidFill>
                <a:latin typeface="+mn-lt"/>
                <a:sym typeface="Symbol" charset="0"/>
              </a:rPr>
              <a:t>  250 A   </a:t>
            </a:r>
            <a:r>
              <a:rPr lang="it-IT" sz="1600" dirty="0" err="1">
                <a:solidFill>
                  <a:schemeClr val="accent1"/>
                </a:solidFill>
                <a:latin typeface="+mn-lt"/>
                <a:sym typeface="Symbol" charset="0"/>
              </a:rPr>
              <a:t>alphas</a:t>
            </a:r>
            <a:endParaRPr lang="it-IT" sz="1600" dirty="0">
              <a:solidFill>
                <a:schemeClr val="accent1"/>
              </a:solidFill>
              <a:latin typeface="+mn-lt"/>
              <a:sym typeface="Symbol" charset="0"/>
            </a:endParaRPr>
          </a:p>
          <a:p>
            <a:pPr algn="l">
              <a:spcBef>
                <a:spcPct val="50000"/>
              </a:spcBef>
            </a:pPr>
            <a:r>
              <a:rPr lang="it-IT" sz="1600" dirty="0">
                <a:solidFill>
                  <a:schemeClr val="accent1"/>
                </a:solidFill>
                <a:latin typeface="+mn-lt"/>
              </a:rPr>
              <a:t>Energy spread</a:t>
            </a:r>
            <a:r>
              <a:rPr lang="it-IT" sz="1600" dirty="0">
                <a:solidFill>
                  <a:schemeClr val="accent1"/>
                </a:solidFill>
                <a:latin typeface="+mn-lt"/>
                <a:sym typeface="Symbol" charset="0"/>
              </a:rPr>
              <a:t>  70 </a:t>
            </a:r>
            <a:r>
              <a:rPr lang="it-IT" sz="1600" dirty="0" err="1">
                <a:solidFill>
                  <a:schemeClr val="accent1"/>
                </a:solidFill>
                <a:latin typeface="+mn-lt"/>
                <a:sym typeface="Symbol" charset="0"/>
              </a:rPr>
              <a:t>eV</a:t>
            </a:r>
            <a:r>
              <a:rPr lang="it-IT" sz="1600" dirty="0">
                <a:solidFill>
                  <a:schemeClr val="accent1"/>
                </a:solidFill>
                <a:latin typeface="+mn-lt"/>
                <a:sym typeface="Symbol" charset="0"/>
              </a:rPr>
              <a:t>                Long </a:t>
            </a:r>
            <a:r>
              <a:rPr lang="it-IT" sz="1600" dirty="0" err="1">
                <a:solidFill>
                  <a:schemeClr val="accent1"/>
                </a:solidFill>
                <a:latin typeface="+mn-lt"/>
                <a:sym typeface="Symbol" charset="0"/>
              </a:rPr>
              <a:t>term</a:t>
            </a:r>
            <a:r>
              <a:rPr lang="it-IT" sz="1600" dirty="0">
                <a:solidFill>
                  <a:schemeClr val="accent1"/>
                </a:solidFill>
                <a:latin typeface="+mn-lt"/>
                <a:sym typeface="Symbol" charset="0"/>
              </a:rPr>
              <a:t> </a:t>
            </a:r>
            <a:r>
              <a:rPr lang="it-IT" sz="1600" dirty="0" err="1">
                <a:solidFill>
                  <a:schemeClr val="accent1"/>
                </a:solidFill>
                <a:latin typeface="+mn-lt"/>
                <a:sym typeface="Symbol" charset="0"/>
              </a:rPr>
              <a:t>stability</a:t>
            </a:r>
            <a:r>
              <a:rPr lang="it-IT" sz="1600" dirty="0">
                <a:solidFill>
                  <a:schemeClr val="accent1"/>
                </a:solidFill>
                <a:latin typeface="+mn-lt"/>
                <a:sym typeface="Symbol" charset="0"/>
              </a:rPr>
              <a:t>  5eV/h</a:t>
            </a:r>
          </a:p>
        </p:txBody>
      </p:sp>
    </p:spTree>
    <p:extLst>
      <p:ext uri="{BB962C8B-B14F-4D97-AF65-F5344CB8AC3E}">
        <p14:creationId xmlns:p14="http://schemas.microsoft.com/office/powerpoint/2010/main" val="25239629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C40FF-F021-DF0E-EF62-CCFE6AF3ADF4}"/>
            </a:ext>
          </a:extLst>
        </p:cNvPr>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8DE92F98-63A9-516B-4033-C97A66D6C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3028AA6A-A1EB-555E-8B75-3ADB7928B6DF}"/>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Some LUNA Results</a:t>
            </a:r>
          </a:p>
        </p:txBody>
      </p:sp>
      <p:pic>
        <p:nvPicPr>
          <p:cNvPr id="10" name="Immagine 9" descr="Immagine che contiene logo, Carattere, Elementi grafici, bianco&#10;&#10;Il contenuto generato dall'IA potrebbe non essere corretto.">
            <a:extLst>
              <a:ext uri="{FF2B5EF4-FFF2-40B4-BE49-F238E27FC236}">
                <a16:creationId xmlns:a16="http://schemas.microsoft.com/office/drawing/2014/main" id="{7AB55AFB-0A81-EA38-6109-B6894587D308}"/>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12" name="Immagine 11" descr="Immagine che contiene segnale&#10;&#10;Descrizione generata automaticamente">
            <a:extLst>
              <a:ext uri="{FF2B5EF4-FFF2-40B4-BE49-F238E27FC236}">
                <a16:creationId xmlns:a16="http://schemas.microsoft.com/office/drawing/2014/main" id="{EFDC2FCE-9C74-86AD-FED8-6DD30FE8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pic>
        <p:nvPicPr>
          <p:cNvPr id="4098" name="Picture 2" descr="slide7">
            <a:extLst>
              <a:ext uri="{FF2B5EF4-FFF2-40B4-BE49-F238E27FC236}">
                <a16:creationId xmlns:a16="http://schemas.microsoft.com/office/drawing/2014/main" id="{5104B87D-87E0-CCAE-485E-5D22163D61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7434" y="2378041"/>
            <a:ext cx="4978880" cy="37341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lide4">
            <a:extLst>
              <a:ext uri="{FF2B5EF4-FFF2-40B4-BE49-F238E27FC236}">
                <a16:creationId xmlns:a16="http://schemas.microsoft.com/office/drawing/2014/main" id="{EB4B59C7-8F3E-CF0D-B76A-AFE206DE376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164" r="68433" b="90414"/>
          <a:stretch>
            <a:fillRect/>
          </a:stretch>
        </p:blipFill>
        <p:spPr bwMode="auto">
          <a:xfrm>
            <a:off x="8046719" y="1884968"/>
            <a:ext cx="1742173" cy="49307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49">
            <a:extLst>
              <a:ext uri="{FF2B5EF4-FFF2-40B4-BE49-F238E27FC236}">
                <a16:creationId xmlns:a16="http://schemas.microsoft.com/office/drawing/2014/main" id="{19690CA5-5A78-9727-6C3B-DF4CBEEA3585}"/>
              </a:ext>
            </a:extLst>
          </p:cNvPr>
          <p:cNvGrpSpPr>
            <a:grpSpLocks noChangeAspect="1"/>
          </p:cNvGrpSpPr>
          <p:nvPr/>
        </p:nvGrpSpPr>
        <p:grpSpPr bwMode="auto">
          <a:xfrm>
            <a:off x="877898" y="1998642"/>
            <a:ext cx="4741638" cy="3694498"/>
            <a:chOff x="2835" y="1375"/>
            <a:chExt cx="2812" cy="2191"/>
          </a:xfrm>
        </p:grpSpPr>
        <p:pic>
          <p:nvPicPr>
            <p:cNvPr id="5" name="Picture 2">
              <a:extLst>
                <a:ext uri="{FF2B5EF4-FFF2-40B4-BE49-F238E27FC236}">
                  <a16:creationId xmlns:a16="http://schemas.microsoft.com/office/drawing/2014/main" id="{F0769B53-CD88-9E9D-FEE6-8993999783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553" b="1277"/>
            <a:stretch>
              <a:fillRect/>
            </a:stretch>
          </p:blipFill>
          <p:spPr bwMode="auto">
            <a:xfrm>
              <a:off x="2835" y="1762"/>
              <a:ext cx="2812" cy="18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5">
              <a:extLst>
                <a:ext uri="{FF2B5EF4-FFF2-40B4-BE49-F238E27FC236}">
                  <a16:creationId xmlns:a16="http://schemas.microsoft.com/office/drawing/2014/main" id="{5FDF993F-81A2-E093-E715-E67E99C1F7ED}"/>
                </a:ext>
              </a:extLst>
            </p:cNvPr>
            <p:cNvSpPr txBox="1">
              <a:spLocks noChangeArrowheads="1"/>
            </p:cNvSpPr>
            <p:nvPr/>
          </p:nvSpPr>
          <p:spPr bwMode="auto">
            <a:xfrm>
              <a:off x="3669" y="1375"/>
              <a:ext cx="1031" cy="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charset="0"/>
                  <a:ea typeface="ＭＳ Ｐゴシック" charset="0"/>
                  <a:cs typeface="ＭＳ Ｐゴシック" charset="0"/>
                </a:defRPr>
              </a:lvl1pPr>
              <a:lvl2pPr marL="37931725" indent="-37474525" eaLnBrk="0" hangingPunct="0">
                <a:defRPr sz="1600">
                  <a:solidFill>
                    <a:schemeClr val="tx1"/>
                  </a:solidFill>
                  <a:latin typeface="Comic Sans MS" charset="0"/>
                  <a:ea typeface="ＭＳ Ｐゴシック" charset="0"/>
                </a:defRPr>
              </a:lvl2pPr>
              <a:lvl3pPr eaLnBrk="0" hangingPunct="0">
                <a:defRPr sz="1600">
                  <a:solidFill>
                    <a:schemeClr val="tx1"/>
                  </a:solidFill>
                  <a:latin typeface="Comic Sans MS" charset="0"/>
                  <a:ea typeface="ＭＳ Ｐゴシック" charset="0"/>
                </a:defRPr>
              </a:lvl3pPr>
              <a:lvl4pPr eaLnBrk="0" hangingPunct="0">
                <a:defRPr sz="1600">
                  <a:solidFill>
                    <a:schemeClr val="tx1"/>
                  </a:solidFill>
                  <a:latin typeface="Comic Sans MS" charset="0"/>
                  <a:ea typeface="ＭＳ Ｐゴシック" charset="0"/>
                </a:defRPr>
              </a:lvl4pPr>
              <a:lvl5pPr eaLnBrk="0" hangingPunct="0">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eaLnBrk="1" hangingPunct="1"/>
              <a:r>
                <a:rPr lang="en-GB" sz="3200" dirty="0">
                  <a:solidFill>
                    <a:schemeClr val="accent1"/>
                  </a:solidFill>
                  <a:latin typeface="Calibri" charset="0"/>
                  <a:cs typeface="Calibri" charset="0"/>
                </a:rPr>
                <a:t>d(</a:t>
              </a:r>
              <a:r>
                <a:rPr lang="en-GB" sz="3200" dirty="0" err="1">
                  <a:solidFill>
                    <a:schemeClr val="accent1"/>
                  </a:solidFill>
                  <a:latin typeface="Calibri" charset="0"/>
                  <a:cs typeface="Calibri" charset="0"/>
                </a:rPr>
                <a:t>p,</a:t>
              </a:r>
              <a:r>
                <a:rPr lang="en-GB" sz="3200" dirty="0" err="1">
                  <a:solidFill>
                    <a:schemeClr val="accent1"/>
                  </a:solidFill>
                  <a:latin typeface="Symbol" charset="2"/>
                  <a:cs typeface="Symbol" charset="2"/>
                </a:rPr>
                <a:t>g</a:t>
              </a:r>
              <a:r>
                <a:rPr lang="en-GB" sz="3200" dirty="0">
                  <a:solidFill>
                    <a:schemeClr val="accent1"/>
                  </a:solidFill>
                  <a:latin typeface="Calibri" charset="0"/>
                  <a:cs typeface="Calibri" charset="0"/>
                </a:rPr>
                <a:t>)</a:t>
              </a:r>
              <a:r>
                <a:rPr lang="en-GB" sz="3200" baseline="30000" dirty="0">
                  <a:solidFill>
                    <a:schemeClr val="accent1"/>
                  </a:solidFill>
                  <a:latin typeface="Calibri" charset="0"/>
                  <a:cs typeface="Calibri" charset="0"/>
                </a:rPr>
                <a:t>3</a:t>
              </a:r>
              <a:r>
                <a:rPr lang="en-GB" sz="3200" dirty="0">
                  <a:solidFill>
                    <a:schemeClr val="accent1"/>
                  </a:solidFill>
                  <a:latin typeface="Calibri" charset="0"/>
                  <a:cs typeface="Calibri" charset="0"/>
                </a:rPr>
                <a:t>He</a:t>
              </a:r>
              <a:endParaRPr lang="en-US" sz="3200" dirty="0">
                <a:solidFill>
                  <a:schemeClr val="accent1"/>
                </a:solidFill>
                <a:latin typeface="Calibri" charset="0"/>
                <a:cs typeface="Calibri" charset="0"/>
              </a:endParaRPr>
            </a:p>
          </p:txBody>
        </p:sp>
      </p:grpSp>
      <p:sp>
        <p:nvSpPr>
          <p:cNvPr id="8" name="Text Box 8">
            <a:extLst>
              <a:ext uri="{FF2B5EF4-FFF2-40B4-BE49-F238E27FC236}">
                <a16:creationId xmlns:a16="http://schemas.microsoft.com/office/drawing/2014/main" id="{6EA9C119-1487-405C-3DED-F0A64C5DFB53}"/>
              </a:ext>
            </a:extLst>
          </p:cNvPr>
          <p:cNvSpPr txBox="1">
            <a:spLocks noChangeArrowheads="1"/>
          </p:cNvSpPr>
          <p:nvPr/>
        </p:nvSpPr>
        <p:spPr bwMode="auto">
          <a:xfrm>
            <a:off x="1069645" y="5760588"/>
            <a:ext cx="4397375" cy="4209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600">
                <a:solidFill>
                  <a:schemeClr val="tx1"/>
                </a:solidFill>
                <a:latin typeface="Comic Sans MS" charset="0"/>
                <a:ea typeface="ＭＳ Ｐゴシック" charset="0"/>
                <a:cs typeface="ＭＳ Ｐゴシック" charset="0"/>
              </a:defRPr>
            </a:lvl1pPr>
            <a:lvl2pPr marL="37931725" indent="-37474525" eaLnBrk="0" hangingPunct="0">
              <a:defRPr sz="1600">
                <a:solidFill>
                  <a:schemeClr val="tx1"/>
                </a:solidFill>
                <a:latin typeface="Comic Sans MS" charset="0"/>
                <a:ea typeface="ＭＳ Ｐゴシック" charset="0"/>
              </a:defRPr>
            </a:lvl2pPr>
            <a:lvl3pPr eaLnBrk="0" hangingPunct="0">
              <a:defRPr sz="1600">
                <a:solidFill>
                  <a:schemeClr val="tx1"/>
                </a:solidFill>
                <a:latin typeface="Comic Sans MS" charset="0"/>
                <a:ea typeface="ＭＳ Ｐゴシック" charset="0"/>
              </a:defRPr>
            </a:lvl3pPr>
            <a:lvl4pPr eaLnBrk="0" hangingPunct="0">
              <a:defRPr sz="1600">
                <a:solidFill>
                  <a:schemeClr val="tx1"/>
                </a:solidFill>
                <a:latin typeface="Comic Sans MS" charset="0"/>
                <a:ea typeface="ＭＳ Ｐゴシック" charset="0"/>
              </a:defRPr>
            </a:lvl4pPr>
            <a:lvl5pPr eaLnBrk="0" hangingPunct="0">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eaLnBrk="1" hangingPunct="1">
              <a:lnSpc>
                <a:spcPct val="130000"/>
              </a:lnSpc>
            </a:pPr>
            <a:r>
              <a:rPr lang="en-GB" sz="1800" dirty="0">
                <a:solidFill>
                  <a:schemeClr val="accent1"/>
                </a:solidFill>
                <a:latin typeface="+mj-lt"/>
                <a:cs typeface="Comic Sans MS"/>
                <a:sym typeface="Symbol" charset="0"/>
              </a:rPr>
              <a:t>@ lowest energy:   ~ 9 pb </a:t>
            </a:r>
            <a:r>
              <a:rPr lang="en-GB" sz="1800" dirty="0">
                <a:solidFill>
                  <a:schemeClr val="accent1"/>
                </a:solidFill>
                <a:latin typeface="+mj-lt"/>
                <a:cs typeface="Comic Sans MS"/>
                <a:sym typeface="Wingdings" charset="0"/>
              </a:rPr>
              <a:t>  50 counts/day</a:t>
            </a:r>
            <a:endParaRPr lang="en-GB" sz="1800" dirty="0">
              <a:solidFill>
                <a:schemeClr val="accent1"/>
              </a:solidFill>
              <a:latin typeface="+mj-lt"/>
              <a:cs typeface="Comic Sans MS"/>
              <a:sym typeface="Symbol" charset="0"/>
            </a:endParaRPr>
          </a:p>
        </p:txBody>
      </p:sp>
    </p:spTree>
    <p:extLst>
      <p:ext uri="{BB962C8B-B14F-4D97-AF65-F5344CB8AC3E}">
        <p14:creationId xmlns:p14="http://schemas.microsoft.com/office/powerpoint/2010/main" val="20206186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90537-3507-9FA4-6F17-E02270414814}"/>
            </a:ext>
          </a:extLst>
        </p:cNvPr>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F2C28406-04BB-73B1-0105-4D65C20C4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BB8B4026-FDC8-A0C0-2DDB-86AFA3EAB00D}"/>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LUNA-MV Bellotti Facility</a:t>
            </a:r>
          </a:p>
        </p:txBody>
      </p:sp>
      <p:pic>
        <p:nvPicPr>
          <p:cNvPr id="10" name="Immagine 9" descr="Immagine che contiene logo, Carattere, Elementi grafici, bianco&#10;&#10;Il contenuto generato dall'IA potrebbe non essere corretto.">
            <a:extLst>
              <a:ext uri="{FF2B5EF4-FFF2-40B4-BE49-F238E27FC236}">
                <a16:creationId xmlns:a16="http://schemas.microsoft.com/office/drawing/2014/main" id="{D3DEE1B9-629E-7E5D-565C-C40F8C4F1982}"/>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12" name="Immagine 11" descr="Immagine che contiene segnale&#10;&#10;Descrizione generata automaticamente">
            <a:extLst>
              <a:ext uri="{FF2B5EF4-FFF2-40B4-BE49-F238E27FC236}">
                <a16:creationId xmlns:a16="http://schemas.microsoft.com/office/drawing/2014/main" id="{0EF3A099-9210-6030-79E8-59504C7A9E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pic>
        <p:nvPicPr>
          <p:cNvPr id="5122" name="Picture 2" descr="bellotti formula">
            <a:extLst>
              <a:ext uri="{FF2B5EF4-FFF2-40B4-BE49-F238E27FC236}">
                <a16:creationId xmlns:a16="http://schemas.microsoft.com/office/drawing/2014/main" id="{EE4DEC25-3ECF-F483-7FA5-55683EEE0A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0855" y="2819580"/>
            <a:ext cx="3450459" cy="10191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6">
            <a:extLst>
              <a:ext uri="{FF2B5EF4-FFF2-40B4-BE49-F238E27FC236}">
                <a16:creationId xmlns:a16="http://schemas.microsoft.com/office/drawing/2014/main" id="{2DCC16CC-17BB-A844-B4C2-043BAB35C7E8}"/>
              </a:ext>
            </a:extLst>
          </p:cNvPr>
          <p:cNvSpPr/>
          <p:nvPr/>
        </p:nvSpPr>
        <p:spPr>
          <a:xfrm>
            <a:off x="1008184" y="1542139"/>
            <a:ext cx="10456322" cy="646331"/>
          </a:xfrm>
          <a:prstGeom prst="rect">
            <a:avLst/>
          </a:prstGeom>
        </p:spPr>
        <p:txBody>
          <a:bodyPr wrap="square">
            <a:spAutoFit/>
          </a:bodyPr>
          <a:lstStyle/>
          <a:p>
            <a:r>
              <a:rPr lang="en-US" dirty="0">
                <a:solidFill>
                  <a:schemeClr val="accent2"/>
                </a:solidFill>
              </a:rPr>
              <a:t>The new LUNA-MV accelerator has been recently commissioned. It will provide ion beams of H</a:t>
            </a:r>
            <a:r>
              <a:rPr lang="en-US" baseline="30000" dirty="0">
                <a:solidFill>
                  <a:schemeClr val="accent2"/>
                </a:solidFill>
              </a:rPr>
              <a:t>+</a:t>
            </a:r>
            <a:r>
              <a:rPr lang="en-US" dirty="0">
                <a:solidFill>
                  <a:schemeClr val="accent2"/>
                </a:solidFill>
              </a:rPr>
              <a:t>, He</a:t>
            </a:r>
            <a:r>
              <a:rPr lang="en-US" baseline="30000" dirty="0">
                <a:solidFill>
                  <a:schemeClr val="accent2"/>
                </a:solidFill>
              </a:rPr>
              <a:t>+</a:t>
            </a:r>
            <a:r>
              <a:rPr lang="en-US" dirty="0">
                <a:solidFill>
                  <a:schemeClr val="accent2"/>
                </a:solidFill>
              </a:rPr>
              <a:t>, C</a:t>
            </a:r>
            <a:r>
              <a:rPr lang="en-US" baseline="30000" dirty="0">
                <a:solidFill>
                  <a:schemeClr val="accent2"/>
                </a:solidFill>
              </a:rPr>
              <a:t>+</a:t>
            </a:r>
            <a:r>
              <a:rPr lang="en-US" dirty="0">
                <a:solidFill>
                  <a:schemeClr val="accent2"/>
                </a:solidFill>
              </a:rPr>
              <a:t> and C</a:t>
            </a:r>
            <a:r>
              <a:rPr lang="en-US" baseline="30000" dirty="0">
                <a:solidFill>
                  <a:schemeClr val="accent2"/>
                </a:solidFill>
              </a:rPr>
              <a:t>++</a:t>
            </a:r>
            <a:r>
              <a:rPr lang="en-US" dirty="0">
                <a:solidFill>
                  <a:schemeClr val="accent2"/>
                </a:solidFill>
              </a:rPr>
              <a:t> using a terminal voltage as high as 3.5 MV with comparable beam currents. Budget over 5.3 M€</a:t>
            </a:r>
          </a:p>
        </p:txBody>
      </p:sp>
      <p:pic>
        <p:nvPicPr>
          <p:cNvPr id="5124" name="Picture 4" descr="Luna - LNGS">
            <a:extLst>
              <a:ext uri="{FF2B5EF4-FFF2-40B4-BE49-F238E27FC236}">
                <a16:creationId xmlns:a16="http://schemas.microsoft.com/office/drawing/2014/main" id="{F4B3C75C-E7A9-6658-54A5-234E648ABD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788" y="2223415"/>
            <a:ext cx="4933009" cy="22115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Immagine 3">
            <a:extLst>
              <a:ext uri="{FF2B5EF4-FFF2-40B4-BE49-F238E27FC236}">
                <a16:creationId xmlns:a16="http://schemas.microsoft.com/office/drawing/2014/main" id="{A1F2C669-8A8B-D3E2-6029-98940D220DFF}"/>
              </a:ext>
            </a:extLst>
          </p:cNvPr>
          <p:cNvPicPr>
            <a:picLocks noChangeAspect="1"/>
          </p:cNvPicPr>
          <p:nvPr/>
        </p:nvPicPr>
        <p:blipFill>
          <a:blip r:embed="rId6"/>
          <a:stretch>
            <a:fillRect/>
          </a:stretch>
        </p:blipFill>
        <p:spPr>
          <a:xfrm>
            <a:off x="6094476" y="4315802"/>
            <a:ext cx="5200836" cy="2065150"/>
          </a:xfrm>
          <a:prstGeom prst="rect">
            <a:avLst/>
          </a:prstGeom>
        </p:spPr>
      </p:pic>
      <p:pic>
        <p:nvPicPr>
          <p:cNvPr id="7" name="Immagine 6">
            <a:extLst>
              <a:ext uri="{FF2B5EF4-FFF2-40B4-BE49-F238E27FC236}">
                <a16:creationId xmlns:a16="http://schemas.microsoft.com/office/drawing/2014/main" id="{A0D6BDB9-F846-5B6F-C031-D49D91606A03}"/>
              </a:ext>
            </a:extLst>
          </p:cNvPr>
          <p:cNvPicPr>
            <a:picLocks noChangeAspect="1"/>
          </p:cNvPicPr>
          <p:nvPr/>
        </p:nvPicPr>
        <p:blipFill>
          <a:blip r:embed="rId7"/>
          <a:stretch>
            <a:fillRect/>
          </a:stretch>
        </p:blipFill>
        <p:spPr>
          <a:xfrm>
            <a:off x="894679" y="4635194"/>
            <a:ext cx="2017871" cy="1829954"/>
          </a:xfrm>
          <a:prstGeom prst="rect">
            <a:avLst/>
          </a:prstGeom>
        </p:spPr>
      </p:pic>
      <p:pic>
        <p:nvPicPr>
          <p:cNvPr id="9" name="Immagine 8">
            <a:extLst>
              <a:ext uri="{FF2B5EF4-FFF2-40B4-BE49-F238E27FC236}">
                <a16:creationId xmlns:a16="http://schemas.microsoft.com/office/drawing/2014/main" id="{DCCCBE7A-353B-CF38-463A-5FF30D9CAF0A}"/>
              </a:ext>
            </a:extLst>
          </p:cNvPr>
          <p:cNvPicPr>
            <a:picLocks noChangeAspect="1"/>
          </p:cNvPicPr>
          <p:nvPr/>
        </p:nvPicPr>
        <p:blipFill>
          <a:blip r:embed="rId8"/>
          <a:stretch>
            <a:fillRect/>
          </a:stretch>
        </p:blipFill>
        <p:spPr>
          <a:xfrm>
            <a:off x="3052108" y="4656485"/>
            <a:ext cx="2416933" cy="1808663"/>
          </a:xfrm>
          <a:prstGeom prst="rect">
            <a:avLst/>
          </a:prstGeom>
        </p:spPr>
      </p:pic>
    </p:spTree>
    <p:extLst>
      <p:ext uri="{BB962C8B-B14F-4D97-AF65-F5344CB8AC3E}">
        <p14:creationId xmlns:p14="http://schemas.microsoft.com/office/powerpoint/2010/main" val="25727256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DF7B7-E257-4161-214A-27350CAACA1D}"/>
            </a:ext>
          </a:extLst>
        </p:cNvPr>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F0CAA8CD-AB45-5B83-D28F-7E275E5C48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8A2E43FC-0FE7-C243-B3A2-77FFABD8A91B}"/>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LUNA-MV Bellotti Facility</a:t>
            </a:r>
          </a:p>
        </p:txBody>
      </p:sp>
      <p:pic>
        <p:nvPicPr>
          <p:cNvPr id="10" name="Immagine 9" descr="Immagine che contiene logo, Carattere, Elementi grafici, bianco&#10;&#10;Il contenuto generato dall'IA potrebbe non essere corretto.">
            <a:extLst>
              <a:ext uri="{FF2B5EF4-FFF2-40B4-BE49-F238E27FC236}">
                <a16:creationId xmlns:a16="http://schemas.microsoft.com/office/drawing/2014/main" id="{41922244-7D6C-1AA5-04A4-34517C2A4FC0}"/>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12" name="Immagine 11" descr="Immagine che contiene segnale&#10;&#10;Descrizione generata automaticamente">
            <a:extLst>
              <a:ext uri="{FF2B5EF4-FFF2-40B4-BE49-F238E27FC236}">
                <a16:creationId xmlns:a16="http://schemas.microsoft.com/office/drawing/2014/main" id="{DD3D5141-F918-1F4F-2635-2609551F5E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pic>
        <p:nvPicPr>
          <p:cNvPr id="5" name="Immagine 4">
            <a:extLst>
              <a:ext uri="{FF2B5EF4-FFF2-40B4-BE49-F238E27FC236}">
                <a16:creationId xmlns:a16="http://schemas.microsoft.com/office/drawing/2014/main" id="{0A85F71C-2D96-12CE-14FB-C865DD982888}"/>
              </a:ext>
            </a:extLst>
          </p:cNvPr>
          <p:cNvPicPr>
            <a:picLocks noChangeAspect="1"/>
          </p:cNvPicPr>
          <p:nvPr/>
        </p:nvPicPr>
        <p:blipFill>
          <a:blip r:embed="rId4"/>
          <a:stretch>
            <a:fillRect/>
          </a:stretch>
        </p:blipFill>
        <p:spPr>
          <a:xfrm>
            <a:off x="721147" y="1513346"/>
            <a:ext cx="10746658" cy="5051091"/>
          </a:xfrm>
          <a:prstGeom prst="rect">
            <a:avLst/>
          </a:prstGeom>
        </p:spPr>
      </p:pic>
    </p:spTree>
    <p:extLst>
      <p:ext uri="{BB962C8B-B14F-4D97-AF65-F5344CB8AC3E}">
        <p14:creationId xmlns:p14="http://schemas.microsoft.com/office/powerpoint/2010/main" val="2026360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E2282-E784-6CA6-B63D-B110BAFA44C9}"/>
            </a:ext>
          </a:extLst>
        </p:cNvPr>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871B4C4B-405C-752B-A3C7-408949A0E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7D052078-1B62-BA98-9C34-C098FDEACC13}"/>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Electron Screening</a:t>
            </a:r>
          </a:p>
        </p:txBody>
      </p:sp>
      <p:pic>
        <p:nvPicPr>
          <p:cNvPr id="10" name="Immagine 9" descr="Immagine che contiene logo, Carattere, Elementi grafici, bianco&#10;&#10;Il contenuto generato dall'IA potrebbe non essere corretto.">
            <a:extLst>
              <a:ext uri="{FF2B5EF4-FFF2-40B4-BE49-F238E27FC236}">
                <a16:creationId xmlns:a16="http://schemas.microsoft.com/office/drawing/2014/main" id="{BE61BCFA-5387-A227-0A5C-03FA78B80308}"/>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12" name="Immagine 11" descr="Immagine che contiene segnale&#10;&#10;Descrizione generata automaticamente">
            <a:extLst>
              <a:ext uri="{FF2B5EF4-FFF2-40B4-BE49-F238E27FC236}">
                <a16:creationId xmlns:a16="http://schemas.microsoft.com/office/drawing/2014/main" id="{062F077D-622C-0AE2-D1BA-53BE01404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pic>
        <p:nvPicPr>
          <p:cNvPr id="2" name="Picture 15">
            <a:extLst>
              <a:ext uri="{FF2B5EF4-FFF2-40B4-BE49-F238E27FC236}">
                <a16:creationId xmlns:a16="http://schemas.microsoft.com/office/drawing/2014/main" id="{1824197B-EB81-C17C-4BFA-CF02C1C3D5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4729" y="1363662"/>
            <a:ext cx="3687858" cy="2537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ttangolo 2">
            <a:extLst>
              <a:ext uri="{FF2B5EF4-FFF2-40B4-BE49-F238E27FC236}">
                <a16:creationId xmlns:a16="http://schemas.microsoft.com/office/drawing/2014/main" id="{D6F273A1-AA41-1AEE-507C-DD011D8572A2}"/>
              </a:ext>
            </a:extLst>
          </p:cNvPr>
          <p:cNvSpPr/>
          <p:nvPr/>
        </p:nvSpPr>
        <p:spPr>
          <a:xfrm>
            <a:off x="5388396" y="1250646"/>
            <a:ext cx="5446382" cy="584775"/>
          </a:xfrm>
          <a:prstGeom prst="rect">
            <a:avLst/>
          </a:prstGeom>
        </p:spPr>
        <p:txBody>
          <a:bodyPr wrap="square">
            <a:spAutoFit/>
          </a:bodyPr>
          <a:lstStyle/>
          <a:p>
            <a:pPr>
              <a:defRPr/>
            </a:pPr>
            <a:r>
              <a:rPr lang="it-IT" sz="1600" b="1" dirty="0">
                <a:solidFill>
                  <a:schemeClr val="accent2"/>
                </a:solidFill>
                <a:ea typeface="ＭＳ Ｐゴシック" charset="0"/>
                <a:cs typeface="Times New Roman" pitchFamily="18" charset="0"/>
              </a:rPr>
              <a:t>Due to the electron cloud </a:t>
            </a:r>
            <a:r>
              <a:rPr lang="it-IT" sz="1600" b="1" dirty="0" err="1">
                <a:solidFill>
                  <a:schemeClr val="accent2"/>
                </a:solidFill>
                <a:ea typeface="ＭＳ Ｐゴシック" charset="0"/>
                <a:cs typeface="Times New Roman" pitchFamily="18" charset="0"/>
              </a:rPr>
              <a:t>surrounding</a:t>
            </a:r>
            <a:r>
              <a:rPr lang="it-IT" sz="1600" b="1" dirty="0">
                <a:solidFill>
                  <a:schemeClr val="accent2"/>
                </a:solidFill>
                <a:ea typeface="ＭＳ Ｐゴシック" charset="0"/>
                <a:cs typeface="Times New Roman" pitchFamily="18" charset="0"/>
              </a:rPr>
              <a:t> the </a:t>
            </a:r>
            <a:r>
              <a:rPr lang="it-IT" sz="1600" b="1" dirty="0" err="1">
                <a:solidFill>
                  <a:schemeClr val="accent2"/>
                </a:solidFill>
                <a:ea typeface="ＭＳ Ｐゴシック" charset="0"/>
                <a:cs typeface="Times New Roman" pitchFamily="18" charset="0"/>
              </a:rPr>
              <a:t>interacting</a:t>
            </a:r>
            <a:r>
              <a:rPr lang="it-IT" sz="1600" b="1" dirty="0">
                <a:solidFill>
                  <a:schemeClr val="accent2"/>
                </a:solidFill>
                <a:ea typeface="ＭＳ Ｐゴシック" charset="0"/>
                <a:cs typeface="Times New Roman" pitchFamily="18" charset="0"/>
              </a:rPr>
              <a:t> </a:t>
            </a:r>
            <a:r>
              <a:rPr lang="it-IT" sz="1600" b="1" dirty="0" err="1">
                <a:solidFill>
                  <a:schemeClr val="accent2"/>
                </a:solidFill>
                <a:ea typeface="ＭＳ Ｐゴシック" charset="0"/>
                <a:cs typeface="Times New Roman" pitchFamily="18" charset="0"/>
              </a:rPr>
              <a:t>ions</a:t>
            </a:r>
            <a:r>
              <a:rPr lang="it-IT" sz="1600" b="1" dirty="0">
                <a:solidFill>
                  <a:schemeClr val="accent2"/>
                </a:solidFill>
                <a:ea typeface="ＭＳ Ｐゴシック" charset="0"/>
                <a:cs typeface="Times New Roman" pitchFamily="18" charset="0"/>
              </a:rPr>
              <a:t> </a:t>
            </a:r>
            <a:r>
              <a:rPr lang="it-IT" sz="1600" b="1" dirty="0">
                <a:solidFill>
                  <a:schemeClr val="accent2"/>
                </a:solidFill>
                <a:ea typeface="ＭＳ Ｐゴシック" charset="0"/>
                <a:cs typeface="Times New Roman" pitchFamily="18" charset="0"/>
                <a:sym typeface="Wingdings"/>
              </a:rPr>
              <a:t>the </a:t>
            </a:r>
            <a:r>
              <a:rPr lang="it-IT" sz="1600" b="1" dirty="0" err="1">
                <a:solidFill>
                  <a:schemeClr val="accent2"/>
                </a:solidFill>
                <a:ea typeface="ＭＳ Ｐゴシック" charset="0"/>
                <a:cs typeface="Times New Roman" pitchFamily="18" charset="0"/>
                <a:sym typeface="Wingdings"/>
              </a:rPr>
              <a:t>projectile</a:t>
            </a:r>
            <a:r>
              <a:rPr lang="it-IT" sz="1600" b="1" dirty="0">
                <a:solidFill>
                  <a:schemeClr val="accent2"/>
                </a:solidFill>
                <a:ea typeface="ＭＳ Ｐゴシック" charset="0"/>
                <a:cs typeface="Times New Roman" pitchFamily="18" charset="0"/>
                <a:sym typeface="Wingdings"/>
              </a:rPr>
              <a:t> </a:t>
            </a:r>
            <a:r>
              <a:rPr lang="it-IT" sz="1600" b="1" dirty="0" err="1">
                <a:solidFill>
                  <a:schemeClr val="accent2"/>
                </a:solidFill>
                <a:ea typeface="ＭＳ Ｐゴシック" charset="0"/>
                <a:cs typeface="Times New Roman" pitchFamily="18" charset="0"/>
                <a:sym typeface="Wingdings"/>
              </a:rPr>
              <a:t>feels</a:t>
            </a:r>
            <a:r>
              <a:rPr lang="it-IT" sz="1600" b="1" dirty="0">
                <a:solidFill>
                  <a:schemeClr val="accent2"/>
                </a:solidFill>
                <a:ea typeface="ＭＳ Ｐゴシック" charset="0"/>
                <a:cs typeface="Times New Roman" pitchFamily="18" charset="0"/>
                <a:sym typeface="Wingdings"/>
              </a:rPr>
              <a:t> a </a:t>
            </a:r>
            <a:r>
              <a:rPr lang="it-IT" sz="1600" b="1" dirty="0" err="1">
                <a:solidFill>
                  <a:schemeClr val="accent2"/>
                </a:solidFill>
                <a:ea typeface="ＭＳ Ｐゴシック" charset="0"/>
                <a:cs typeface="Times New Roman" pitchFamily="18" charset="0"/>
                <a:sym typeface="Wingdings"/>
              </a:rPr>
              <a:t>reduced</a:t>
            </a:r>
            <a:r>
              <a:rPr lang="it-IT" sz="1600" b="1" dirty="0">
                <a:solidFill>
                  <a:schemeClr val="accent2"/>
                </a:solidFill>
                <a:ea typeface="ＭＳ Ｐゴシック" charset="0"/>
                <a:cs typeface="Times New Roman" pitchFamily="18" charset="0"/>
                <a:sym typeface="Wingdings"/>
              </a:rPr>
              <a:t> </a:t>
            </a:r>
            <a:r>
              <a:rPr lang="it-IT" sz="1600" b="1" dirty="0" err="1">
                <a:solidFill>
                  <a:schemeClr val="accent2"/>
                </a:solidFill>
                <a:ea typeface="ＭＳ Ｐゴシック" charset="0"/>
                <a:cs typeface="Times New Roman" pitchFamily="18" charset="0"/>
                <a:sym typeface="Wingdings"/>
              </a:rPr>
              <a:t>barrier</a:t>
            </a:r>
            <a:endParaRPr lang="it-IT" sz="1600" dirty="0">
              <a:solidFill>
                <a:schemeClr val="accent2"/>
              </a:solidFill>
              <a:ea typeface="ＭＳ Ｐゴシック" charset="0"/>
              <a:cs typeface="ＭＳ Ｐゴシック" charset="0"/>
            </a:endParaRPr>
          </a:p>
        </p:txBody>
      </p:sp>
      <p:sp>
        <p:nvSpPr>
          <p:cNvPr id="4" name="Rettangolo 3">
            <a:extLst>
              <a:ext uri="{FF2B5EF4-FFF2-40B4-BE49-F238E27FC236}">
                <a16:creationId xmlns:a16="http://schemas.microsoft.com/office/drawing/2014/main" id="{83A92F5C-384D-7CDD-DD2D-6899E37008F6}"/>
              </a:ext>
            </a:extLst>
          </p:cNvPr>
          <p:cNvSpPr/>
          <p:nvPr/>
        </p:nvSpPr>
        <p:spPr>
          <a:xfrm>
            <a:off x="7893240" y="4799480"/>
            <a:ext cx="3858934" cy="1200329"/>
          </a:xfrm>
          <a:prstGeom prst="rect">
            <a:avLst/>
          </a:prstGeom>
        </p:spPr>
        <p:txBody>
          <a:bodyPr wrap="square">
            <a:spAutoFit/>
          </a:bodyPr>
          <a:lstStyle/>
          <a:p>
            <a:pPr algn="ctr">
              <a:defRPr/>
            </a:pPr>
            <a:r>
              <a:rPr lang="en-GB" sz="2400" b="1" dirty="0" err="1">
                <a:solidFill>
                  <a:schemeClr val="accent1"/>
                </a:solidFill>
                <a:cs typeface="Times New Roman" charset="0"/>
              </a:rPr>
              <a:t>Theory.vs.Experiment</a:t>
            </a:r>
            <a:r>
              <a:rPr lang="en-GB" sz="2400" b="1" dirty="0">
                <a:solidFill>
                  <a:schemeClr val="accent1"/>
                </a:solidFill>
                <a:cs typeface="Times New Roman" charset="0"/>
                <a:sym typeface="Wingdings"/>
              </a:rPr>
              <a:t> Far to be understood…</a:t>
            </a:r>
          </a:p>
          <a:p>
            <a:pPr algn="ctr">
              <a:defRPr/>
            </a:pPr>
            <a:r>
              <a:rPr lang="en-GB" sz="2400" b="1" u="sng" dirty="0">
                <a:solidFill>
                  <a:schemeClr val="accent1"/>
                </a:solidFill>
                <a:cs typeface="Times New Roman" charset="0"/>
                <a:sym typeface="Wingdings"/>
              </a:rPr>
              <a:t>Stellar Plasma</a:t>
            </a:r>
            <a:endParaRPr lang="en-GB" sz="2400" b="1" u="sng" dirty="0">
              <a:solidFill>
                <a:schemeClr val="accent1"/>
              </a:solidFill>
              <a:cs typeface="Times New Roman" charset="0"/>
            </a:endParaRPr>
          </a:p>
        </p:txBody>
      </p:sp>
      <p:pic>
        <p:nvPicPr>
          <p:cNvPr id="5" name="Immagine 4">
            <a:extLst>
              <a:ext uri="{FF2B5EF4-FFF2-40B4-BE49-F238E27FC236}">
                <a16:creationId xmlns:a16="http://schemas.microsoft.com/office/drawing/2014/main" id="{5B0D6CEC-B294-5C7C-EE6F-9579452FEC13}"/>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299126" y="4389602"/>
            <a:ext cx="4077490" cy="1726231"/>
          </a:xfrm>
          <a:prstGeom prst="rect">
            <a:avLst/>
          </a:prstGeom>
        </p:spPr>
      </p:pic>
      <p:pic>
        <p:nvPicPr>
          <p:cNvPr id="7" name="Picture 30" descr="1">
            <a:extLst>
              <a:ext uri="{FF2B5EF4-FFF2-40B4-BE49-F238E27FC236}">
                <a16:creationId xmlns:a16="http://schemas.microsoft.com/office/drawing/2014/main" id="{DA7C3C59-1164-2A23-684F-48655E25A832}"/>
              </a:ext>
            </a:extLst>
          </p:cNvPr>
          <p:cNvPicPr>
            <a:picLocks noChangeAspect="1" noChangeArrowheads="1"/>
          </p:cNvPicPr>
          <p:nvPr/>
        </p:nvPicPr>
        <p:blipFill>
          <a:blip r:embed="rId7" cstate="print">
            <a:lum bright="-28000" contrast="64000"/>
            <a:extLst>
              <a:ext uri="{28A0092B-C50C-407E-A947-70E740481C1C}">
                <a14:useLocalDpi xmlns:a14="http://schemas.microsoft.com/office/drawing/2010/main" val="0"/>
              </a:ext>
            </a:extLst>
          </a:blip>
          <a:srcRect l="4866"/>
          <a:stretch>
            <a:fillRect/>
          </a:stretch>
        </p:blipFill>
        <p:spPr bwMode="auto">
          <a:xfrm>
            <a:off x="6767973" y="1945642"/>
            <a:ext cx="3465178" cy="223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32">
            <a:extLst>
              <a:ext uri="{FF2B5EF4-FFF2-40B4-BE49-F238E27FC236}">
                <a16:creationId xmlns:a16="http://schemas.microsoft.com/office/drawing/2014/main" id="{C100FCC4-1E50-F374-3E84-4C2AAF92C5DA}"/>
              </a:ext>
            </a:extLst>
          </p:cNvPr>
          <p:cNvSpPr txBox="1">
            <a:spLocks noChangeArrowheads="1"/>
          </p:cNvSpPr>
          <p:nvPr/>
        </p:nvSpPr>
        <p:spPr bwMode="auto">
          <a:xfrm rot="-5400000">
            <a:off x="5814508" y="2792027"/>
            <a:ext cx="1568377"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GB" sz="1600" dirty="0">
                <a:cs typeface="+mn-cs"/>
              </a:rPr>
              <a:t>S( E) (</a:t>
            </a:r>
            <a:r>
              <a:rPr lang="en-GB" sz="1600" dirty="0" err="1">
                <a:cs typeface="+mn-cs"/>
              </a:rPr>
              <a:t>MeVb</a:t>
            </a:r>
            <a:r>
              <a:rPr lang="en-GB" sz="1600" dirty="0">
                <a:cs typeface="+mn-cs"/>
              </a:rPr>
              <a:t>)</a:t>
            </a:r>
          </a:p>
        </p:txBody>
      </p:sp>
      <p:pic>
        <p:nvPicPr>
          <p:cNvPr id="9" name="Immagine 8">
            <a:extLst>
              <a:ext uri="{FF2B5EF4-FFF2-40B4-BE49-F238E27FC236}">
                <a16:creationId xmlns:a16="http://schemas.microsoft.com/office/drawing/2014/main" id="{DD2EF5D2-060E-AAC1-C008-78C13ECDAF71}"/>
              </a:ext>
            </a:extLst>
          </p:cNvPr>
          <p:cNvPicPr>
            <a:picLocks noChangeAspect="1"/>
          </p:cNvPicPr>
          <p:nvPr/>
        </p:nvPicPr>
        <p:blipFill>
          <a:blip r:embed="rId8"/>
          <a:stretch>
            <a:fillRect/>
          </a:stretch>
        </p:blipFill>
        <p:spPr>
          <a:xfrm>
            <a:off x="4507247" y="4389602"/>
            <a:ext cx="3465178" cy="2135426"/>
          </a:xfrm>
          <a:prstGeom prst="rect">
            <a:avLst/>
          </a:prstGeom>
        </p:spPr>
      </p:pic>
      <p:sp>
        <p:nvSpPr>
          <p:cNvPr id="11" name="Rectangle 34">
            <a:extLst>
              <a:ext uri="{FF2B5EF4-FFF2-40B4-BE49-F238E27FC236}">
                <a16:creationId xmlns:a16="http://schemas.microsoft.com/office/drawing/2014/main" id="{48B5ECE4-1E9A-13AC-831B-6513D7A6C705}"/>
              </a:ext>
            </a:extLst>
          </p:cNvPr>
          <p:cNvSpPr>
            <a:spLocks noChangeArrowheads="1"/>
          </p:cNvSpPr>
          <p:nvPr/>
        </p:nvSpPr>
        <p:spPr bwMode="auto">
          <a:xfrm>
            <a:off x="8175113" y="2152059"/>
            <a:ext cx="1957388"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spcBef>
                <a:spcPct val="20000"/>
              </a:spcBef>
              <a:defRPr/>
            </a:pPr>
            <a:r>
              <a:rPr lang="en-GB" sz="1400" baseline="30000" dirty="0">
                <a:cs typeface="+mn-cs"/>
              </a:rPr>
              <a:t>3</a:t>
            </a:r>
            <a:r>
              <a:rPr lang="en-GB" sz="1400" dirty="0">
                <a:cs typeface="+mn-cs"/>
              </a:rPr>
              <a:t>He + </a:t>
            </a:r>
            <a:r>
              <a:rPr lang="en-GB" sz="1400" baseline="30000" dirty="0">
                <a:cs typeface="+mn-cs"/>
              </a:rPr>
              <a:t>2</a:t>
            </a:r>
            <a:r>
              <a:rPr lang="en-GB" sz="1400" dirty="0">
                <a:cs typeface="+mn-cs"/>
              </a:rPr>
              <a:t>H </a:t>
            </a:r>
            <a:r>
              <a:rPr lang="en-GB" sz="1400" dirty="0">
                <a:cs typeface="+mn-cs"/>
                <a:sym typeface="Wingdings" charset="0"/>
              </a:rPr>
              <a:t> p + </a:t>
            </a:r>
            <a:r>
              <a:rPr lang="en-GB" sz="1400" baseline="30000" dirty="0">
                <a:cs typeface="+mn-cs"/>
              </a:rPr>
              <a:t>4</a:t>
            </a:r>
            <a:r>
              <a:rPr lang="en-GB" sz="1400" dirty="0">
                <a:cs typeface="+mn-cs"/>
              </a:rPr>
              <a:t>He</a:t>
            </a:r>
          </a:p>
        </p:txBody>
      </p:sp>
    </p:spTree>
    <p:extLst>
      <p:ext uri="{BB962C8B-B14F-4D97-AF65-F5344CB8AC3E}">
        <p14:creationId xmlns:p14="http://schemas.microsoft.com/office/powerpoint/2010/main" val="2678921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F0DC6-7557-C076-30DE-A4C45C3040EC}"/>
            </a:ext>
          </a:extLst>
        </p:cNvPr>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59A24E3A-110B-443D-F5EC-EF97156C4C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E893BF3A-7FB0-7024-08C4-10CE70A023AC}"/>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Indirect Methods</a:t>
            </a:r>
          </a:p>
        </p:txBody>
      </p:sp>
      <p:pic>
        <p:nvPicPr>
          <p:cNvPr id="10" name="Immagine 9" descr="Immagine che contiene logo, Carattere, Elementi grafici, bianco&#10;&#10;Il contenuto generato dall'IA potrebbe non essere corretto.">
            <a:extLst>
              <a:ext uri="{FF2B5EF4-FFF2-40B4-BE49-F238E27FC236}">
                <a16:creationId xmlns:a16="http://schemas.microsoft.com/office/drawing/2014/main" id="{46B8D64B-C836-4800-C7BA-03AE65AD8784}"/>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12" name="Immagine 11" descr="Immagine che contiene segnale&#10;&#10;Descrizione generata automaticamente">
            <a:extLst>
              <a:ext uri="{FF2B5EF4-FFF2-40B4-BE49-F238E27FC236}">
                <a16:creationId xmlns:a16="http://schemas.microsoft.com/office/drawing/2014/main" id="{2A515658-48DE-545C-F129-920EF89CBB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sp>
        <p:nvSpPr>
          <p:cNvPr id="2" name="CasellaDiTesto 1">
            <a:extLst>
              <a:ext uri="{FF2B5EF4-FFF2-40B4-BE49-F238E27FC236}">
                <a16:creationId xmlns:a16="http://schemas.microsoft.com/office/drawing/2014/main" id="{C5247801-0786-3769-54F3-DB5740969FD8}"/>
              </a:ext>
            </a:extLst>
          </p:cNvPr>
          <p:cNvSpPr txBox="1"/>
          <p:nvPr/>
        </p:nvSpPr>
        <p:spPr>
          <a:xfrm>
            <a:off x="1310204" y="1670847"/>
            <a:ext cx="9568543" cy="452431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US" b="1" dirty="0">
                <a:solidFill>
                  <a:srgbClr val="000000"/>
                </a:solidFill>
              </a:rPr>
              <a:t>Beyond the extrapolation procedure, </a:t>
            </a:r>
            <a:r>
              <a:rPr lang="en-US" b="1" dirty="0">
                <a:solidFill>
                  <a:srgbClr val="FF0000"/>
                </a:solidFill>
              </a:rPr>
              <a:t>indirect </a:t>
            </a:r>
            <a:r>
              <a:rPr lang="en-US" b="1" dirty="0"/>
              <a:t>and</a:t>
            </a:r>
            <a:r>
              <a:rPr lang="en-US" b="1" dirty="0">
                <a:solidFill>
                  <a:srgbClr val="FF0000"/>
                </a:solidFill>
              </a:rPr>
              <a:t> innovative experimental methods </a:t>
            </a:r>
            <a:r>
              <a:rPr lang="en-US" b="1" dirty="0">
                <a:solidFill>
                  <a:srgbClr val="000000"/>
                </a:solidFill>
              </a:rPr>
              <a:t>are highly demanded to address missing or incomplete aspects led by the complexity of nuclear reactions in stars.</a:t>
            </a:r>
          </a:p>
          <a:p>
            <a:pPr algn="ctr"/>
            <a:endParaRPr lang="en-US" b="1" dirty="0">
              <a:solidFill>
                <a:srgbClr val="000000"/>
              </a:solidFill>
            </a:endParaRPr>
          </a:p>
          <a:p>
            <a:pPr algn="ctr"/>
            <a:r>
              <a:rPr lang="en-US" b="1" dirty="0">
                <a:solidFill>
                  <a:srgbClr val="000000"/>
                </a:solidFill>
              </a:rPr>
              <a:t>The basic idea of using an indirect method in order to measure a cross section of interest for nuclear astrophysics is to </a:t>
            </a:r>
            <a:r>
              <a:rPr lang="en-US" b="1" dirty="0">
                <a:solidFill>
                  <a:srgbClr val="FF0000"/>
                </a:solidFill>
              </a:rPr>
              <a:t>overcome the experimental problems </a:t>
            </a:r>
            <a:r>
              <a:rPr lang="en-US" b="1" dirty="0">
                <a:solidFill>
                  <a:srgbClr val="000000"/>
                </a:solidFill>
              </a:rPr>
              <a:t>related to the low-energy regime typical of an astrophysical scenario using </a:t>
            </a:r>
            <a:r>
              <a:rPr lang="en-US" b="1" dirty="0">
                <a:solidFill>
                  <a:srgbClr val="FF0000"/>
                </a:solidFill>
              </a:rPr>
              <a:t>peculiar nuclear properties or dynamics </a:t>
            </a:r>
            <a:r>
              <a:rPr lang="en-US" b="1" dirty="0">
                <a:solidFill>
                  <a:srgbClr val="000000"/>
                </a:solidFill>
              </a:rPr>
              <a:t>that can provide information about the nuclear reaction of interest.</a:t>
            </a:r>
          </a:p>
          <a:p>
            <a:pPr algn="ctr"/>
            <a:endParaRPr lang="en-US" b="1" dirty="0">
              <a:solidFill>
                <a:srgbClr val="000000"/>
              </a:solidFill>
            </a:endParaRPr>
          </a:p>
          <a:p>
            <a:pPr algn="ctr"/>
            <a:r>
              <a:rPr lang="en-US" b="1" dirty="0">
                <a:solidFill>
                  <a:srgbClr val="000000"/>
                </a:solidFill>
              </a:rPr>
              <a:t>Among the others, the main indirect methods developed in the last decades are:</a:t>
            </a:r>
          </a:p>
          <a:p>
            <a:pPr marL="285750" indent="-285750" algn="ctr">
              <a:buFont typeface="Arial" panose="020B0604020202020204" pitchFamily="34" charset="0"/>
              <a:buChar char="•"/>
            </a:pPr>
            <a:r>
              <a:rPr lang="en-US" b="1" dirty="0">
                <a:solidFill>
                  <a:srgbClr val="000000"/>
                </a:solidFill>
              </a:rPr>
              <a:t>Trojan Horse Method</a:t>
            </a:r>
          </a:p>
          <a:p>
            <a:pPr marL="285750" indent="-285750" algn="ctr">
              <a:buFont typeface="Arial" panose="020B0604020202020204" pitchFamily="34" charset="0"/>
              <a:buChar char="•"/>
            </a:pPr>
            <a:r>
              <a:rPr lang="en-US" b="1" dirty="0">
                <a:solidFill>
                  <a:srgbClr val="000000"/>
                </a:solidFill>
              </a:rPr>
              <a:t>Asymptotic Normalization Coefficient</a:t>
            </a:r>
          </a:p>
          <a:p>
            <a:pPr marL="285750" indent="-285750" algn="ctr">
              <a:buFont typeface="Arial" panose="020B0604020202020204" pitchFamily="34" charset="0"/>
              <a:buChar char="•"/>
            </a:pPr>
            <a:r>
              <a:rPr lang="en-US" b="1" dirty="0">
                <a:solidFill>
                  <a:srgbClr val="000000"/>
                </a:solidFill>
              </a:rPr>
              <a:t>Coulomb Dissociation</a:t>
            </a:r>
          </a:p>
          <a:p>
            <a:pPr marL="285750" indent="-285750" algn="ctr">
              <a:buFont typeface="Arial" panose="020B0604020202020204" pitchFamily="34" charset="0"/>
              <a:buChar char="•"/>
            </a:pPr>
            <a:r>
              <a:rPr lang="en-US" b="1" dirty="0">
                <a:solidFill>
                  <a:srgbClr val="000000"/>
                </a:solidFill>
              </a:rPr>
              <a:t>Surrogate Reaction Method</a:t>
            </a:r>
          </a:p>
          <a:p>
            <a:pPr marL="285750" indent="-285750" algn="ctr">
              <a:buFont typeface="Arial" panose="020B0604020202020204" pitchFamily="34" charset="0"/>
              <a:buChar char="•"/>
            </a:pPr>
            <a:r>
              <a:rPr lang="en-US" b="1" dirty="0">
                <a:solidFill>
                  <a:srgbClr val="000000"/>
                </a:solidFill>
              </a:rPr>
              <a:t>Life-time measurements</a:t>
            </a:r>
          </a:p>
          <a:p>
            <a:pPr marL="285750" indent="-285750" algn="ctr">
              <a:buFont typeface="Arial" panose="020B0604020202020204" pitchFamily="34" charset="0"/>
              <a:buChar char="•"/>
            </a:pPr>
            <a:r>
              <a:rPr lang="en-US" b="1" dirty="0">
                <a:solidFill>
                  <a:srgbClr val="000000"/>
                </a:solidFill>
              </a:rPr>
              <a:t>Nuclear structure and spectroscopy measurements</a:t>
            </a:r>
          </a:p>
        </p:txBody>
      </p:sp>
    </p:spTree>
    <p:extLst>
      <p:ext uri="{BB962C8B-B14F-4D97-AF65-F5344CB8AC3E}">
        <p14:creationId xmlns:p14="http://schemas.microsoft.com/office/powerpoint/2010/main" val="3687794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BB198-22BC-5742-4142-F32BD3F7EC41}"/>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EF7AD4AE-6E15-28EB-891C-2023062FA342}"/>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a:solidFill>
                  <a:schemeClr val="tx1"/>
                </a:solidFill>
                <a:latin typeface="+mj-lt"/>
                <a:ea typeface="+mj-ea"/>
                <a:cs typeface="+mj-cs"/>
              </a:rPr>
              <a:t>Cosmic Abundances of Elements</a:t>
            </a:r>
            <a:endParaRPr lang="en-US" sz="4000" b="1" kern="1200" dirty="0">
              <a:solidFill>
                <a:schemeClr val="tx1"/>
              </a:solidFill>
              <a:latin typeface="+mj-lt"/>
              <a:ea typeface="+mj-ea"/>
              <a:cs typeface="+mj-cs"/>
            </a:endParaRPr>
          </a:p>
        </p:txBody>
      </p:sp>
      <p:pic>
        <p:nvPicPr>
          <p:cNvPr id="3" name="Immagine 2" descr="Immagine che contiene logo, Carattere, Elementi grafici, bianco&#10;&#10;Il contenuto generato dall'IA potrebbe non essere corretto.">
            <a:extLst>
              <a:ext uri="{FF2B5EF4-FFF2-40B4-BE49-F238E27FC236}">
                <a16:creationId xmlns:a16="http://schemas.microsoft.com/office/drawing/2014/main" id="{C8595A43-2D61-5DA5-9791-8C0FA765BA35}"/>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4" name="Immagine 3" descr="Immagine che contiene segnale&#10;&#10;Descrizione generata automaticamente">
            <a:extLst>
              <a:ext uri="{FF2B5EF4-FFF2-40B4-BE49-F238E27FC236}">
                <a16:creationId xmlns:a16="http://schemas.microsoft.com/office/drawing/2014/main" id="{2288A8F1-8772-623E-6FEC-D49432EEE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pic>
        <p:nvPicPr>
          <p:cNvPr id="2050" name="Picture 2" descr="Abundance of the chemical elements - Wikipedia">
            <a:extLst>
              <a:ext uri="{FF2B5EF4-FFF2-40B4-BE49-F238E27FC236}">
                <a16:creationId xmlns:a16="http://schemas.microsoft.com/office/drawing/2014/main" id="{26699715-A5B7-10A5-4336-2EA3AF795E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126" y="1678003"/>
            <a:ext cx="7477801" cy="4524997"/>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875D37A6-140C-4541-615A-D9404359CABD}"/>
              </a:ext>
            </a:extLst>
          </p:cNvPr>
          <p:cNvPicPr>
            <a:picLocks noChangeAspect="1"/>
          </p:cNvPicPr>
          <p:nvPr/>
        </p:nvPicPr>
        <p:blipFill>
          <a:blip r:embed="rId5"/>
          <a:srcRect b="70001"/>
          <a:stretch>
            <a:fillRect/>
          </a:stretch>
        </p:blipFill>
        <p:spPr>
          <a:xfrm>
            <a:off x="7932649" y="1787069"/>
            <a:ext cx="3819525" cy="1191521"/>
          </a:xfrm>
          <a:prstGeom prst="rect">
            <a:avLst/>
          </a:prstGeom>
        </p:spPr>
      </p:pic>
    </p:spTree>
    <p:extLst>
      <p:ext uri="{BB962C8B-B14F-4D97-AF65-F5344CB8AC3E}">
        <p14:creationId xmlns:p14="http://schemas.microsoft.com/office/powerpoint/2010/main" val="23287116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40A9B-BA72-3E8A-659D-CC19E9074013}"/>
            </a:ext>
          </a:extLst>
        </p:cNvPr>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5F90BF35-D320-98F1-BE54-53CB4F6A4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55B1D941-7AEC-C2D3-058D-F7D910EBB4C4}"/>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The Trojan Horse Method</a:t>
            </a:r>
          </a:p>
        </p:txBody>
      </p:sp>
      <p:pic>
        <p:nvPicPr>
          <p:cNvPr id="10" name="Immagine 9" descr="Immagine che contiene logo, Carattere, Elementi grafici, bianco&#10;&#10;Il contenuto generato dall'IA potrebbe non essere corretto.">
            <a:extLst>
              <a:ext uri="{FF2B5EF4-FFF2-40B4-BE49-F238E27FC236}">
                <a16:creationId xmlns:a16="http://schemas.microsoft.com/office/drawing/2014/main" id="{780D30C7-EABB-8906-B029-2CA38D4ACAE1}"/>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12" name="Immagine 11" descr="Immagine che contiene segnale&#10;&#10;Descrizione generata automaticamente">
            <a:extLst>
              <a:ext uri="{FF2B5EF4-FFF2-40B4-BE49-F238E27FC236}">
                <a16:creationId xmlns:a16="http://schemas.microsoft.com/office/drawing/2014/main" id="{0EE4DBAD-C6F6-B5D3-3744-87013B90D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pic>
        <p:nvPicPr>
          <p:cNvPr id="2" name="Immagine 1">
            <a:extLst>
              <a:ext uri="{FF2B5EF4-FFF2-40B4-BE49-F238E27FC236}">
                <a16:creationId xmlns:a16="http://schemas.microsoft.com/office/drawing/2014/main" id="{A4A378F1-666B-0F26-51C7-48F5D768F8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79" y="1327727"/>
            <a:ext cx="1566097" cy="14267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CasellaDiTesto 2">
            <a:extLst>
              <a:ext uri="{FF2B5EF4-FFF2-40B4-BE49-F238E27FC236}">
                <a16:creationId xmlns:a16="http://schemas.microsoft.com/office/drawing/2014/main" id="{DDE7B89F-8E8F-C0B2-02D3-9CA605C6C8A9}"/>
              </a:ext>
            </a:extLst>
          </p:cNvPr>
          <p:cNvSpPr txBox="1"/>
          <p:nvPr/>
        </p:nvSpPr>
        <p:spPr>
          <a:xfrm>
            <a:off x="3069001" y="1305685"/>
            <a:ext cx="6881495" cy="1015663"/>
          </a:xfrm>
          <a:prstGeom prst="rect">
            <a:avLst/>
          </a:prstGeom>
          <a:noFill/>
        </p:spPr>
        <p:txBody>
          <a:bodyPr wrap="square" rtlCol="0">
            <a:spAutoFit/>
          </a:bodyPr>
          <a:lstStyle/>
          <a:p>
            <a:pPr algn="just"/>
            <a:r>
              <a:rPr lang="it-IT" sz="2000" i="1" dirty="0">
                <a:solidFill>
                  <a:schemeClr val="accent1">
                    <a:lumMod val="60000"/>
                    <a:lumOff val="40000"/>
                  </a:schemeClr>
                </a:solidFill>
              </a:rPr>
              <a:t>The idea of the </a:t>
            </a:r>
            <a:r>
              <a:rPr lang="it-IT" sz="2000" b="1" i="1" dirty="0">
                <a:solidFill>
                  <a:schemeClr val="accent1">
                    <a:lumMod val="60000"/>
                    <a:lumOff val="40000"/>
                  </a:schemeClr>
                </a:solidFill>
              </a:rPr>
              <a:t>THM</a:t>
            </a:r>
            <a:r>
              <a:rPr lang="it-IT" sz="2000" i="1" dirty="0">
                <a:solidFill>
                  <a:schemeClr val="accent1">
                    <a:lumMod val="60000"/>
                    <a:lumOff val="40000"/>
                  </a:schemeClr>
                </a:solidFill>
              </a:rPr>
              <a:t> </a:t>
            </a:r>
            <a:r>
              <a:rPr lang="it-IT" sz="2000" i="1" dirty="0" err="1">
                <a:solidFill>
                  <a:schemeClr val="accent1">
                    <a:lumMod val="60000"/>
                    <a:lumOff val="40000"/>
                  </a:schemeClr>
                </a:solidFill>
              </a:rPr>
              <a:t>is</a:t>
            </a:r>
            <a:r>
              <a:rPr lang="it-IT" sz="2000" i="1" dirty="0">
                <a:solidFill>
                  <a:schemeClr val="accent1">
                    <a:lumMod val="60000"/>
                    <a:lumOff val="40000"/>
                  </a:schemeClr>
                </a:solidFill>
              </a:rPr>
              <a:t> to </a:t>
            </a:r>
            <a:r>
              <a:rPr lang="it-IT" sz="2000" i="1" dirty="0" err="1">
                <a:solidFill>
                  <a:schemeClr val="accent1">
                    <a:lumMod val="60000"/>
                    <a:lumOff val="40000"/>
                  </a:schemeClr>
                </a:solidFill>
              </a:rPr>
              <a:t>extract</a:t>
            </a:r>
            <a:r>
              <a:rPr lang="it-IT" sz="2000" i="1" dirty="0">
                <a:solidFill>
                  <a:schemeClr val="accent1">
                    <a:lumMod val="60000"/>
                    <a:lumOff val="40000"/>
                  </a:schemeClr>
                </a:solidFill>
              </a:rPr>
              <a:t> the cross </a:t>
            </a:r>
            <a:r>
              <a:rPr lang="it-IT" sz="2000" i="1" dirty="0" err="1">
                <a:solidFill>
                  <a:schemeClr val="accent1">
                    <a:lumMod val="60000"/>
                    <a:lumOff val="40000"/>
                  </a:schemeClr>
                </a:solidFill>
              </a:rPr>
              <a:t>section</a:t>
            </a:r>
            <a:r>
              <a:rPr lang="it-IT" sz="2000" i="1" dirty="0">
                <a:solidFill>
                  <a:schemeClr val="accent1">
                    <a:lumMod val="60000"/>
                    <a:lumOff val="40000"/>
                  </a:schemeClr>
                </a:solidFill>
              </a:rPr>
              <a:t> of an </a:t>
            </a:r>
            <a:r>
              <a:rPr lang="it-IT" sz="2000" i="1" dirty="0" err="1">
                <a:solidFill>
                  <a:schemeClr val="accent1">
                    <a:lumMod val="60000"/>
                    <a:lumOff val="40000"/>
                  </a:schemeClr>
                </a:solidFill>
              </a:rPr>
              <a:t>astrophysically</a:t>
            </a:r>
            <a:r>
              <a:rPr lang="it-IT" sz="2000" i="1" dirty="0">
                <a:solidFill>
                  <a:schemeClr val="accent1">
                    <a:lumMod val="60000"/>
                    <a:lumOff val="40000"/>
                  </a:schemeClr>
                </a:solidFill>
              </a:rPr>
              <a:t> </a:t>
            </a:r>
            <a:r>
              <a:rPr lang="it-IT" sz="2000" i="1" dirty="0" err="1">
                <a:solidFill>
                  <a:schemeClr val="accent1">
                    <a:lumMod val="60000"/>
                    <a:lumOff val="40000"/>
                  </a:schemeClr>
                </a:solidFill>
              </a:rPr>
              <a:t>relevant</a:t>
            </a:r>
            <a:r>
              <a:rPr lang="it-IT" sz="2000" i="1" dirty="0">
                <a:solidFill>
                  <a:schemeClr val="accent1">
                    <a:lumMod val="60000"/>
                    <a:lumOff val="40000"/>
                  </a:schemeClr>
                </a:solidFill>
              </a:rPr>
              <a:t> </a:t>
            </a:r>
            <a:r>
              <a:rPr lang="it-IT" sz="2000" i="1" dirty="0" err="1">
                <a:solidFill>
                  <a:schemeClr val="accent1">
                    <a:lumMod val="60000"/>
                    <a:lumOff val="40000"/>
                  </a:schemeClr>
                </a:solidFill>
              </a:rPr>
              <a:t>two</a:t>
            </a:r>
            <a:r>
              <a:rPr lang="it-IT" sz="2000" i="1" dirty="0">
                <a:solidFill>
                  <a:schemeClr val="accent1">
                    <a:lumMod val="60000"/>
                    <a:lumOff val="40000"/>
                  </a:schemeClr>
                </a:solidFill>
              </a:rPr>
              <a:t>-body </a:t>
            </a:r>
            <a:r>
              <a:rPr lang="it-IT" sz="2000" i="1" dirty="0" err="1">
                <a:solidFill>
                  <a:schemeClr val="accent1">
                    <a:lumMod val="60000"/>
                    <a:lumOff val="40000"/>
                  </a:schemeClr>
                </a:solidFill>
              </a:rPr>
              <a:t>reaction</a:t>
            </a:r>
            <a:r>
              <a:rPr lang="it-IT" sz="2000" i="1" dirty="0">
                <a:solidFill>
                  <a:schemeClr val="accent1">
                    <a:lumMod val="60000"/>
                    <a:lumOff val="40000"/>
                  </a:schemeClr>
                </a:solidFill>
              </a:rPr>
              <a:t> </a:t>
            </a:r>
            <a:r>
              <a:rPr lang="it-IT" sz="2000" b="1" i="1" dirty="0" err="1">
                <a:solidFill>
                  <a:schemeClr val="accent1">
                    <a:lumMod val="60000"/>
                    <a:lumOff val="40000"/>
                  </a:schemeClr>
                </a:solidFill>
              </a:rPr>
              <a:t>A+x</a:t>
            </a:r>
            <a:r>
              <a:rPr lang="it-IT" sz="2000" b="1" i="1" dirty="0" err="1">
                <a:solidFill>
                  <a:schemeClr val="accent1">
                    <a:lumMod val="60000"/>
                    <a:lumOff val="40000"/>
                  </a:schemeClr>
                </a:solidFill>
                <a:sym typeface="Wingdings" panose="05000000000000000000" pitchFamily="2" charset="2"/>
              </a:rPr>
              <a:t>c+C</a:t>
            </a:r>
            <a:r>
              <a:rPr lang="it-IT" sz="2000" b="1" i="1" dirty="0">
                <a:solidFill>
                  <a:schemeClr val="accent1">
                    <a:lumMod val="60000"/>
                    <a:lumOff val="40000"/>
                  </a:schemeClr>
                </a:solidFill>
                <a:sym typeface="Wingdings" panose="05000000000000000000" pitchFamily="2" charset="2"/>
              </a:rPr>
              <a:t> </a:t>
            </a:r>
            <a:r>
              <a:rPr lang="it-IT" sz="2000" i="1" dirty="0" err="1">
                <a:solidFill>
                  <a:schemeClr val="accent1">
                    <a:lumMod val="60000"/>
                    <a:lumOff val="40000"/>
                  </a:schemeClr>
                </a:solidFill>
                <a:sym typeface="Wingdings" panose="05000000000000000000" pitchFamily="2" charset="2"/>
              </a:rPr>
              <a:t>at</a:t>
            </a:r>
            <a:r>
              <a:rPr lang="it-IT" sz="2000" i="1" dirty="0">
                <a:solidFill>
                  <a:schemeClr val="accent1">
                    <a:lumMod val="60000"/>
                    <a:lumOff val="40000"/>
                  </a:schemeClr>
                </a:solidFill>
                <a:sym typeface="Wingdings" panose="05000000000000000000" pitchFamily="2" charset="2"/>
              </a:rPr>
              <a:t> </a:t>
            </a:r>
            <a:r>
              <a:rPr lang="it-IT" sz="2000" i="1" dirty="0" err="1">
                <a:solidFill>
                  <a:schemeClr val="accent1">
                    <a:lumMod val="60000"/>
                    <a:lumOff val="40000"/>
                  </a:schemeClr>
                </a:solidFill>
                <a:sym typeface="Wingdings" panose="05000000000000000000" pitchFamily="2" charset="2"/>
              </a:rPr>
              <a:t>low</a:t>
            </a:r>
            <a:r>
              <a:rPr lang="it-IT" sz="2000" i="1" dirty="0">
                <a:solidFill>
                  <a:schemeClr val="accent1">
                    <a:lumMod val="60000"/>
                    <a:lumOff val="40000"/>
                  </a:schemeClr>
                </a:solidFill>
                <a:sym typeface="Wingdings" panose="05000000000000000000" pitchFamily="2" charset="2"/>
              </a:rPr>
              <a:t> </a:t>
            </a:r>
            <a:r>
              <a:rPr lang="it-IT" sz="2000" i="1" dirty="0" err="1">
                <a:solidFill>
                  <a:schemeClr val="accent1">
                    <a:lumMod val="60000"/>
                    <a:lumOff val="40000"/>
                  </a:schemeClr>
                </a:solidFill>
                <a:sym typeface="Wingdings" panose="05000000000000000000" pitchFamily="2" charset="2"/>
              </a:rPr>
              <a:t>energies</a:t>
            </a:r>
            <a:r>
              <a:rPr lang="it-IT" sz="2000" i="1" dirty="0">
                <a:solidFill>
                  <a:schemeClr val="accent1">
                    <a:lumMod val="60000"/>
                    <a:lumOff val="40000"/>
                  </a:schemeClr>
                </a:solidFill>
                <a:sym typeface="Wingdings" panose="05000000000000000000" pitchFamily="2" charset="2"/>
              </a:rPr>
              <a:t> from a </a:t>
            </a:r>
            <a:r>
              <a:rPr lang="it-IT" sz="2000" i="1" dirty="0" err="1">
                <a:solidFill>
                  <a:schemeClr val="accent1">
                    <a:lumMod val="60000"/>
                    <a:lumOff val="40000"/>
                  </a:schemeClr>
                </a:solidFill>
                <a:sym typeface="Wingdings" panose="05000000000000000000" pitchFamily="2" charset="2"/>
              </a:rPr>
              <a:t>suitable</a:t>
            </a:r>
            <a:r>
              <a:rPr lang="it-IT" sz="2000" i="1" dirty="0">
                <a:solidFill>
                  <a:schemeClr val="accent1">
                    <a:lumMod val="60000"/>
                    <a:lumOff val="40000"/>
                  </a:schemeClr>
                </a:solidFill>
                <a:sym typeface="Wingdings" panose="05000000000000000000" pitchFamily="2" charset="2"/>
              </a:rPr>
              <a:t> </a:t>
            </a:r>
            <a:r>
              <a:rPr lang="it-IT" sz="2000" i="1" dirty="0" err="1">
                <a:solidFill>
                  <a:schemeClr val="accent1">
                    <a:lumMod val="60000"/>
                    <a:lumOff val="40000"/>
                  </a:schemeClr>
                </a:solidFill>
                <a:sym typeface="Wingdings" panose="05000000000000000000" pitchFamily="2" charset="2"/>
              </a:rPr>
              <a:t>three</a:t>
            </a:r>
            <a:r>
              <a:rPr lang="it-IT" sz="2000" i="1" dirty="0">
                <a:solidFill>
                  <a:schemeClr val="accent1">
                    <a:lumMod val="60000"/>
                    <a:lumOff val="40000"/>
                  </a:schemeClr>
                </a:solidFill>
                <a:sym typeface="Wingdings" panose="05000000000000000000" pitchFamily="2" charset="2"/>
              </a:rPr>
              <a:t>-body </a:t>
            </a:r>
            <a:r>
              <a:rPr lang="it-IT" sz="2000" i="1" dirty="0" err="1">
                <a:solidFill>
                  <a:schemeClr val="accent1">
                    <a:lumMod val="60000"/>
                    <a:lumOff val="40000"/>
                  </a:schemeClr>
                </a:solidFill>
                <a:sym typeface="Wingdings" panose="05000000000000000000" pitchFamily="2" charset="2"/>
              </a:rPr>
              <a:t>reaction</a:t>
            </a:r>
            <a:r>
              <a:rPr lang="it-IT" sz="2000" i="1" dirty="0">
                <a:solidFill>
                  <a:schemeClr val="accent1">
                    <a:lumMod val="60000"/>
                    <a:lumOff val="40000"/>
                  </a:schemeClr>
                </a:solidFill>
                <a:sym typeface="Wingdings" panose="05000000000000000000" pitchFamily="2" charset="2"/>
              </a:rPr>
              <a:t> </a:t>
            </a:r>
            <a:r>
              <a:rPr lang="it-IT" sz="2000" b="1" i="1" dirty="0" err="1">
                <a:solidFill>
                  <a:schemeClr val="accent1">
                    <a:lumMod val="60000"/>
                    <a:lumOff val="40000"/>
                  </a:schemeClr>
                </a:solidFill>
                <a:sym typeface="Wingdings" panose="05000000000000000000" pitchFamily="2" charset="2"/>
              </a:rPr>
              <a:t>a+Ac+C+s</a:t>
            </a:r>
            <a:endParaRPr lang="it-IT" sz="2000" b="1" i="1" dirty="0">
              <a:solidFill>
                <a:schemeClr val="accent1">
                  <a:lumMod val="60000"/>
                  <a:lumOff val="40000"/>
                </a:schemeClr>
              </a:solidFill>
            </a:endParaRPr>
          </a:p>
        </p:txBody>
      </p:sp>
      <p:pic>
        <p:nvPicPr>
          <p:cNvPr id="4" name="Immagine 5">
            <a:extLst>
              <a:ext uri="{FF2B5EF4-FFF2-40B4-BE49-F238E27FC236}">
                <a16:creationId xmlns:a16="http://schemas.microsoft.com/office/drawing/2014/main" id="{2B7FFA2D-D8C4-6CBD-25F5-74753C7C7B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2787664" y="2811493"/>
            <a:ext cx="3786705" cy="25507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1">
            <a:schemeClr val="accent6"/>
          </a:lnRef>
          <a:fillRef idx="2">
            <a:schemeClr val="accent6"/>
          </a:fillRef>
          <a:effectRef idx="1">
            <a:schemeClr val="accent6"/>
          </a:effectRef>
          <a:fontRef idx="minor">
            <a:schemeClr val="dk1"/>
          </a:fontRef>
        </p:style>
      </p:pic>
      <p:sp>
        <p:nvSpPr>
          <p:cNvPr id="5" name="Rectangle 4">
            <a:extLst>
              <a:ext uri="{FF2B5EF4-FFF2-40B4-BE49-F238E27FC236}">
                <a16:creationId xmlns:a16="http://schemas.microsoft.com/office/drawing/2014/main" id="{5AFE2F31-DFC5-F22D-8EA6-BACB6C0DFFDC}"/>
              </a:ext>
            </a:extLst>
          </p:cNvPr>
          <p:cNvSpPr>
            <a:spLocks noChangeArrowheads="1"/>
          </p:cNvSpPr>
          <p:nvPr/>
        </p:nvSpPr>
        <p:spPr bwMode="auto">
          <a:xfrm>
            <a:off x="7101985" y="2538509"/>
            <a:ext cx="44291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GB" altLang="it-IT" sz="2000" b="1" dirty="0">
                <a:latin typeface="+mn-lt"/>
                <a:cs typeface="Times New Roman" panose="02020603050405020304" pitchFamily="18" charset="0"/>
              </a:rPr>
              <a:t>Quasi free kinematics is selected</a:t>
            </a:r>
          </a:p>
          <a:p>
            <a:pPr eaLnBrk="1" hangingPunct="1">
              <a:spcBef>
                <a:spcPct val="50000"/>
              </a:spcBef>
              <a:buFont typeface="Wingdings" panose="05000000000000000000" pitchFamily="2" charset="2"/>
              <a:buChar char="ü"/>
            </a:pPr>
            <a:r>
              <a:rPr lang="en-GB" altLang="it-IT" sz="2000" b="1" dirty="0">
                <a:latin typeface="+mn-lt"/>
                <a:cs typeface="Times New Roman" panose="02020603050405020304" pitchFamily="18" charset="0"/>
              </a:rPr>
              <a:t> only </a:t>
            </a:r>
            <a:r>
              <a:rPr lang="en-GB" altLang="it-IT" sz="2000" b="1" i="1" dirty="0">
                <a:latin typeface="+mn-lt"/>
                <a:cs typeface="Times New Roman" panose="02020603050405020304" pitchFamily="18" charset="0"/>
              </a:rPr>
              <a:t>x -</a:t>
            </a:r>
            <a:r>
              <a:rPr lang="en-GB" altLang="it-IT" sz="2000" b="1" dirty="0">
                <a:latin typeface="+mn-lt"/>
                <a:cs typeface="Times New Roman" panose="02020603050405020304" pitchFamily="18" charset="0"/>
              </a:rPr>
              <a:t> A interaction</a:t>
            </a:r>
          </a:p>
          <a:p>
            <a:pPr eaLnBrk="1" hangingPunct="1">
              <a:spcBef>
                <a:spcPct val="50000"/>
              </a:spcBef>
              <a:buFont typeface="Wingdings" panose="05000000000000000000" pitchFamily="2" charset="2"/>
              <a:buChar char="ü"/>
            </a:pPr>
            <a:r>
              <a:rPr lang="en-GB" altLang="it-IT" sz="2000" b="1" dirty="0">
                <a:latin typeface="+mn-lt"/>
                <a:cs typeface="Times New Roman" panose="02020603050405020304" pitchFamily="18" charset="0"/>
              </a:rPr>
              <a:t> </a:t>
            </a:r>
            <a:r>
              <a:rPr lang="en-GB" altLang="it-IT" sz="2000" b="1" i="1" dirty="0">
                <a:latin typeface="+mn-lt"/>
                <a:cs typeface="Times New Roman" panose="02020603050405020304" pitchFamily="18" charset="0"/>
              </a:rPr>
              <a:t>s</a:t>
            </a:r>
            <a:r>
              <a:rPr lang="en-GB" altLang="it-IT" sz="2000" b="1" dirty="0">
                <a:latin typeface="+mn-lt"/>
                <a:cs typeface="Times New Roman" panose="02020603050405020304" pitchFamily="18" charset="0"/>
              </a:rPr>
              <a:t> </a:t>
            </a:r>
            <a:r>
              <a:rPr lang="en-US" altLang="it-IT" sz="2000" b="1" dirty="0">
                <a:latin typeface="+mn-lt"/>
                <a:cs typeface="Times New Roman" panose="02020603050405020304" pitchFamily="18" charset="0"/>
              </a:rPr>
              <a:t>= spectator (p</a:t>
            </a:r>
            <a:r>
              <a:rPr lang="en-US" altLang="it-IT" sz="2000" b="1" baseline="-25000" dirty="0">
                <a:latin typeface="+mn-lt"/>
                <a:cs typeface="Times New Roman" panose="02020603050405020304" pitchFamily="18" charset="0"/>
              </a:rPr>
              <a:t>s</a:t>
            </a:r>
            <a:r>
              <a:rPr lang="en-US" altLang="it-IT" sz="2000" b="1" dirty="0">
                <a:latin typeface="+mn-lt"/>
                <a:cs typeface="Times New Roman" panose="02020603050405020304" pitchFamily="18" charset="0"/>
              </a:rPr>
              <a:t>~0) </a:t>
            </a:r>
          </a:p>
        </p:txBody>
      </p:sp>
      <p:sp>
        <p:nvSpPr>
          <p:cNvPr id="7" name="Text Box 115">
            <a:extLst>
              <a:ext uri="{FF2B5EF4-FFF2-40B4-BE49-F238E27FC236}">
                <a16:creationId xmlns:a16="http://schemas.microsoft.com/office/drawing/2014/main" id="{7E2C8E8C-1286-D76C-8352-EE5BBB631561}"/>
              </a:ext>
            </a:extLst>
          </p:cNvPr>
          <p:cNvSpPr txBox="1"/>
          <p:nvPr/>
        </p:nvSpPr>
        <p:spPr>
          <a:xfrm>
            <a:off x="7101985" y="3862484"/>
            <a:ext cx="3787080" cy="1772793"/>
          </a:xfrm>
          <a:prstGeom prst="rect">
            <a:avLst/>
          </a:prstGeom>
          <a:noFill/>
          <a:ln>
            <a:noFill/>
          </a:ln>
        </p:spPr>
        <p:txBody>
          <a:bodyPr vert="horz" wrap="square" lIns="91440" tIns="45720" rIns="91440" bIns="45720" anchor="t" anchorCtr="0" compatLnSpc="1">
            <a:spAutoFit/>
          </a:bodyPr>
          <a:ls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130000"/>
              </a:lnSpc>
              <a:defRPr sz="1800" b="0" i="0" u="none" strike="noStrike" kern="0" cap="none" spc="0" baseline="0">
                <a:solidFill>
                  <a:srgbClr val="000000"/>
                </a:solidFill>
                <a:uFillTx/>
              </a:defRPr>
            </a:pPr>
            <a:r>
              <a:rPr lang="it-IT" sz="2000" b="1" dirty="0">
                <a:solidFill>
                  <a:schemeClr val="accent1"/>
                </a:solidFill>
                <a:effectLst>
                  <a:outerShdw dist="38096" dir="2700000">
                    <a:srgbClr val="000000"/>
                  </a:outerShdw>
                </a:effectLst>
              </a:rPr>
              <a:t>               </a:t>
            </a:r>
            <a:r>
              <a:rPr lang="it-IT" sz="2400" b="1" dirty="0">
                <a:solidFill>
                  <a:schemeClr val="accent1"/>
                </a:solidFill>
                <a:effectLst>
                  <a:outerShdw dist="38096" dir="2700000">
                    <a:srgbClr val="000000"/>
                  </a:outerShdw>
                </a:effectLst>
              </a:rPr>
              <a:t>   E</a:t>
            </a:r>
            <a:r>
              <a:rPr lang="it-IT" sz="2400" b="1" baseline="-25000" dirty="0">
                <a:solidFill>
                  <a:schemeClr val="accent1"/>
                </a:solidFill>
                <a:effectLst>
                  <a:outerShdw dist="38096" dir="2700000">
                    <a:srgbClr val="000000"/>
                  </a:outerShdw>
                </a:effectLst>
              </a:rPr>
              <a:t>A </a:t>
            </a:r>
            <a:r>
              <a:rPr lang="it-IT" sz="2400" b="1" dirty="0">
                <a:solidFill>
                  <a:schemeClr val="accent1"/>
                </a:solidFill>
                <a:effectLst>
                  <a:outerShdw dist="38096" dir="2700000">
                    <a:srgbClr val="000000"/>
                  </a:outerShdw>
                </a:effectLst>
              </a:rPr>
              <a:t>&gt; </a:t>
            </a:r>
            <a:r>
              <a:rPr lang="it-IT" sz="2400" b="1" dirty="0" err="1">
                <a:solidFill>
                  <a:schemeClr val="accent1"/>
                </a:solidFill>
                <a:effectLst>
                  <a:outerShdw dist="38096" dir="2700000">
                    <a:srgbClr val="000000"/>
                  </a:outerShdw>
                </a:effectLst>
              </a:rPr>
              <a:t>E</a:t>
            </a:r>
            <a:r>
              <a:rPr lang="it-IT" sz="2400" b="1" baseline="-25000" dirty="0" err="1">
                <a:solidFill>
                  <a:schemeClr val="accent1"/>
                </a:solidFill>
                <a:effectLst>
                  <a:outerShdw dist="38096" dir="2700000">
                    <a:srgbClr val="000000"/>
                  </a:outerShdw>
                </a:effectLst>
              </a:rPr>
              <a:t>Coul</a:t>
            </a:r>
            <a:r>
              <a:rPr lang="it-IT" sz="2400" b="1" baseline="-25000" dirty="0">
                <a:solidFill>
                  <a:schemeClr val="accent1"/>
                </a:solidFill>
                <a:effectLst>
                  <a:outerShdw dist="38096" dir="2700000">
                    <a:srgbClr val="000000"/>
                  </a:outerShdw>
                </a:effectLst>
              </a:rPr>
              <a:t> </a:t>
            </a:r>
            <a:r>
              <a:rPr lang="it-IT" sz="2400" b="1" kern="0" dirty="0">
                <a:solidFill>
                  <a:schemeClr val="accent1"/>
                </a:solidFill>
                <a:effectLst>
                  <a:outerShdw dist="38096" dir="2700000">
                    <a:srgbClr val="000000"/>
                  </a:outerShdw>
                </a:effectLst>
              </a:rPr>
              <a:t> </a:t>
            </a:r>
            <a:r>
              <a:rPr lang="it-IT" sz="2400" b="1" kern="0" dirty="0">
                <a:solidFill>
                  <a:schemeClr val="accent1"/>
                </a:solidFill>
                <a:effectLst>
                  <a:outerShdw dist="38096" dir="2700000">
                    <a:srgbClr val="000000"/>
                  </a:outerShdw>
                </a:effectLst>
                <a:sym typeface="Wingdings"/>
              </a:rPr>
              <a:t> </a:t>
            </a:r>
          </a:p>
          <a:p>
            <a:pPr marL="342900" indent="-342900" defTabSz="914400">
              <a:lnSpc>
                <a:spcPct val="130000"/>
              </a:lnSpc>
              <a:buFont typeface="Arial"/>
              <a:buChar char="•"/>
              <a:defRPr sz="1800" b="0" i="0" u="none" strike="noStrike" kern="0" cap="none" spc="0" baseline="0">
                <a:solidFill>
                  <a:srgbClr val="000000"/>
                </a:solidFill>
                <a:uFillTx/>
              </a:defRPr>
            </a:pPr>
            <a:r>
              <a:rPr lang="it-IT" sz="2000" b="1" kern="0" dirty="0">
                <a:solidFill>
                  <a:schemeClr val="accent1"/>
                </a:solidFill>
              </a:rPr>
              <a:t>NO coulomb </a:t>
            </a:r>
            <a:r>
              <a:rPr lang="it-IT" sz="2000" b="1" kern="0" dirty="0" err="1">
                <a:solidFill>
                  <a:schemeClr val="accent1"/>
                </a:solidFill>
              </a:rPr>
              <a:t>suppression</a:t>
            </a:r>
            <a:endParaRPr lang="it-IT" sz="2000" b="1" kern="0" dirty="0">
              <a:solidFill>
                <a:schemeClr val="accent1"/>
              </a:solidFill>
            </a:endParaRPr>
          </a:p>
          <a:p>
            <a:pPr marL="342900" indent="-342900" defTabSz="914400">
              <a:lnSpc>
                <a:spcPct val="130000"/>
              </a:lnSpc>
              <a:buSzPct val="100000"/>
              <a:buFont typeface="Arial"/>
              <a:buChar char="•"/>
              <a:defRPr sz="1800" b="0" i="0" u="none" strike="noStrike" kern="0" cap="none" spc="0" baseline="0">
                <a:solidFill>
                  <a:srgbClr val="000000"/>
                </a:solidFill>
                <a:uFillTx/>
              </a:defRPr>
            </a:pPr>
            <a:r>
              <a:rPr lang="it-IT" sz="2000" b="1" kern="0" dirty="0">
                <a:solidFill>
                  <a:schemeClr val="accent1"/>
                </a:solidFill>
              </a:rPr>
              <a:t>NO electron screening </a:t>
            </a:r>
          </a:p>
          <a:p>
            <a:pPr marL="342900" indent="-342900" defTabSz="914400">
              <a:lnSpc>
                <a:spcPct val="130000"/>
              </a:lnSpc>
              <a:buSzPct val="100000"/>
              <a:buFont typeface="Arial"/>
              <a:buChar char="•"/>
              <a:defRPr sz="1800" b="0" i="0" u="none" strike="noStrike" kern="0" cap="none" spc="0" baseline="0">
                <a:solidFill>
                  <a:srgbClr val="000000"/>
                </a:solidFill>
                <a:uFillTx/>
              </a:defRPr>
            </a:pPr>
            <a:r>
              <a:rPr lang="it-IT" sz="2000" b="1" kern="0" dirty="0">
                <a:solidFill>
                  <a:schemeClr val="accent1"/>
                </a:solidFill>
              </a:rPr>
              <a:t>NO </a:t>
            </a:r>
            <a:r>
              <a:rPr lang="it-IT" sz="2000" b="1" kern="0" dirty="0" err="1">
                <a:solidFill>
                  <a:schemeClr val="accent1"/>
                </a:solidFill>
              </a:rPr>
              <a:t>centrifugal</a:t>
            </a:r>
            <a:r>
              <a:rPr lang="it-IT" sz="2000" b="1" kern="0" dirty="0">
                <a:solidFill>
                  <a:schemeClr val="accent1"/>
                </a:solidFill>
              </a:rPr>
              <a:t> </a:t>
            </a:r>
            <a:r>
              <a:rPr lang="it-IT" sz="2000" b="1" kern="0" dirty="0" err="1">
                <a:solidFill>
                  <a:schemeClr val="accent1"/>
                </a:solidFill>
              </a:rPr>
              <a:t>barrier</a:t>
            </a:r>
            <a:endParaRPr lang="it-IT" sz="2000" b="1" kern="0" dirty="0">
              <a:solidFill>
                <a:schemeClr val="accent1"/>
              </a:solidFill>
            </a:endParaRPr>
          </a:p>
        </p:txBody>
      </p:sp>
      <p:sp>
        <p:nvSpPr>
          <p:cNvPr id="8" name="CasellaDiTesto 7">
            <a:extLst>
              <a:ext uri="{FF2B5EF4-FFF2-40B4-BE49-F238E27FC236}">
                <a16:creationId xmlns:a16="http://schemas.microsoft.com/office/drawing/2014/main" id="{2A676186-CF4D-C1F8-ED04-19C03705EF4D}"/>
              </a:ext>
            </a:extLst>
          </p:cNvPr>
          <p:cNvSpPr txBox="1"/>
          <p:nvPr/>
        </p:nvSpPr>
        <p:spPr>
          <a:xfrm>
            <a:off x="1685008" y="5904752"/>
            <a:ext cx="9649479" cy="707886"/>
          </a:xfrm>
          <a:prstGeom prst="rect">
            <a:avLst/>
          </a:prstGeom>
          <a:noFill/>
        </p:spPr>
        <p:txBody>
          <a:bodyPr wrap="square" rtlCol="0">
            <a:spAutoFit/>
          </a:bodyPr>
          <a:lstStyle/>
          <a:p>
            <a:pPr marL="342900" indent="-342900">
              <a:buFontTx/>
              <a:buChar char="-"/>
            </a:pPr>
            <a:r>
              <a:rPr lang="en-US" sz="2000" b="1" i="1" dirty="0">
                <a:solidFill>
                  <a:schemeClr val="accent2"/>
                </a:solidFill>
              </a:rPr>
              <a:t>THM Review paper</a:t>
            </a:r>
            <a:r>
              <a:rPr lang="en-US" sz="2000" i="1" dirty="0">
                <a:solidFill>
                  <a:schemeClr val="accent2"/>
                </a:solidFill>
                <a:sym typeface="Wingdings"/>
              </a:rPr>
              <a:t> </a:t>
            </a:r>
            <a:r>
              <a:rPr lang="en-US" sz="2000" b="1" i="1" dirty="0">
                <a:solidFill>
                  <a:schemeClr val="accent2"/>
                </a:solidFill>
                <a:sym typeface="Wingdings"/>
              </a:rPr>
              <a:t>     Spitaleri C. et al., Prob. of Fund. Mod. Phys., 1991</a:t>
            </a:r>
            <a:br>
              <a:rPr lang="en-US" sz="2000" b="1" i="1" dirty="0">
                <a:solidFill>
                  <a:schemeClr val="accent2"/>
                </a:solidFill>
                <a:sym typeface="Wingdings"/>
              </a:rPr>
            </a:br>
            <a:r>
              <a:rPr lang="en-US" sz="2000" b="1" i="1" dirty="0">
                <a:solidFill>
                  <a:schemeClr val="accent2"/>
                </a:solidFill>
                <a:sym typeface="Wingdings"/>
              </a:rPr>
              <a:t>                                                    Tumino A. et al., An. Rev. </a:t>
            </a:r>
            <a:r>
              <a:rPr lang="en-US" sz="2000" b="1" i="1" dirty="0" err="1">
                <a:solidFill>
                  <a:schemeClr val="accent2"/>
                </a:solidFill>
                <a:sym typeface="Wingdings"/>
              </a:rPr>
              <a:t>Nuc</a:t>
            </a:r>
            <a:r>
              <a:rPr lang="en-US" sz="2000" b="1" i="1" dirty="0">
                <a:solidFill>
                  <a:schemeClr val="accent2"/>
                </a:solidFill>
                <a:sym typeface="Wingdings"/>
              </a:rPr>
              <a:t>. and Part. Sci. 2021</a:t>
            </a:r>
            <a:endParaRPr lang="en-US" sz="2000" b="1" dirty="0">
              <a:solidFill>
                <a:schemeClr val="accent2"/>
              </a:solidFill>
            </a:endParaRPr>
          </a:p>
        </p:txBody>
      </p:sp>
    </p:spTree>
    <p:extLst>
      <p:ext uri="{BB962C8B-B14F-4D97-AF65-F5344CB8AC3E}">
        <p14:creationId xmlns:p14="http://schemas.microsoft.com/office/powerpoint/2010/main" val="42217373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E081E-B187-D69D-32C2-56B08C863F8B}"/>
            </a:ext>
          </a:extLst>
        </p:cNvPr>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1656A6FE-B212-1946-4875-18B339057F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480C89A1-2FD8-6377-F555-53631484271E}"/>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Theoretical Approach</a:t>
            </a:r>
          </a:p>
        </p:txBody>
      </p:sp>
      <p:pic>
        <p:nvPicPr>
          <p:cNvPr id="10" name="Immagine 9" descr="Immagine che contiene logo, Carattere, Elementi grafici, bianco&#10;&#10;Il contenuto generato dall'IA potrebbe non essere corretto.">
            <a:extLst>
              <a:ext uri="{FF2B5EF4-FFF2-40B4-BE49-F238E27FC236}">
                <a16:creationId xmlns:a16="http://schemas.microsoft.com/office/drawing/2014/main" id="{4182D9F7-4222-D94A-4E75-D11466FBF3B5}"/>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12" name="Immagine 11" descr="Immagine che contiene segnale&#10;&#10;Descrizione generata automaticamente">
            <a:extLst>
              <a:ext uri="{FF2B5EF4-FFF2-40B4-BE49-F238E27FC236}">
                <a16:creationId xmlns:a16="http://schemas.microsoft.com/office/drawing/2014/main" id="{370BCFFE-582F-C44D-9A07-65B159298C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grpSp>
        <p:nvGrpSpPr>
          <p:cNvPr id="2" name="Gruppo 1">
            <a:extLst>
              <a:ext uri="{FF2B5EF4-FFF2-40B4-BE49-F238E27FC236}">
                <a16:creationId xmlns:a16="http://schemas.microsoft.com/office/drawing/2014/main" id="{4F5DD00D-C20A-CFFF-EB89-B9531FEAD5CD}"/>
              </a:ext>
            </a:extLst>
          </p:cNvPr>
          <p:cNvGrpSpPr/>
          <p:nvPr/>
        </p:nvGrpSpPr>
        <p:grpSpPr>
          <a:xfrm>
            <a:off x="2565965" y="4026268"/>
            <a:ext cx="6294240" cy="1084624"/>
            <a:chOff x="4429124" y="5286388"/>
            <a:chExt cx="4429156" cy="1000132"/>
          </a:xfrm>
        </p:grpSpPr>
        <p:sp>
          <p:nvSpPr>
            <p:cNvPr id="3" name="Rettangolo arrotondato 5">
              <a:extLst>
                <a:ext uri="{FF2B5EF4-FFF2-40B4-BE49-F238E27FC236}">
                  <a16:creationId xmlns:a16="http://schemas.microsoft.com/office/drawing/2014/main" id="{BEF27C53-DC9F-5228-5C46-8CA661EFAFBD}"/>
                </a:ext>
              </a:extLst>
            </p:cNvPr>
            <p:cNvSpPr/>
            <p:nvPr/>
          </p:nvSpPr>
          <p:spPr>
            <a:xfrm>
              <a:off x="4429124" y="5286388"/>
              <a:ext cx="4429156" cy="100013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it-IT" sz="2000"/>
            </a:p>
          </p:txBody>
        </p:sp>
        <p:graphicFrame>
          <p:nvGraphicFramePr>
            <p:cNvPr id="4" name="Oggetto 3">
              <a:extLst>
                <a:ext uri="{FF2B5EF4-FFF2-40B4-BE49-F238E27FC236}">
                  <a16:creationId xmlns:a16="http://schemas.microsoft.com/office/drawing/2014/main" id="{5557945F-EEA5-9663-0D84-9F17406D10E7}"/>
                </a:ext>
              </a:extLst>
            </p:cNvPr>
            <p:cNvGraphicFramePr>
              <a:graphicFrameLocks noChangeAspect="1"/>
            </p:cNvGraphicFramePr>
            <p:nvPr/>
          </p:nvGraphicFramePr>
          <p:xfrm>
            <a:off x="4525213" y="5357929"/>
            <a:ext cx="4183092" cy="885967"/>
          </p:xfrm>
          <a:graphic>
            <a:graphicData uri="http://schemas.openxmlformats.org/presentationml/2006/ole">
              <mc:AlternateContent xmlns:mc="http://schemas.openxmlformats.org/markup-compatibility/2006">
                <mc:Choice xmlns:v="urn:schemas-microsoft-com:vml" Requires="v">
                  <p:oleObj name="Equazione" r:id="rId4" imgW="2158920" imgH="457200" progId="Equation.3">
                    <p:embed/>
                  </p:oleObj>
                </mc:Choice>
                <mc:Fallback>
                  <p:oleObj name="Equazione" r:id="rId4" imgW="2158920" imgH="457200" progId="Equation.3">
                    <p:embed/>
                    <p:pic>
                      <p:nvPicPr>
                        <p:cNvPr id="4" name="Oggetto 3">
                          <a:extLst>
                            <a:ext uri="{FF2B5EF4-FFF2-40B4-BE49-F238E27FC236}">
                              <a16:creationId xmlns:a16="http://schemas.microsoft.com/office/drawing/2014/main" id="{5557945F-EEA5-9663-0D84-9F17406D10E7}"/>
                            </a:ext>
                          </a:extLst>
                        </p:cNvPr>
                        <p:cNvPicPr>
                          <a:picLocks noChangeAspect="1" noChangeArrowheads="1"/>
                        </p:cNvPicPr>
                        <p:nvPr/>
                      </p:nvPicPr>
                      <p:blipFill>
                        <a:blip r:embed="rId5"/>
                        <a:srcRect/>
                        <a:stretch>
                          <a:fillRect/>
                        </a:stretch>
                      </p:blipFill>
                      <p:spPr bwMode="auto">
                        <a:xfrm>
                          <a:off x="4525213" y="5357929"/>
                          <a:ext cx="4183092" cy="8859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 name="CasellaDiTesto 4">
            <a:extLst>
              <a:ext uri="{FF2B5EF4-FFF2-40B4-BE49-F238E27FC236}">
                <a16:creationId xmlns:a16="http://schemas.microsoft.com/office/drawing/2014/main" id="{A2BEEB99-F504-2BBA-29A4-9D19D3400988}"/>
              </a:ext>
            </a:extLst>
          </p:cNvPr>
          <p:cNvSpPr txBox="1"/>
          <p:nvPr/>
        </p:nvSpPr>
        <p:spPr>
          <a:xfrm>
            <a:off x="160094" y="3347038"/>
            <a:ext cx="12078788" cy="400110"/>
          </a:xfrm>
          <a:prstGeom prst="rect">
            <a:avLst/>
          </a:prstGeom>
          <a:noFill/>
        </p:spPr>
        <p:txBody>
          <a:bodyPr wrap="square" rtlCol="0">
            <a:spAutoFit/>
          </a:bodyPr>
          <a:lstStyle/>
          <a:p>
            <a:pPr algn="just"/>
            <a:r>
              <a:rPr lang="it-IT" sz="2000" i="1" dirty="0">
                <a:solidFill>
                  <a:schemeClr val="tx2"/>
                </a:solidFill>
                <a:effectLst>
                  <a:outerShdw blurRad="38100" dist="38100" dir="2700000" algn="tl">
                    <a:srgbClr val="000000">
                      <a:alpha val="43137"/>
                    </a:srgbClr>
                  </a:outerShdw>
                </a:effectLst>
              </a:rPr>
              <a:t>In the </a:t>
            </a:r>
            <a:r>
              <a:rPr lang="it-IT" sz="2000" i="1" u="sng" dirty="0" err="1">
                <a:solidFill>
                  <a:schemeClr val="tx2"/>
                </a:solidFill>
                <a:effectLst>
                  <a:outerShdw blurRad="38100" dist="38100" dir="2700000" algn="tl">
                    <a:srgbClr val="000000">
                      <a:alpha val="43137"/>
                    </a:srgbClr>
                  </a:outerShdw>
                </a:effectLst>
              </a:rPr>
              <a:t>Plane</a:t>
            </a:r>
            <a:r>
              <a:rPr lang="it-IT" sz="2000" i="1" u="sng" dirty="0">
                <a:solidFill>
                  <a:schemeClr val="tx2"/>
                </a:solidFill>
                <a:effectLst>
                  <a:outerShdw blurRad="38100" dist="38100" dir="2700000" algn="tl">
                    <a:srgbClr val="000000">
                      <a:alpha val="43137"/>
                    </a:srgbClr>
                  </a:outerShdw>
                </a:effectLst>
              </a:rPr>
              <a:t> </a:t>
            </a:r>
            <a:r>
              <a:rPr lang="it-IT" sz="2000" i="1" u="sng" dirty="0" err="1">
                <a:solidFill>
                  <a:schemeClr val="tx2"/>
                </a:solidFill>
                <a:effectLst>
                  <a:outerShdw blurRad="38100" dist="38100" dir="2700000" algn="tl">
                    <a:srgbClr val="000000">
                      <a:alpha val="43137"/>
                    </a:srgbClr>
                  </a:outerShdw>
                </a:effectLst>
              </a:rPr>
              <a:t>Wave</a:t>
            </a:r>
            <a:r>
              <a:rPr lang="it-IT" sz="2000" i="1" u="sng" dirty="0">
                <a:solidFill>
                  <a:schemeClr val="tx2"/>
                </a:solidFill>
                <a:effectLst>
                  <a:outerShdw blurRad="38100" dist="38100" dir="2700000" algn="tl">
                    <a:srgbClr val="000000">
                      <a:alpha val="43137"/>
                    </a:srgbClr>
                  </a:outerShdw>
                </a:effectLst>
              </a:rPr>
              <a:t> </a:t>
            </a:r>
            <a:r>
              <a:rPr lang="it-IT" sz="2000" i="1" u="sng" dirty="0" err="1">
                <a:solidFill>
                  <a:schemeClr val="tx2"/>
                </a:solidFill>
                <a:effectLst>
                  <a:outerShdw blurRad="38100" dist="38100" dir="2700000" algn="tl">
                    <a:srgbClr val="000000">
                      <a:alpha val="43137"/>
                    </a:srgbClr>
                  </a:outerShdw>
                </a:effectLst>
              </a:rPr>
              <a:t>Impulse</a:t>
            </a:r>
            <a:r>
              <a:rPr lang="it-IT" sz="2000" i="1" u="sng" dirty="0">
                <a:solidFill>
                  <a:schemeClr val="tx2"/>
                </a:solidFill>
                <a:effectLst>
                  <a:outerShdw blurRad="38100" dist="38100" dir="2700000" algn="tl">
                    <a:srgbClr val="000000">
                      <a:alpha val="43137"/>
                    </a:srgbClr>
                  </a:outerShdw>
                </a:effectLst>
              </a:rPr>
              <a:t> </a:t>
            </a:r>
            <a:r>
              <a:rPr lang="it-IT" sz="2000" i="1" u="sng" dirty="0" err="1">
                <a:solidFill>
                  <a:schemeClr val="tx2"/>
                </a:solidFill>
                <a:effectLst>
                  <a:outerShdw blurRad="38100" dist="38100" dir="2700000" algn="tl">
                    <a:srgbClr val="000000">
                      <a:alpha val="43137"/>
                    </a:srgbClr>
                  </a:outerShdw>
                </a:effectLst>
              </a:rPr>
              <a:t>Approximation</a:t>
            </a:r>
            <a:r>
              <a:rPr lang="it-IT" sz="2000" i="1" dirty="0">
                <a:solidFill>
                  <a:schemeClr val="tx2"/>
                </a:solidFill>
                <a:effectLst>
                  <a:outerShdw blurRad="38100" dist="38100" dir="2700000" algn="tl">
                    <a:srgbClr val="000000">
                      <a:alpha val="43137"/>
                    </a:srgbClr>
                  </a:outerShdw>
                </a:effectLst>
              </a:rPr>
              <a:t> (PWIA) the cross </a:t>
            </a:r>
            <a:r>
              <a:rPr lang="it-IT" sz="2000" i="1" dirty="0" err="1">
                <a:solidFill>
                  <a:schemeClr val="tx2"/>
                </a:solidFill>
                <a:effectLst>
                  <a:outerShdw blurRad="38100" dist="38100" dir="2700000" algn="tl">
                    <a:srgbClr val="000000">
                      <a:alpha val="43137"/>
                    </a:srgbClr>
                  </a:outerShdw>
                </a:effectLst>
              </a:rPr>
              <a:t>section</a:t>
            </a:r>
            <a:r>
              <a:rPr lang="it-IT" sz="2000" i="1" dirty="0">
                <a:solidFill>
                  <a:schemeClr val="tx2"/>
                </a:solidFill>
                <a:effectLst>
                  <a:outerShdw blurRad="38100" dist="38100" dir="2700000" algn="tl">
                    <a:srgbClr val="000000">
                      <a:alpha val="43137"/>
                    </a:srgbClr>
                  </a:outerShdw>
                </a:effectLst>
              </a:rPr>
              <a:t> of the </a:t>
            </a:r>
            <a:r>
              <a:rPr lang="it-IT" sz="2000" i="1" dirty="0" err="1">
                <a:solidFill>
                  <a:schemeClr val="tx2"/>
                </a:solidFill>
                <a:effectLst>
                  <a:outerShdw blurRad="38100" dist="38100" dir="2700000" algn="tl">
                    <a:srgbClr val="000000">
                      <a:alpha val="43137"/>
                    </a:srgbClr>
                  </a:outerShdw>
                </a:effectLst>
              </a:rPr>
              <a:t>three</a:t>
            </a:r>
            <a:r>
              <a:rPr lang="it-IT" sz="2000" i="1" dirty="0">
                <a:solidFill>
                  <a:schemeClr val="tx2"/>
                </a:solidFill>
                <a:effectLst>
                  <a:outerShdw blurRad="38100" dist="38100" dir="2700000" algn="tl">
                    <a:srgbClr val="000000">
                      <a:alpha val="43137"/>
                    </a:srgbClr>
                  </a:outerShdw>
                </a:effectLst>
              </a:rPr>
              <a:t> body </a:t>
            </a:r>
            <a:r>
              <a:rPr lang="it-IT" sz="2000" i="1" dirty="0" err="1">
                <a:solidFill>
                  <a:schemeClr val="tx2"/>
                </a:solidFill>
                <a:effectLst>
                  <a:outerShdw blurRad="38100" dist="38100" dir="2700000" algn="tl">
                    <a:srgbClr val="000000">
                      <a:alpha val="43137"/>
                    </a:srgbClr>
                  </a:outerShdw>
                </a:effectLst>
              </a:rPr>
              <a:t>reaction</a:t>
            </a:r>
            <a:r>
              <a:rPr lang="it-IT" sz="2000" i="1" dirty="0">
                <a:solidFill>
                  <a:schemeClr val="tx2"/>
                </a:solidFill>
                <a:effectLst>
                  <a:outerShdw blurRad="38100" dist="38100" dir="2700000" algn="tl">
                    <a:srgbClr val="000000">
                      <a:alpha val="43137"/>
                    </a:srgbClr>
                  </a:outerShdw>
                </a:effectLst>
              </a:rPr>
              <a:t> can be </a:t>
            </a:r>
            <a:r>
              <a:rPr lang="it-IT" sz="2000" i="1" dirty="0" err="1">
                <a:solidFill>
                  <a:schemeClr val="tx2"/>
                </a:solidFill>
                <a:effectLst>
                  <a:outerShdw blurRad="38100" dist="38100" dir="2700000" algn="tl">
                    <a:srgbClr val="000000">
                      <a:alpha val="43137"/>
                    </a:srgbClr>
                  </a:outerShdw>
                </a:effectLst>
              </a:rPr>
              <a:t>factrorized</a:t>
            </a:r>
            <a:r>
              <a:rPr lang="it-IT" sz="2000" i="1" dirty="0">
                <a:solidFill>
                  <a:schemeClr val="tx2"/>
                </a:solidFill>
                <a:effectLst>
                  <a:outerShdw blurRad="38100" dist="38100" dir="2700000" algn="tl">
                    <a:srgbClr val="000000">
                      <a:alpha val="43137"/>
                    </a:srgbClr>
                  </a:outerShdw>
                </a:effectLst>
              </a:rPr>
              <a:t> </a:t>
            </a:r>
            <a:r>
              <a:rPr lang="it-IT" sz="2000" i="1" dirty="0" err="1">
                <a:solidFill>
                  <a:schemeClr val="tx2"/>
                </a:solidFill>
                <a:effectLst>
                  <a:outerShdw blurRad="38100" dist="38100" dir="2700000" algn="tl">
                    <a:srgbClr val="000000">
                      <a:alpha val="43137"/>
                    </a:srgbClr>
                  </a:outerShdw>
                </a:effectLst>
              </a:rPr>
              <a:t>as</a:t>
            </a:r>
            <a:r>
              <a:rPr lang="it-IT" sz="2000" i="1" dirty="0">
                <a:solidFill>
                  <a:schemeClr val="tx2"/>
                </a:solidFill>
                <a:effectLst>
                  <a:outerShdw blurRad="38100" dist="38100" dir="2700000" algn="tl">
                    <a:srgbClr val="000000">
                      <a:alpha val="43137"/>
                    </a:srgbClr>
                  </a:outerShdw>
                </a:effectLst>
              </a:rPr>
              <a:t>:</a:t>
            </a:r>
          </a:p>
        </p:txBody>
      </p:sp>
      <p:sp>
        <p:nvSpPr>
          <p:cNvPr id="7" name="Ovale 6">
            <a:extLst>
              <a:ext uri="{FF2B5EF4-FFF2-40B4-BE49-F238E27FC236}">
                <a16:creationId xmlns:a16="http://schemas.microsoft.com/office/drawing/2014/main" id="{DC204B3E-0735-3DBF-C0BA-5C9306F0660B}"/>
              </a:ext>
            </a:extLst>
          </p:cNvPr>
          <p:cNvSpPr/>
          <p:nvPr/>
        </p:nvSpPr>
        <p:spPr>
          <a:xfrm>
            <a:off x="2391629" y="4000459"/>
            <a:ext cx="2657198" cy="1231473"/>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cxnSp>
        <p:nvCxnSpPr>
          <p:cNvPr id="8" name="Connettore 2 7">
            <a:extLst>
              <a:ext uri="{FF2B5EF4-FFF2-40B4-BE49-F238E27FC236}">
                <a16:creationId xmlns:a16="http://schemas.microsoft.com/office/drawing/2014/main" id="{AEE03AAB-4D08-CEA2-0410-919BB120CCBE}"/>
              </a:ext>
            </a:extLst>
          </p:cNvPr>
          <p:cNvCxnSpPr>
            <a:cxnSpLocks/>
            <a:stCxn id="7" idx="3"/>
            <a:endCxn id="9" idx="0"/>
          </p:cNvCxnSpPr>
          <p:nvPr/>
        </p:nvCxnSpPr>
        <p:spPr>
          <a:xfrm flipH="1">
            <a:off x="2126504" y="5051587"/>
            <a:ext cx="654263" cy="28825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 name="CasellaDiTesto 8">
            <a:extLst>
              <a:ext uri="{FF2B5EF4-FFF2-40B4-BE49-F238E27FC236}">
                <a16:creationId xmlns:a16="http://schemas.microsoft.com/office/drawing/2014/main" id="{E5621616-E5EC-73A2-C69D-B2C5DB073F6E}"/>
              </a:ext>
            </a:extLst>
          </p:cNvPr>
          <p:cNvSpPr txBox="1"/>
          <p:nvPr/>
        </p:nvSpPr>
        <p:spPr>
          <a:xfrm>
            <a:off x="862758" y="5339837"/>
            <a:ext cx="2527491" cy="707886"/>
          </a:xfrm>
          <a:prstGeom prst="rect">
            <a:avLst/>
          </a:prstGeom>
          <a:noFill/>
        </p:spPr>
        <p:txBody>
          <a:bodyPr wrap="square" rtlCol="0">
            <a:spAutoFit/>
          </a:bodyPr>
          <a:lstStyle/>
          <a:p>
            <a:pPr algn="ctr"/>
            <a:r>
              <a:rPr lang="it-IT" sz="2000" i="1" dirty="0">
                <a:solidFill>
                  <a:srgbClr val="7030A0"/>
                </a:solidFill>
                <a:effectLst>
                  <a:outerShdw blurRad="38100" dist="38100" dir="2700000" algn="tl">
                    <a:srgbClr val="000000">
                      <a:alpha val="43137"/>
                    </a:srgbClr>
                  </a:outerShdw>
                </a:effectLst>
              </a:rPr>
              <a:t>Three body </a:t>
            </a:r>
            <a:r>
              <a:rPr lang="it-IT" sz="2000" i="1" dirty="0" err="1">
                <a:solidFill>
                  <a:srgbClr val="7030A0"/>
                </a:solidFill>
                <a:effectLst>
                  <a:outerShdw blurRad="38100" dist="38100" dir="2700000" algn="tl">
                    <a:srgbClr val="000000">
                      <a:alpha val="43137"/>
                    </a:srgbClr>
                  </a:outerShdw>
                </a:effectLst>
              </a:rPr>
              <a:t>measured</a:t>
            </a:r>
            <a:r>
              <a:rPr lang="it-IT" sz="2000" i="1" dirty="0">
                <a:solidFill>
                  <a:srgbClr val="7030A0"/>
                </a:solidFill>
                <a:effectLst>
                  <a:outerShdw blurRad="38100" dist="38100" dir="2700000" algn="tl">
                    <a:srgbClr val="000000">
                      <a:alpha val="43137"/>
                    </a:srgbClr>
                  </a:outerShdw>
                </a:effectLst>
              </a:rPr>
              <a:t> cross </a:t>
            </a:r>
            <a:r>
              <a:rPr lang="it-IT" sz="2000" i="1" dirty="0" err="1">
                <a:solidFill>
                  <a:srgbClr val="7030A0"/>
                </a:solidFill>
                <a:effectLst>
                  <a:outerShdw blurRad="38100" dist="38100" dir="2700000" algn="tl">
                    <a:srgbClr val="000000">
                      <a:alpha val="43137"/>
                    </a:srgbClr>
                  </a:outerShdw>
                </a:effectLst>
              </a:rPr>
              <a:t>section</a:t>
            </a:r>
            <a:endParaRPr lang="it-IT" sz="2000" i="1" dirty="0">
              <a:solidFill>
                <a:srgbClr val="7030A0"/>
              </a:solidFill>
              <a:effectLst>
                <a:outerShdw blurRad="38100" dist="38100" dir="2700000" algn="tl">
                  <a:srgbClr val="000000">
                    <a:alpha val="43137"/>
                  </a:srgbClr>
                </a:outerShdw>
              </a:effectLst>
            </a:endParaRPr>
          </a:p>
        </p:txBody>
      </p:sp>
      <p:sp>
        <p:nvSpPr>
          <p:cNvPr id="11" name="Ovale 10">
            <a:extLst>
              <a:ext uri="{FF2B5EF4-FFF2-40B4-BE49-F238E27FC236}">
                <a16:creationId xmlns:a16="http://schemas.microsoft.com/office/drawing/2014/main" id="{66895578-B91B-2DFD-DE14-5A1D24866273}"/>
              </a:ext>
            </a:extLst>
          </p:cNvPr>
          <p:cNvSpPr/>
          <p:nvPr/>
        </p:nvSpPr>
        <p:spPr>
          <a:xfrm>
            <a:off x="5239925" y="4299935"/>
            <a:ext cx="620014" cy="512590"/>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cxnSp>
        <p:nvCxnSpPr>
          <p:cNvPr id="13" name="Connettore 2 12">
            <a:extLst>
              <a:ext uri="{FF2B5EF4-FFF2-40B4-BE49-F238E27FC236}">
                <a16:creationId xmlns:a16="http://schemas.microsoft.com/office/drawing/2014/main" id="{104D6865-1FFE-852A-0F3E-A773FD42BA01}"/>
              </a:ext>
            </a:extLst>
          </p:cNvPr>
          <p:cNvCxnSpPr>
            <a:cxnSpLocks/>
            <a:stCxn id="11" idx="4"/>
            <a:endCxn id="14" idx="0"/>
          </p:cNvCxnSpPr>
          <p:nvPr/>
        </p:nvCxnSpPr>
        <p:spPr>
          <a:xfrm flipH="1">
            <a:off x="4792649" y="4812525"/>
            <a:ext cx="757283" cy="527312"/>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CasellaDiTesto 13">
            <a:extLst>
              <a:ext uri="{FF2B5EF4-FFF2-40B4-BE49-F238E27FC236}">
                <a16:creationId xmlns:a16="http://schemas.microsoft.com/office/drawing/2014/main" id="{9408AC69-5FFE-E927-93A8-6273A4626EE1}"/>
              </a:ext>
            </a:extLst>
          </p:cNvPr>
          <p:cNvSpPr txBox="1"/>
          <p:nvPr/>
        </p:nvSpPr>
        <p:spPr>
          <a:xfrm>
            <a:off x="3701753" y="5339837"/>
            <a:ext cx="2181792" cy="707886"/>
          </a:xfrm>
          <a:prstGeom prst="rect">
            <a:avLst/>
          </a:prstGeom>
          <a:noFill/>
        </p:spPr>
        <p:txBody>
          <a:bodyPr wrap="square" rtlCol="0">
            <a:spAutoFit/>
          </a:bodyPr>
          <a:lstStyle/>
          <a:p>
            <a:pPr algn="ctr"/>
            <a:r>
              <a:rPr lang="it-IT" sz="2000" i="1" dirty="0" err="1">
                <a:solidFill>
                  <a:srgbClr val="00B0F0"/>
                </a:solidFill>
                <a:effectLst>
                  <a:outerShdw blurRad="38100" dist="38100" dir="2700000" algn="tl">
                    <a:srgbClr val="000000">
                      <a:alpha val="43137"/>
                    </a:srgbClr>
                  </a:outerShdw>
                </a:effectLst>
              </a:rPr>
              <a:t>Calculated</a:t>
            </a:r>
            <a:r>
              <a:rPr lang="it-IT" sz="2000" i="1" dirty="0">
                <a:solidFill>
                  <a:srgbClr val="00B0F0"/>
                </a:solidFill>
                <a:effectLst>
                  <a:outerShdw blurRad="38100" dist="38100" dir="2700000" algn="tl">
                    <a:srgbClr val="000000">
                      <a:alpha val="43137"/>
                    </a:srgbClr>
                  </a:outerShdw>
                </a:effectLst>
              </a:rPr>
              <a:t> </a:t>
            </a:r>
            <a:r>
              <a:rPr lang="it-IT" sz="2000" i="1" dirty="0" err="1">
                <a:solidFill>
                  <a:srgbClr val="00B0F0"/>
                </a:solidFill>
                <a:effectLst>
                  <a:outerShdw blurRad="38100" dist="38100" dir="2700000" algn="tl">
                    <a:srgbClr val="000000">
                      <a:alpha val="43137"/>
                    </a:srgbClr>
                  </a:outerShdw>
                </a:effectLst>
              </a:rPr>
              <a:t>kinematical</a:t>
            </a:r>
            <a:r>
              <a:rPr lang="it-IT" sz="2000" i="1" dirty="0">
                <a:solidFill>
                  <a:srgbClr val="00B0F0"/>
                </a:solidFill>
                <a:effectLst>
                  <a:outerShdw blurRad="38100" dist="38100" dir="2700000" algn="tl">
                    <a:srgbClr val="000000">
                      <a:alpha val="43137"/>
                    </a:srgbClr>
                  </a:outerShdw>
                </a:effectLst>
              </a:rPr>
              <a:t> </a:t>
            </a:r>
            <a:r>
              <a:rPr lang="it-IT" sz="2000" i="1" dirty="0" err="1">
                <a:solidFill>
                  <a:srgbClr val="00B0F0"/>
                </a:solidFill>
                <a:effectLst>
                  <a:outerShdw blurRad="38100" dist="38100" dir="2700000" algn="tl">
                    <a:srgbClr val="000000">
                      <a:alpha val="43137"/>
                    </a:srgbClr>
                  </a:outerShdw>
                </a:effectLst>
              </a:rPr>
              <a:t>factor</a:t>
            </a:r>
            <a:r>
              <a:rPr lang="it-IT" sz="2000" i="1" dirty="0">
                <a:solidFill>
                  <a:srgbClr val="00B0F0"/>
                </a:solidFill>
                <a:effectLst>
                  <a:outerShdw blurRad="38100" dist="38100" dir="2700000" algn="tl">
                    <a:srgbClr val="000000">
                      <a:alpha val="43137"/>
                    </a:srgbClr>
                  </a:outerShdw>
                </a:effectLst>
              </a:rPr>
              <a:t> </a:t>
            </a:r>
          </a:p>
        </p:txBody>
      </p:sp>
      <p:sp>
        <p:nvSpPr>
          <p:cNvPr id="15" name="Ovale 14">
            <a:extLst>
              <a:ext uri="{FF2B5EF4-FFF2-40B4-BE49-F238E27FC236}">
                <a16:creationId xmlns:a16="http://schemas.microsoft.com/office/drawing/2014/main" id="{3A61FCF1-FB6F-F3F7-671A-1B0B4603AEBF}"/>
              </a:ext>
            </a:extLst>
          </p:cNvPr>
          <p:cNvSpPr/>
          <p:nvPr/>
        </p:nvSpPr>
        <p:spPr>
          <a:xfrm>
            <a:off x="6076539" y="4000459"/>
            <a:ext cx="1339674" cy="1162134"/>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16" name="CasellaDiTesto 15">
            <a:extLst>
              <a:ext uri="{FF2B5EF4-FFF2-40B4-BE49-F238E27FC236}">
                <a16:creationId xmlns:a16="http://schemas.microsoft.com/office/drawing/2014/main" id="{A7C3F528-1998-F394-1B9B-06C5AB37CC77}"/>
              </a:ext>
            </a:extLst>
          </p:cNvPr>
          <p:cNvSpPr txBox="1"/>
          <p:nvPr/>
        </p:nvSpPr>
        <p:spPr>
          <a:xfrm>
            <a:off x="6199488" y="5261401"/>
            <a:ext cx="2252882" cy="1015663"/>
          </a:xfrm>
          <a:prstGeom prst="rect">
            <a:avLst/>
          </a:prstGeom>
          <a:noFill/>
        </p:spPr>
        <p:txBody>
          <a:bodyPr wrap="square" rtlCol="0">
            <a:spAutoFit/>
          </a:bodyPr>
          <a:lstStyle/>
          <a:p>
            <a:pPr algn="ctr"/>
            <a:r>
              <a:rPr lang="it-IT" sz="2000" i="1" dirty="0">
                <a:solidFill>
                  <a:srgbClr val="00B050"/>
                </a:solidFill>
                <a:effectLst>
                  <a:outerShdw blurRad="38100" dist="38100" dir="2700000" algn="tl">
                    <a:srgbClr val="000000">
                      <a:alpha val="43137"/>
                    </a:srgbClr>
                  </a:outerShdw>
                </a:effectLst>
              </a:rPr>
              <a:t>Fourier </a:t>
            </a:r>
            <a:r>
              <a:rPr lang="it-IT" sz="2000" i="1" dirty="0" err="1">
                <a:solidFill>
                  <a:srgbClr val="00B050"/>
                </a:solidFill>
                <a:effectLst>
                  <a:outerShdw blurRad="38100" dist="38100" dir="2700000" algn="tl">
                    <a:srgbClr val="000000">
                      <a:alpha val="43137"/>
                    </a:srgbClr>
                  </a:outerShdw>
                </a:effectLst>
              </a:rPr>
              <a:t>trasform</a:t>
            </a:r>
            <a:r>
              <a:rPr lang="it-IT" sz="2000" i="1" dirty="0">
                <a:solidFill>
                  <a:srgbClr val="00B050"/>
                </a:solidFill>
                <a:effectLst>
                  <a:outerShdw blurRad="38100" dist="38100" dir="2700000" algn="tl">
                    <a:srgbClr val="000000">
                      <a:alpha val="43137"/>
                    </a:srgbClr>
                  </a:outerShdw>
                </a:effectLst>
              </a:rPr>
              <a:t> for the x-s </a:t>
            </a:r>
            <a:r>
              <a:rPr lang="it-IT" sz="2000" i="1" dirty="0" err="1">
                <a:solidFill>
                  <a:srgbClr val="00B050"/>
                </a:solidFill>
                <a:effectLst>
                  <a:outerShdw blurRad="38100" dist="38100" dir="2700000" algn="tl">
                    <a:srgbClr val="000000">
                      <a:alpha val="43137"/>
                    </a:srgbClr>
                  </a:outerShdw>
                </a:effectLst>
              </a:rPr>
              <a:t>intercluster</a:t>
            </a:r>
            <a:r>
              <a:rPr lang="it-IT" sz="2000" i="1" dirty="0">
                <a:solidFill>
                  <a:srgbClr val="00B050"/>
                </a:solidFill>
                <a:effectLst>
                  <a:outerShdw blurRad="38100" dist="38100" dir="2700000" algn="tl">
                    <a:srgbClr val="000000">
                      <a:alpha val="43137"/>
                    </a:srgbClr>
                  </a:outerShdw>
                </a:effectLst>
              </a:rPr>
              <a:t> </a:t>
            </a:r>
            <a:r>
              <a:rPr lang="it-IT" sz="2000" i="1" dirty="0" err="1">
                <a:solidFill>
                  <a:srgbClr val="00B050"/>
                </a:solidFill>
                <a:effectLst>
                  <a:outerShdw blurRad="38100" dist="38100" dir="2700000" algn="tl">
                    <a:srgbClr val="000000">
                      <a:alpha val="43137"/>
                    </a:srgbClr>
                  </a:outerShdw>
                </a:effectLst>
              </a:rPr>
              <a:t>motion</a:t>
            </a:r>
            <a:endParaRPr lang="it-IT" sz="2000" i="1" dirty="0">
              <a:solidFill>
                <a:srgbClr val="00B050"/>
              </a:solidFill>
              <a:effectLst>
                <a:outerShdw blurRad="38100" dist="38100" dir="2700000" algn="tl">
                  <a:srgbClr val="000000">
                    <a:alpha val="43137"/>
                  </a:srgbClr>
                </a:outerShdw>
              </a:effectLst>
            </a:endParaRPr>
          </a:p>
        </p:txBody>
      </p:sp>
      <p:sp>
        <p:nvSpPr>
          <p:cNvPr id="17" name="Ovale 16">
            <a:extLst>
              <a:ext uri="{FF2B5EF4-FFF2-40B4-BE49-F238E27FC236}">
                <a16:creationId xmlns:a16="http://schemas.microsoft.com/office/drawing/2014/main" id="{C5DCA6E0-4213-C382-86B9-BC889511F025}"/>
              </a:ext>
            </a:extLst>
          </p:cNvPr>
          <p:cNvSpPr/>
          <p:nvPr/>
        </p:nvSpPr>
        <p:spPr>
          <a:xfrm>
            <a:off x="7555486" y="4072657"/>
            <a:ext cx="1126541" cy="101773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18" name="CasellaDiTesto 17">
            <a:extLst>
              <a:ext uri="{FF2B5EF4-FFF2-40B4-BE49-F238E27FC236}">
                <a16:creationId xmlns:a16="http://schemas.microsoft.com/office/drawing/2014/main" id="{1A1E58C9-3BEC-3C0A-38AB-756E8327CBCD}"/>
              </a:ext>
            </a:extLst>
          </p:cNvPr>
          <p:cNvSpPr txBox="1"/>
          <p:nvPr/>
        </p:nvSpPr>
        <p:spPr>
          <a:xfrm>
            <a:off x="8589427" y="5274177"/>
            <a:ext cx="3080668" cy="707886"/>
          </a:xfrm>
          <a:prstGeom prst="rect">
            <a:avLst/>
          </a:prstGeom>
          <a:noFill/>
        </p:spPr>
        <p:txBody>
          <a:bodyPr wrap="square" rtlCol="0">
            <a:spAutoFit/>
          </a:bodyPr>
          <a:lstStyle/>
          <a:p>
            <a:pPr algn="ctr"/>
            <a:r>
              <a:rPr lang="it-IT" sz="2000" i="1" dirty="0" err="1">
                <a:solidFill>
                  <a:srgbClr val="FF0000"/>
                </a:solidFill>
                <a:effectLst>
                  <a:outerShdw blurRad="38100" dist="38100" dir="2700000" algn="tl">
                    <a:srgbClr val="000000">
                      <a:alpha val="43137"/>
                    </a:srgbClr>
                  </a:outerShdw>
                </a:effectLst>
              </a:rPr>
              <a:t>Astrophysically</a:t>
            </a:r>
            <a:r>
              <a:rPr lang="it-IT" sz="2000" i="1" dirty="0">
                <a:solidFill>
                  <a:srgbClr val="FF0000"/>
                </a:solidFill>
                <a:effectLst>
                  <a:outerShdw blurRad="38100" dist="38100" dir="2700000" algn="tl">
                    <a:srgbClr val="000000">
                      <a:alpha val="43137"/>
                    </a:srgbClr>
                  </a:outerShdw>
                </a:effectLst>
              </a:rPr>
              <a:t> </a:t>
            </a:r>
            <a:r>
              <a:rPr lang="it-IT" sz="2000" i="1" dirty="0" err="1">
                <a:solidFill>
                  <a:srgbClr val="FF0000"/>
                </a:solidFill>
                <a:effectLst>
                  <a:outerShdw blurRad="38100" dist="38100" dir="2700000" algn="tl">
                    <a:srgbClr val="000000">
                      <a:alpha val="43137"/>
                    </a:srgbClr>
                  </a:outerShdw>
                </a:effectLst>
              </a:rPr>
              <a:t>relevant</a:t>
            </a:r>
            <a:r>
              <a:rPr lang="it-IT" sz="2000" i="1" dirty="0">
                <a:solidFill>
                  <a:srgbClr val="FF0000"/>
                </a:solidFill>
                <a:effectLst>
                  <a:outerShdw blurRad="38100" dist="38100" dir="2700000" algn="tl">
                    <a:srgbClr val="000000">
                      <a:alpha val="43137"/>
                    </a:srgbClr>
                  </a:outerShdw>
                </a:effectLst>
              </a:rPr>
              <a:t> </a:t>
            </a:r>
            <a:r>
              <a:rPr lang="it-IT" sz="2000" i="1" dirty="0" err="1">
                <a:solidFill>
                  <a:srgbClr val="FF0000"/>
                </a:solidFill>
                <a:effectLst>
                  <a:outerShdw blurRad="38100" dist="38100" dir="2700000" algn="tl">
                    <a:srgbClr val="000000">
                      <a:alpha val="43137"/>
                    </a:srgbClr>
                  </a:outerShdw>
                </a:effectLst>
              </a:rPr>
              <a:t>two</a:t>
            </a:r>
            <a:r>
              <a:rPr lang="it-IT" sz="2000" i="1" dirty="0">
                <a:solidFill>
                  <a:srgbClr val="FF0000"/>
                </a:solidFill>
                <a:effectLst>
                  <a:outerShdw blurRad="38100" dist="38100" dir="2700000" algn="tl">
                    <a:srgbClr val="000000">
                      <a:alpha val="43137"/>
                    </a:srgbClr>
                  </a:outerShdw>
                </a:effectLst>
              </a:rPr>
              <a:t> body cross </a:t>
            </a:r>
            <a:r>
              <a:rPr lang="it-IT" sz="2000" i="1" dirty="0" err="1">
                <a:solidFill>
                  <a:srgbClr val="FF0000"/>
                </a:solidFill>
                <a:effectLst>
                  <a:outerShdw blurRad="38100" dist="38100" dir="2700000" algn="tl">
                    <a:srgbClr val="000000">
                      <a:alpha val="43137"/>
                    </a:srgbClr>
                  </a:outerShdw>
                </a:effectLst>
              </a:rPr>
              <a:t>section</a:t>
            </a:r>
            <a:endParaRPr lang="it-IT" sz="2000" i="1" dirty="0">
              <a:solidFill>
                <a:srgbClr val="FF0000"/>
              </a:solidFill>
              <a:effectLst>
                <a:outerShdw blurRad="38100" dist="38100" dir="2700000" algn="tl">
                  <a:srgbClr val="000000">
                    <a:alpha val="43137"/>
                  </a:srgbClr>
                </a:outerShdw>
              </a:effectLst>
            </a:endParaRPr>
          </a:p>
        </p:txBody>
      </p:sp>
      <p:sp>
        <p:nvSpPr>
          <p:cNvPr id="19" name="CasellaDiTesto 18">
            <a:extLst>
              <a:ext uri="{FF2B5EF4-FFF2-40B4-BE49-F238E27FC236}">
                <a16:creationId xmlns:a16="http://schemas.microsoft.com/office/drawing/2014/main" id="{B2B43719-712B-38BC-B04C-F91C73899915}"/>
              </a:ext>
            </a:extLst>
          </p:cNvPr>
          <p:cNvSpPr txBox="1"/>
          <p:nvPr/>
        </p:nvSpPr>
        <p:spPr>
          <a:xfrm>
            <a:off x="45915" y="1441791"/>
            <a:ext cx="8011886" cy="1477328"/>
          </a:xfrm>
          <a:prstGeom prst="rect">
            <a:avLst/>
          </a:prstGeom>
          <a:noFill/>
        </p:spPr>
        <p:txBody>
          <a:bodyPr wrap="square" rtlCol="0">
            <a:spAutoFit/>
          </a:bodyPr>
          <a:lstStyle/>
          <a:p>
            <a:r>
              <a:rPr lang="en-US" b="1" dirty="0"/>
              <a:t> The TH-nucleus is chosen because of: </a:t>
            </a:r>
          </a:p>
          <a:p>
            <a:pPr marL="800100" lvl="1" indent="-342900">
              <a:buFont typeface="Arial"/>
              <a:buChar char="•"/>
            </a:pPr>
            <a:r>
              <a:rPr lang="en-US" b="1" dirty="0"/>
              <a:t>its large amplitude in the </a:t>
            </a:r>
            <a:r>
              <a:rPr lang="fr-FR" b="1" i="1" dirty="0"/>
              <a:t>a</a:t>
            </a:r>
            <a:r>
              <a:rPr lang="fr-FR" b="1" dirty="0"/>
              <a:t>=</a:t>
            </a:r>
            <a:r>
              <a:rPr lang="fr-FR" b="1" i="1" dirty="0" err="1"/>
              <a:t>x</a:t>
            </a:r>
            <a:r>
              <a:rPr lang="fr-FR" b="1" dirty="0" err="1"/>
              <a:t>⊕</a:t>
            </a:r>
            <a:r>
              <a:rPr lang="fr-FR" b="1" i="1" dirty="0" err="1"/>
              <a:t>s</a:t>
            </a:r>
            <a:r>
              <a:rPr lang="fr-FR" b="1" i="1" dirty="0"/>
              <a:t> </a:t>
            </a:r>
            <a:r>
              <a:rPr lang="fr-FR" b="1" dirty="0"/>
              <a:t>cluster configuration;</a:t>
            </a:r>
          </a:p>
          <a:p>
            <a:pPr marL="800100" lvl="1" indent="-342900">
              <a:buFont typeface="Arial"/>
              <a:buChar char="•"/>
            </a:pPr>
            <a:r>
              <a:rPr lang="fr-FR" b="1" dirty="0" err="1"/>
              <a:t>its</a:t>
            </a:r>
            <a:r>
              <a:rPr lang="fr-FR" b="1" dirty="0"/>
              <a:t> </a:t>
            </a:r>
            <a:r>
              <a:rPr lang="fr-FR" b="1" dirty="0" err="1"/>
              <a:t>relatively</a:t>
            </a:r>
            <a:r>
              <a:rPr lang="fr-FR" b="1" dirty="0"/>
              <a:t> </a:t>
            </a:r>
            <a:r>
              <a:rPr lang="fr-FR" b="1" dirty="0" err="1"/>
              <a:t>low-binding</a:t>
            </a:r>
            <a:r>
              <a:rPr lang="fr-FR" b="1" dirty="0"/>
              <a:t> </a:t>
            </a:r>
            <a:r>
              <a:rPr lang="fr-FR" b="1" dirty="0" err="1"/>
              <a:t>energy</a:t>
            </a:r>
            <a:r>
              <a:rPr lang="fr-FR" b="1" dirty="0"/>
              <a:t>;</a:t>
            </a:r>
          </a:p>
          <a:p>
            <a:pPr marL="800100" lvl="1" indent="-342900">
              <a:buFont typeface="Arial"/>
              <a:buChar char="•"/>
            </a:pPr>
            <a:r>
              <a:rPr lang="fr-FR" b="1" dirty="0" err="1"/>
              <a:t>Its</a:t>
            </a:r>
            <a:r>
              <a:rPr lang="fr-FR" b="1" dirty="0"/>
              <a:t> </a:t>
            </a:r>
            <a:r>
              <a:rPr lang="fr-FR" b="1" dirty="0" err="1"/>
              <a:t>known</a:t>
            </a:r>
            <a:r>
              <a:rPr lang="fr-FR" b="1" dirty="0"/>
              <a:t> </a:t>
            </a:r>
            <a:r>
              <a:rPr lang="fr-FR" b="1" i="1" dirty="0" err="1"/>
              <a:t>x-s</a:t>
            </a:r>
            <a:r>
              <a:rPr lang="fr-FR" b="1" dirty="0"/>
              <a:t> </a:t>
            </a:r>
            <a:r>
              <a:rPr lang="fr-FR" b="1" dirty="0" err="1"/>
              <a:t>momentum</a:t>
            </a:r>
            <a:r>
              <a:rPr lang="fr-FR" b="1" dirty="0"/>
              <a:t> distribution |</a:t>
            </a:r>
            <a:r>
              <a:rPr lang="fr-FR" b="1" dirty="0" err="1"/>
              <a:t>Φ</a:t>
            </a:r>
            <a:r>
              <a:rPr lang="fr-FR" b="1" dirty="0"/>
              <a:t>(</a:t>
            </a:r>
            <a:r>
              <a:rPr lang="fr-FR" b="1" dirty="0" err="1"/>
              <a:t>p</a:t>
            </a:r>
            <a:r>
              <a:rPr lang="fr-FR" b="1" baseline="-25000" dirty="0" err="1"/>
              <a:t>S</a:t>
            </a:r>
            <a:r>
              <a:rPr lang="fr-FR" b="1" dirty="0"/>
              <a:t>)|</a:t>
            </a:r>
            <a:r>
              <a:rPr lang="fr-FR" b="1" baseline="30000" dirty="0"/>
              <a:t>2 </a:t>
            </a:r>
            <a:r>
              <a:rPr lang="fr-FR" b="1" dirty="0"/>
              <a:t>in </a:t>
            </a:r>
            <a:r>
              <a:rPr lang="fr-FR" b="1" i="1" dirty="0"/>
              <a:t>a.</a:t>
            </a:r>
            <a:endParaRPr lang="fr-FR" b="1" dirty="0"/>
          </a:p>
          <a:p>
            <a:endParaRPr lang="en-US" b="1" dirty="0"/>
          </a:p>
        </p:txBody>
      </p:sp>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07134845-99A5-D033-6389-8A33D1C467E4}"/>
                  </a:ext>
                </a:extLst>
              </p:cNvPr>
              <p:cNvSpPr txBox="1"/>
              <p:nvPr/>
            </p:nvSpPr>
            <p:spPr>
              <a:xfrm>
                <a:off x="7357941" y="1464495"/>
                <a:ext cx="3798085" cy="694934"/>
              </a:xfrm>
              <a:prstGeom prst="rect">
                <a:avLst/>
              </a:prstGeom>
            </p:spPr>
            <p:style>
              <a:lnRef idx="1">
                <a:schemeClr val="accent6"/>
              </a:lnRef>
              <a:fillRef idx="2">
                <a:schemeClr val="accent6"/>
              </a:fillRef>
              <a:effectRef idx="1">
                <a:schemeClr val="accent6"/>
              </a:effectRef>
              <a:fontRef idx="minor">
                <a:schemeClr val="dk1"/>
              </a:fontRef>
            </p:style>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𝐸</m:t>
                          </m:r>
                        </m:e>
                        <m:sub>
                          <m:r>
                            <a:rPr lang="it-IT" sz="2400" b="0" i="1" smtClean="0">
                              <a:latin typeface="Cambria Math" panose="02040503050406030204" pitchFamily="18" charset="0"/>
                            </a:rPr>
                            <m:t>𝐴𝑥</m:t>
                          </m:r>
                        </m:sub>
                      </m:sSub>
                      <m:r>
                        <a:rPr lang="it-IT" sz="2400" b="0" i="1" smtClean="0">
                          <a:latin typeface="Cambria Math" panose="02040503050406030204" pitchFamily="18" charset="0"/>
                        </a:rPr>
                        <m:t>=</m:t>
                      </m:r>
                      <m:f>
                        <m:fPr>
                          <m:ctrlPr>
                            <a:rPr lang="it-IT" sz="2400" b="0" i="1" smtClean="0">
                              <a:latin typeface="Cambria Math" panose="02040503050406030204" pitchFamily="18" charset="0"/>
                            </a:rPr>
                          </m:ctrlPr>
                        </m:fPr>
                        <m:num>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𝑚</m:t>
                              </m:r>
                            </m:e>
                            <m:sub>
                              <m:r>
                                <a:rPr lang="it-IT" sz="2400" b="0" i="1" smtClean="0">
                                  <a:latin typeface="Cambria Math" panose="02040503050406030204" pitchFamily="18" charset="0"/>
                                </a:rPr>
                                <m:t>𝑥</m:t>
                              </m:r>
                            </m:sub>
                          </m:sSub>
                        </m:num>
                        <m:den>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𝑚</m:t>
                              </m:r>
                            </m:e>
                            <m:sub>
                              <m:r>
                                <a:rPr lang="it-IT" sz="2400" b="0" i="1" smtClean="0">
                                  <a:latin typeface="Cambria Math" panose="02040503050406030204" pitchFamily="18" charset="0"/>
                                </a:rPr>
                                <m:t>𝑥</m:t>
                              </m:r>
                            </m:sub>
                          </m:sSub>
                          <m:r>
                            <a:rPr lang="it-IT" sz="2400" b="0" i="1" smtClean="0">
                              <a:latin typeface="Cambria Math" panose="02040503050406030204" pitchFamily="18" charset="0"/>
                            </a:rPr>
                            <m:t>+</m:t>
                          </m:r>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𝑚</m:t>
                              </m:r>
                            </m:e>
                            <m:sub>
                              <m:r>
                                <a:rPr lang="it-IT" sz="2400" b="0" i="1" smtClean="0">
                                  <a:latin typeface="Cambria Math" panose="02040503050406030204" pitchFamily="18" charset="0"/>
                                </a:rPr>
                                <m:t>𝐴</m:t>
                              </m:r>
                            </m:sub>
                          </m:sSub>
                        </m:den>
                      </m:f>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𝐸</m:t>
                          </m:r>
                        </m:e>
                        <m:sub>
                          <m:r>
                            <a:rPr lang="it-IT" sz="2400" b="0" i="1" smtClean="0">
                              <a:latin typeface="Cambria Math" panose="02040503050406030204" pitchFamily="18" charset="0"/>
                            </a:rPr>
                            <m:t>𝐴</m:t>
                          </m:r>
                        </m:sub>
                      </m:sSub>
                      <m:r>
                        <a:rPr lang="it-IT" sz="2400" b="0" i="1" smtClean="0">
                          <a:latin typeface="Cambria Math" panose="02040503050406030204" pitchFamily="18" charset="0"/>
                        </a:rPr>
                        <m:t>−</m:t>
                      </m:r>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𝐵</m:t>
                          </m:r>
                        </m:e>
                        <m:sub>
                          <m:r>
                            <a:rPr lang="it-IT" sz="2400" b="0" i="1" smtClean="0">
                              <a:latin typeface="Cambria Math" panose="02040503050406030204" pitchFamily="18" charset="0"/>
                            </a:rPr>
                            <m:t>𝑥𝑠</m:t>
                          </m:r>
                        </m:sub>
                      </m:sSub>
                    </m:oMath>
                  </m:oMathPara>
                </a14:m>
                <a:endParaRPr lang="it-IT" sz="2400" dirty="0"/>
              </a:p>
            </p:txBody>
          </p:sp>
        </mc:Choice>
        <mc:Fallback xmlns="">
          <p:sp>
            <p:nvSpPr>
              <p:cNvPr id="20" name="CasellaDiTesto 19">
                <a:extLst>
                  <a:ext uri="{FF2B5EF4-FFF2-40B4-BE49-F238E27FC236}">
                    <a16:creationId xmlns:a16="http://schemas.microsoft.com/office/drawing/2014/main" id="{07134845-99A5-D033-6389-8A33D1C467E4}"/>
                  </a:ext>
                </a:extLst>
              </p:cNvPr>
              <p:cNvSpPr txBox="1">
                <a:spLocks noRot="1" noChangeAspect="1" noMove="1" noResize="1" noEditPoints="1" noAdjustHandles="1" noChangeArrowheads="1" noChangeShapeType="1" noTextEdit="1"/>
              </p:cNvSpPr>
              <p:nvPr/>
            </p:nvSpPr>
            <p:spPr>
              <a:xfrm>
                <a:off x="7357941" y="1464495"/>
                <a:ext cx="3798085" cy="694934"/>
              </a:xfrm>
              <a:prstGeom prst="rect">
                <a:avLst/>
              </a:prstGeom>
              <a:blipFill>
                <a:blip r:embed="rId6"/>
                <a:stretch>
                  <a:fillRect/>
                </a:stretch>
              </a:blipFill>
            </p:spPr>
            <p:txBody>
              <a:bodyPr/>
              <a:lstStyle/>
              <a:p>
                <a:r>
                  <a:rPr lang="it-IT">
                    <a:noFill/>
                  </a:rPr>
                  <a:t> </a:t>
                </a:r>
              </a:p>
            </p:txBody>
          </p:sp>
        </mc:Fallback>
      </mc:AlternateContent>
      <p:sp>
        <p:nvSpPr>
          <p:cNvPr id="21" name="Rettangolo 20">
            <a:extLst>
              <a:ext uri="{FF2B5EF4-FFF2-40B4-BE49-F238E27FC236}">
                <a16:creationId xmlns:a16="http://schemas.microsoft.com/office/drawing/2014/main" id="{9CA1C236-B457-0195-DC2E-6E5FA4551713}"/>
              </a:ext>
            </a:extLst>
          </p:cNvPr>
          <p:cNvSpPr/>
          <p:nvPr/>
        </p:nvSpPr>
        <p:spPr>
          <a:xfrm>
            <a:off x="6488367" y="2247988"/>
            <a:ext cx="5537231" cy="1077218"/>
          </a:xfrm>
          <a:prstGeom prst="rect">
            <a:avLst/>
          </a:prstGeom>
        </p:spPr>
        <p:txBody>
          <a:bodyPr wrap="square">
            <a:spAutoFit/>
          </a:bodyPr>
          <a:lstStyle/>
          <a:p>
            <a:r>
              <a:rPr lang="it-IT" altLang="it-IT" sz="1600" b="1" dirty="0" err="1">
                <a:solidFill>
                  <a:schemeClr val="accent6"/>
                </a:solidFill>
              </a:rPr>
              <a:t>B</a:t>
            </a:r>
            <a:r>
              <a:rPr lang="it-IT" altLang="it-IT" sz="1600" b="1" baseline="-25000" dirty="0" err="1">
                <a:solidFill>
                  <a:schemeClr val="accent6"/>
                </a:solidFill>
              </a:rPr>
              <a:t>x</a:t>
            </a:r>
            <a:r>
              <a:rPr lang="it-IT" altLang="it-IT" sz="1600" b="1" baseline="-25000" dirty="0">
                <a:solidFill>
                  <a:schemeClr val="accent6"/>
                </a:solidFill>
              </a:rPr>
              <a:t>-s</a:t>
            </a:r>
            <a:r>
              <a:rPr lang="it-IT" altLang="it-IT" sz="1600" b="1" dirty="0">
                <a:solidFill>
                  <a:schemeClr val="accent6"/>
                </a:solidFill>
              </a:rPr>
              <a:t> </a:t>
            </a:r>
            <a:r>
              <a:rPr lang="it-IT" altLang="it-IT" sz="1600" b="1" dirty="0" err="1">
                <a:solidFill>
                  <a:schemeClr val="accent6"/>
                </a:solidFill>
              </a:rPr>
              <a:t>plays</a:t>
            </a:r>
            <a:r>
              <a:rPr lang="it-IT" altLang="it-IT" sz="1600" b="1" dirty="0">
                <a:solidFill>
                  <a:schemeClr val="accent6"/>
                </a:solidFill>
              </a:rPr>
              <a:t> a </a:t>
            </a:r>
            <a:r>
              <a:rPr lang="it-IT" altLang="it-IT" sz="1600" b="1" dirty="0" err="1">
                <a:solidFill>
                  <a:schemeClr val="accent6"/>
                </a:solidFill>
              </a:rPr>
              <a:t>key</a:t>
            </a:r>
            <a:r>
              <a:rPr lang="it-IT" altLang="it-IT" sz="1600" b="1" dirty="0">
                <a:solidFill>
                  <a:schemeClr val="accent6"/>
                </a:solidFill>
              </a:rPr>
              <a:t> </a:t>
            </a:r>
            <a:r>
              <a:rPr lang="it-IT" altLang="it-IT" sz="1600" b="1" dirty="0" err="1">
                <a:solidFill>
                  <a:schemeClr val="accent6"/>
                </a:solidFill>
              </a:rPr>
              <a:t>role</a:t>
            </a:r>
            <a:r>
              <a:rPr lang="it-IT" altLang="it-IT" sz="1600" b="1" dirty="0">
                <a:solidFill>
                  <a:schemeClr val="accent6"/>
                </a:solidFill>
              </a:rPr>
              <a:t> in </a:t>
            </a:r>
            <a:r>
              <a:rPr lang="it-IT" altLang="it-IT" sz="1600" b="1" dirty="0" err="1">
                <a:solidFill>
                  <a:schemeClr val="accent6"/>
                </a:solidFill>
              </a:rPr>
              <a:t>compensating</a:t>
            </a:r>
            <a:r>
              <a:rPr lang="it-IT" altLang="it-IT" sz="1600" b="1" dirty="0">
                <a:solidFill>
                  <a:schemeClr val="accent6"/>
                </a:solidFill>
              </a:rPr>
              <a:t>  for the </a:t>
            </a:r>
            <a:r>
              <a:rPr lang="it-IT" altLang="it-IT" sz="1600" b="1" dirty="0" err="1">
                <a:solidFill>
                  <a:schemeClr val="accent6"/>
                </a:solidFill>
              </a:rPr>
              <a:t>beam</a:t>
            </a:r>
            <a:r>
              <a:rPr lang="it-IT" altLang="it-IT" sz="1600" b="1" dirty="0">
                <a:solidFill>
                  <a:schemeClr val="accent6"/>
                </a:solidFill>
              </a:rPr>
              <a:t> </a:t>
            </a:r>
            <a:r>
              <a:rPr lang="it-IT" altLang="it-IT" sz="1600" b="1" dirty="0" err="1">
                <a:solidFill>
                  <a:schemeClr val="accent6"/>
                </a:solidFill>
              </a:rPr>
              <a:t>energy</a:t>
            </a:r>
            <a:r>
              <a:rPr lang="it-IT" altLang="it-IT" sz="1600" b="1" dirty="0">
                <a:solidFill>
                  <a:schemeClr val="accent6"/>
                </a:solidFill>
              </a:rPr>
              <a:t> </a:t>
            </a:r>
            <a:r>
              <a:rPr lang="it-IT" altLang="it-IT" sz="1600" b="1" dirty="0" err="1">
                <a:solidFill>
                  <a:schemeClr val="accent6"/>
                </a:solidFill>
              </a:rPr>
              <a:t>thanks</a:t>
            </a:r>
            <a:r>
              <a:rPr lang="it-IT" altLang="it-IT" sz="1600" b="1" dirty="0">
                <a:solidFill>
                  <a:schemeClr val="accent6"/>
                </a:solidFill>
              </a:rPr>
              <a:t> to the </a:t>
            </a:r>
            <a:r>
              <a:rPr lang="it-IT" altLang="it-IT" sz="1600" b="1" i="1" dirty="0">
                <a:solidFill>
                  <a:schemeClr val="accent6"/>
                </a:solidFill>
              </a:rPr>
              <a:t>x-s </a:t>
            </a:r>
            <a:r>
              <a:rPr lang="it-IT" altLang="it-IT" sz="1600" b="1" i="1" dirty="0" err="1">
                <a:solidFill>
                  <a:schemeClr val="accent6"/>
                </a:solidFill>
              </a:rPr>
              <a:t>intercluster</a:t>
            </a:r>
            <a:r>
              <a:rPr lang="it-IT" altLang="it-IT" sz="1600" b="1" i="1" dirty="0">
                <a:solidFill>
                  <a:schemeClr val="accent6"/>
                </a:solidFill>
              </a:rPr>
              <a:t> </a:t>
            </a:r>
            <a:r>
              <a:rPr lang="it-IT" altLang="it-IT" sz="1600" b="1" i="1" dirty="0" err="1">
                <a:solidFill>
                  <a:schemeClr val="accent6"/>
                </a:solidFill>
              </a:rPr>
              <a:t>motion</a:t>
            </a:r>
            <a:r>
              <a:rPr lang="it-IT" altLang="it-IT" sz="1600" b="1" i="1" dirty="0">
                <a:solidFill>
                  <a:schemeClr val="accent6"/>
                </a:solidFill>
              </a:rPr>
              <a:t> </a:t>
            </a:r>
            <a:r>
              <a:rPr lang="it-IT" altLang="it-IT" sz="1600" b="1" dirty="0">
                <a:solidFill>
                  <a:schemeClr val="accent6"/>
                </a:solidFill>
              </a:rPr>
              <a:t>inside a, </a:t>
            </a:r>
            <a:r>
              <a:rPr lang="it-IT" altLang="it-IT" sz="1600" b="1" dirty="0" err="1">
                <a:solidFill>
                  <a:schemeClr val="accent6"/>
                </a:solidFill>
              </a:rPr>
              <a:t>it</a:t>
            </a:r>
            <a:r>
              <a:rPr lang="it-IT" altLang="it-IT" sz="1600" b="1" dirty="0">
                <a:solidFill>
                  <a:schemeClr val="accent6"/>
                </a:solidFill>
              </a:rPr>
              <a:t> </a:t>
            </a:r>
            <a:r>
              <a:rPr lang="it-IT" altLang="it-IT" sz="1600" b="1" dirty="0" err="1">
                <a:solidFill>
                  <a:schemeClr val="accent6"/>
                </a:solidFill>
              </a:rPr>
              <a:t>is</a:t>
            </a:r>
            <a:r>
              <a:rPr lang="it-IT" altLang="it-IT" sz="1600" b="1" dirty="0">
                <a:solidFill>
                  <a:schemeClr val="accent6"/>
                </a:solidFill>
              </a:rPr>
              <a:t> </a:t>
            </a:r>
            <a:r>
              <a:rPr lang="it-IT" altLang="it-IT" sz="1600" b="1" dirty="0" err="1">
                <a:solidFill>
                  <a:schemeClr val="accent6"/>
                </a:solidFill>
              </a:rPr>
              <a:t>possible</a:t>
            </a:r>
            <a:r>
              <a:rPr lang="it-IT" altLang="it-IT" sz="1600" b="1" dirty="0">
                <a:solidFill>
                  <a:schemeClr val="accent6"/>
                </a:solidFill>
              </a:rPr>
              <a:t> to </a:t>
            </a:r>
            <a:r>
              <a:rPr lang="it-IT" altLang="it-IT" sz="1600" b="1" dirty="0" err="1">
                <a:solidFill>
                  <a:schemeClr val="accent6"/>
                </a:solidFill>
              </a:rPr>
              <a:t>span</a:t>
            </a:r>
            <a:r>
              <a:rPr lang="it-IT" altLang="it-IT" sz="1600" b="1" dirty="0">
                <a:solidFill>
                  <a:schemeClr val="accent6"/>
                </a:solidFill>
              </a:rPr>
              <a:t> an </a:t>
            </a:r>
            <a:r>
              <a:rPr lang="it-IT" altLang="it-IT" sz="1600" b="1" dirty="0" err="1">
                <a:solidFill>
                  <a:schemeClr val="accent6"/>
                </a:solidFill>
              </a:rPr>
              <a:t>energy</a:t>
            </a:r>
            <a:r>
              <a:rPr lang="it-IT" altLang="it-IT" sz="1600" b="1" dirty="0">
                <a:solidFill>
                  <a:schemeClr val="accent6"/>
                </a:solidFill>
              </a:rPr>
              <a:t> </a:t>
            </a:r>
            <a:r>
              <a:rPr lang="it-IT" altLang="it-IT" sz="1600" b="1" dirty="0" err="1">
                <a:solidFill>
                  <a:schemeClr val="accent6"/>
                </a:solidFill>
              </a:rPr>
              <a:t>range</a:t>
            </a:r>
            <a:r>
              <a:rPr lang="it-IT" altLang="it-IT" sz="1600" b="1" dirty="0">
                <a:solidFill>
                  <a:schemeClr val="accent6"/>
                </a:solidFill>
              </a:rPr>
              <a:t> of </a:t>
            </a:r>
            <a:r>
              <a:rPr lang="it-IT" altLang="it-IT" sz="1600" b="1" dirty="0" err="1">
                <a:solidFill>
                  <a:schemeClr val="accent6"/>
                </a:solidFill>
              </a:rPr>
              <a:t>several</a:t>
            </a:r>
            <a:r>
              <a:rPr lang="it-IT" altLang="it-IT" sz="1600" b="1" dirty="0">
                <a:solidFill>
                  <a:schemeClr val="accent6"/>
                </a:solidFill>
              </a:rPr>
              <a:t> </a:t>
            </a:r>
            <a:r>
              <a:rPr lang="it-IT" altLang="it-IT" sz="1600" b="1" dirty="0" err="1">
                <a:solidFill>
                  <a:schemeClr val="accent6"/>
                </a:solidFill>
              </a:rPr>
              <a:t>hundreds</a:t>
            </a:r>
            <a:r>
              <a:rPr lang="it-IT" altLang="it-IT" sz="1600" b="1" dirty="0">
                <a:solidFill>
                  <a:schemeClr val="accent6"/>
                </a:solidFill>
              </a:rPr>
              <a:t> of </a:t>
            </a:r>
            <a:r>
              <a:rPr lang="it-IT" altLang="it-IT" sz="1600" b="1" dirty="0" err="1">
                <a:solidFill>
                  <a:schemeClr val="accent6"/>
                </a:solidFill>
              </a:rPr>
              <a:t>keV</a:t>
            </a:r>
            <a:r>
              <a:rPr lang="it-IT" altLang="it-IT" sz="1600" b="1" dirty="0">
                <a:solidFill>
                  <a:schemeClr val="accent6"/>
                </a:solidFill>
              </a:rPr>
              <a:t> with </a:t>
            </a:r>
            <a:r>
              <a:rPr lang="it-IT" altLang="it-IT" sz="1600" b="1" u="sng" dirty="0" err="1">
                <a:solidFill>
                  <a:schemeClr val="accent6"/>
                </a:solidFill>
              </a:rPr>
              <a:t>only</a:t>
            </a:r>
            <a:r>
              <a:rPr lang="it-IT" altLang="it-IT" sz="1600" b="1" u="sng" dirty="0">
                <a:solidFill>
                  <a:schemeClr val="accent6"/>
                </a:solidFill>
              </a:rPr>
              <a:t> </a:t>
            </a:r>
            <a:r>
              <a:rPr lang="it-IT" altLang="it-IT" sz="1600" b="1" u="sng" dirty="0" err="1">
                <a:solidFill>
                  <a:schemeClr val="accent6"/>
                </a:solidFill>
              </a:rPr>
              <a:t>one</a:t>
            </a:r>
            <a:r>
              <a:rPr lang="it-IT" altLang="it-IT" sz="1600" b="1" u="sng" dirty="0">
                <a:solidFill>
                  <a:schemeClr val="accent6"/>
                </a:solidFill>
              </a:rPr>
              <a:t> </a:t>
            </a:r>
            <a:r>
              <a:rPr lang="it-IT" altLang="it-IT" sz="1600" b="1" u="sng" dirty="0" err="1">
                <a:solidFill>
                  <a:schemeClr val="accent6"/>
                </a:solidFill>
              </a:rPr>
              <a:t>beam</a:t>
            </a:r>
            <a:r>
              <a:rPr lang="it-IT" altLang="it-IT" sz="1600" b="1" u="sng" dirty="0">
                <a:solidFill>
                  <a:schemeClr val="accent6"/>
                </a:solidFill>
              </a:rPr>
              <a:t> </a:t>
            </a:r>
            <a:r>
              <a:rPr lang="it-IT" altLang="it-IT" sz="1600" b="1" u="sng" dirty="0" err="1">
                <a:solidFill>
                  <a:schemeClr val="accent6"/>
                </a:solidFill>
              </a:rPr>
              <a:t>energy</a:t>
            </a:r>
            <a:r>
              <a:rPr lang="it-IT" altLang="it-IT" sz="1600" b="1" u="sng" dirty="0">
                <a:solidFill>
                  <a:schemeClr val="accent6"/>
                </a:solidFill>
              </a:rPr>
              <a:t>  </a:t>
            </a:r>
          </a:p>
        </p:txBody>
      </p:sp>
      <p:cxnSp>
        <p:nvCxnSpPr>
          <p:cNvPr id="22" name="Connettore 2 21">
            <a:extLst>
              <a:ext uri="{FF2B5EF4-FFF2-40B4-BE49-F238E27FC236}">
                <a16:creationId xmlns:a16="http://schemas.microsoft.com/office/drawing/2014/main" id="{A26AF49A-8FCF-3258-E652-0E1AAA004598}"/>
              </a:ext>
            </a:extLst>
          </p:cNvPr>
          <p:cNvCxnSpPr>
            <a:cxnSpLocks/>
          </p:cNvCxnSpPr>
          <p:nvPr/>
        </p:nvCxnSpPr>
        <p:spPr>
          <a:xfrm>
            <a:off x="6778388" y="5172842"/>
            <a:ext cx="579553" cy="98808"/>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ttore 2 22">
            <a:extLst>
              <a:ext uri="{FF2B5EF4-FFF2-40B4-BE49-F238E27FC236}">
                <a16:creationId xmlns:a16="http://schemas.microsoft.com/office/drawing/2014/main" id="{DA0CF7C8-A4EE-62D6-65C8-9627944E1537}"/>
              </a:ext>
            </a:extLst>
          </p:cNvPr>
          <p:cNvCxnSpPr>
            <a:cxnSpLocks/>
          </p:cNvCxnSpPr>
          <p:nvPr/>
        </p:nvCxnSpPr>
        <p:spPr>
          <a:xfrm>
            <a:off x="8150769" y="5100644"/>
            <a:ext cx="2011004" cy="18378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1029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70D01-19A8-B968-B4BF-5E05FBF218A2}"/>
            </a:ext>
          </a:extLst>
        </p:cNvPr>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EA440CA5-8935-D0B6-E971-F6A24893E5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183322BB-A758-A8C4-1796-7421C5089DC0}"/>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THM Cross Section</a:t>
            </a:r>
          </a:p>
        </p:txBody>
      </p:sp>
      <p:pic>
        <p:nvPicPr>
          <p:cNvPr id="10" name="Immagine 9" descr="Immagine che contiene logo, Carattere, Elementi grafici, bianco&#10;&#10;Il contenuto generato dall'IA potrebbe non essere corretto.">
            <a:extLst>
              <a:ext uri="{FF2B5EF4-FFF2-40B4-BE49-F238E27FC236}">
                <a16:creationId xmlns:a16="http://schemas.microsoft.com/office/drawing/2014/main" id="{CB077256-18A9-E366-9392-B7D7D5AF99C1}"/>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12" name="Immagine 11" descr="Immagine che contiene segnale&#10;&#10;Descrizione generata automaticamente">
            <a:extLst>
              <a:ext uri="{FF2B5EF4-FFF2-40B4-BE49-F238E27FC236}">
                <a16:creationId xmlns:a16="http://schemas.microsoft.com/office/drawing/2014/main" id="{DF53BC38-D804-5CDD-FF40-1F43F3ADB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sp>
        <p:nvSpPr>
          <p:cNvPr id="2" name="Rettangolo 1">
            <a:extLst>
              <a:ext uri="{FF2B5EF4-FFF2-40B4-BE49-F238E27FC236}">
                <a16:creationId xmlns:a16="http://schemas.microsoft.com/office/drawing/2014/main" id="{E21B789A-B0B4-0852-2FB6-E0F049808920}"/>
              </a:ext>
            </a:extLst>
          </p:cNvPr>
          <p:cNvSpPr/>
          <p:nvPr/>
        </p:nvSpPr>
        <p:spPr>
          <a:xfrm>
            <a:off x="2080775" y="1328012"/>
            <a:ext cx="7463406" cy="400110"/>
          </a:xfrm>
          <a:prstGeom prst="rect">
            <a:avLst/>
          </a:prstGeom>
        </p:spPr>
        <p:txBody>
          <a:bodyPr wrap="square">
            <a:spAutoFit/>
          </a:bodyPr>
          <a:lstStyle/>
          <a:p>
            <a:r>
              <a:rPr lang="en-GB" altLang="it-IT" sz="2000" b="1" dirty="0">
                <a:solidFill>
                  <a:schemeClr val="accent2"/>
                </a:solidFill>
                <a:cs typeface="Times New Roman" panose="02020603050405020304" pitchFamily="18" charset="0"/>
              </a:rPr>
              <a:t>Virtual nature of x particle </a:t>
            </a:r>
            <a:r>
              <a:rPr lang="en-GB" altLang="it-IT" sz="2000" b="1" dirty="0">
                <a:solidFill>
                  <a:schemeClr val="accent2"/>
                </a:solidFill>
                <a:cs typeface="Times New Roman" panose="02020603050405020304" pitchFamily="18" charset="0"/>
                <a:sym typeface="Wingdings" panose="05000000000000000000" pitchFamily="2" charset="2"/>
              </a:rPr>
              <a:t> </a:t>
            </a:r>
            <a:r>
              <a:rPr lang="en-GB" altLang="it-IT" sz="2000" b="1" dirty="0" err="1">
                <a:solidFill>
                  <a:schemeClr val="accent2"/>
                </a:solidFill>
                <a:cs typeface="Times New Roman" panose="02020603050405020304" pitchFamily="18" charset="0"/>
                <a:sym typeface="Wingdings" panose="05000000000000000000" pitchFamily="2" charset="2"/>
              </a:rPr>
              <a:t>A+x</a:t>
            </a:r>
            <a:r>
              <a:rPr lang="en-GB" altLang="it-IT" sz="2000" b="1" dirty="0">
                <a:solidFill>
                  <a:schemeClr val="accent2"/>
                </a:solidFill>
                <a:cs typeface="Times New Roman" panose="02020603050405020304" pitchFamily="18" charset="0"/>
                <a:sym typeface="Wingdings" panose="05000000000000000000" pitchFamily="2" charset="2"/>
              </a:rPr>
              <a:t> interaction is off–energy shell</a:t>
            </a:r>
          </a:p>
        </p:txBody>
      </p:sp>
      <p:sp>
        <p:nvSpPr>
          <p:cNvPr id="3" name="Rectangle 13">
            <a:extLst>
              <a:ext uri="{FF2B5EF4-FFF2-40B4-BE49-F238E27FC236}">
                <a16:creationId xmlns:a16="http://schemas.microsoft.com/office/drawing/2014/main" id="{62AAFABC-A83C-70FB-254D-8E55E4CB9CA4}"/>
              </a:ext>
            </a:extLst>
          </p:cNvPr>
          <p:cNvSpPr>
            <a:spLocks noChangeArrowheads="1"/>
          </p:cNvSpPr>
          <p:nvPr/>
        </p:nvSpPr>
        <p:spPr bwMode="auto">
          <a:xfrm>
            <a:off x="2131465" y="1753462"/>
            <a:ext cx="736202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2000" b="1" dirty="0">
                <a:latin typeface="+mn-lt"/>
              </a:rPr>
              <a:t>Cross </a:t>
            </a:r>
            <a:r>
              <a:rPr lang="it-IT" altLang="it-IT" sz="2000" b="1" dirty="0" err="1">
                <a:latin typeface="+mn-lt"/>
              </a:rPr>
              <a:t>section</a:t>
            </a:r>
            <a:r>
              <a:rPr lang="it-IT" altLang="it-IT" sz="2000" b="1" dirty="0">
                <a:latin typeface="+mn-lt"/>
              </a:rPr>
              <a:t> of the bare </a:t>
            </a:r>
            <a:r>
              <a:rPr lang="it-IT" altLang="it-IT" sz="2000" b="1" dirty="0" err="1">
                <a:latin typeface="+mn-lt"/>
              </a:rPr>
              <a:t>nucleus</a:t>
            </a:r>
            <a:r>
              <a:rPr lang="it-IT" altLang="it-IT" sz="2000" b="1" dirty="0">
                <a:latin typeface="+mn-lt"/>
              </a:rPr>
              <a:t> </a:t>
            </a:r>
            <a:r>
              <a:rPr lang="it-IT" altLang="it-IT" sz="2000" b="1" dirty="0" err="1">
                <a:latin typeface="+mn-lt"/>
              </a:rPr>
              <a:t>but</a:t>
            </a:r>
            <a:r>
              <a:rPr lang="it-IT" altLang="it-IT" sz="2000" b="1" dirty="0">
                <a:latin typeface="+mn-lt"/>
              </a:rPr>
              <a:t> NO </a:t>
            </a:r>
            <a:r>
              <a:rPr lang="it-IT" altLang="it-IT" sz="2000" b="1" u="sng" dirty="0" err="1">
                <a:latin typeface="+mn-lt"/>
              </a:rPr>
              <a:t>absolute</a:t>
            </a:r>
            <a:r>
              <a:rPr lang="it-IT" altLang="it-IT" sz="2000" b="1" u="sng" dirty="0">
                <a:latin typeface="+mn-lt"/>
              </a:rPr>
              <a:t> </a:t>
            </a:r>
            <a:r>
              <a:rPr lang="it-IT" altLang="it-IT" sz="2000" b="1" u="sng" dirty="0" err="1">
                <a:latin typeface="+mn-lt"/>
              </a:rPr>
              <a:t>value</a:t>
            </a:r>
            <a:r>
              <a:rPr lang="it-IT" altLang="it-IT" sz="2000" b="1" u="sng" dirty="0">
                <a:latin typeface="+mn-lt"/>
              </a:rPr>
              <a:t>  </a:t>
            </a:r>
            <a:r>
              <a:rPr lang="it-IT" altLang="it-IT" sz="2000" b="1" u="sng" dirty="0">
                <a:latin typeface="+mn-lt"/>
                <a:sym typeface="Wingdings" panose="05000000000000000000" pitchFamily="2" charset="2"/>
              </a:rPr>
              <a:t> </a:t>
            </a:r>
            <a:r>
              <a:rPr lang="it-IT" altLang="it-IT" sz="2000" b="1" u="sng" dirty="0" err="1">
                <a:latin typeface="+mn-lt"/>
                <a:sym typeface="Wingdings" panose="05000000000000000000" pitchFamily="2" charset="2"/>
              </a:rPr>
              <a:t>normalization</a:t>
            </a:r>
            <a:r>
              <a:rPr lang="it-IT" altLang="it-IT" sz="2000" b="1" u="sng" dirty="0">
                <a:latin typeface="+mn-lt"/>
                <a:sym typeface="Wingdings" panose="05000000000000000000" pitchFamily="2" charset="2"/>
              </a:rPr>
              <a:t> to </a:t>
            </a:r>
            <a:r>
              <a:rPr lang="it-IT" altLang="it-IT" sz="2000" b="1" u="sng" dirty="0" err="1">
                <a:latin typeface="+mn-lt"/>
                <a:sym typeface="Wingdings" panose="05000000000000000000" pitchFamily="2" charset="2"/>
              </a:rPr>
              <a:t>direct</a:t>
            </a:r>
            <a:r>
              <a:rPr lang="it-IT" altLang="it-IT" sz="2000" b="1" u="sng" dirty="0">
                <a:latin typeface="+mn-lt"/>
                <a:sym typeface="Wingdings" panose="05000000000000000000" pitchFamily="2" charset="2"/>
              </a:rPr>
              <a:t> data </a:t>
            </a:r>
            <a:r>
              <a:rPr lang="it-IT" altLang="it-IT" sz="2000" b="1" u="sng" dirty="0" err="1">
                <a:latin typeface="+mn-lt"/>
                <a:sym typeface="Wingdings" panose="05000000000000000000" pitchFamily="2" charset="2"/>
              </a:rPr>
              <a:t>available</a:t>
            </a:r>
            <a:r>
              <a:rPr lang="it-IT" altLang="it-IT" sz="2000" b="1" u="sng" dirty="0">
                <a:latin typeface="+mn-lt"/>
                <a:sym typeface="Wingdings" panose="05000000000000000000" pitchFamily="2" charset="2"/>
              </a:rPr>
              <a:t> </a:t>
            </a:r>
            <a:r>
              <a:rPr lang="it-IT" altLang="it-IT" sz="2000" b="1" u="sng" dirty="0" err="1">
                <a:latin typeface="+mn-lt"/>
                <a:sym typeface="Wingdings" panose="05000000000000000000" pitchFamily="2" charset="2"/>
              </a:rPr>
              <a:t>at</a:t>
            </a:r>
            <a:r>
              <a:rPr lang="it-IT" altLang="it-IT" sz="2000" b="1" u="sng" dirty="0">
                <a:latin typeface="+mn-lt"/>
                <a:sym typeface="Wingdings" panose="05000000000000000000" pitchFamily="2" charset="2"/>
              </a:rPr>
              <a:t> </a:t>
            </a:r>
            <a:r>
              <a:rPr lang="it-IT" altLang="it-IT" sz="2000" b="1" u="sng" dirty="0" err="1">
                <a:latin typeface="+mn-lt"/>
                <a:sym typeface="Wingdings" panose="05000000000000000000" pitchFamily="2" charset="2"/>
              </a:rPr>
              <a:t>higher</a:t>
            </a:r>
            <a:r>
              <a:rPr lang="it-IT" altLang="it-IT" sz="2000" b="1" u="sng" dirty="0">
                <a:latin typeface="+mn-lt"/>
                <a:sym typeface="Wingdings" panose="05000000000000000000" pitchFamily="2" charset="2"/>
              </a:rPr>
              <a:t> </a:t>
            </a:r>
            <a:r>
              <a:rPr lang="it-IT" altLang="it-IT" sz="2000" b="1" u="sng" dirty="0" err="1">
                <a:latin typeface="+mn-lt"/>
                <a:sym typeface="Wingdings" panose="05000000000000000000" pitchFamily="2" charset="2"/>
              </a:rPr>
              <a:t>energies</a:t>
            </a:r>
            <a:endParaRPr lang="it-IT" altLang="it-IT" sz="2000" b="1" u="sng" dirty="0">
              <a:latin typeface="+mn-lt"/>
            </a:endParaRPr>
          </a:p>
        </p:txBody>
      </p:sp>
      <p:sp>
        <p:nvSpPr>
          <p:cNvPr id="4" name="Rectangle 16">
            <a:extLst>
              <a:ext uri="{FF2B5EF4-FFF2-40B4-BE49-F238E27FC236}">
                <a16:creationId xmlns:a16="http://schemas.microsoft.com/office/drawing/2014/main" id="{CA3A72BD-8BFE-5159-783A-B2939733C2DB}"/>
              </a:ext>
            </a:extLst>
          </p:cNvPr>
          <p:cNvSpPr>
            <a:spLocks noChangeArrowheads="1"/>
          </p:cNvSpPr>
          <p:nvPr/>
        </p:nvSpPr>
        <p:spPr bwMode="auto">
          <a:xfrm>
            <a:off x="1177333" y="2488278"/>
            <a:ext cx="9942699" cy="707886"/>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r>
              <a:rPr lang="en-US" altLang="it-IT" sz="2000" dirty="0">
                <a:solidFill>
                  <a:schemeClr val="bg1"/>
                </a:solidFill>
                <a:latin typeface="+mn-lt"/>
              </a:rPr>
              <a:t>Standard R-Matrix approach cannot be applied to extract the resonance parameters </a:t>
            </a:r>
            <a:r>
              <a:rPr lang="it-IT" altLang="it-IT" sz="2000" dirty="0">
                <a:solidFill>
                  <a:schemeClr val="bg1"/>
                </a:solidFill>
                <a:latin typeface="+mn-lt"/>
                <a:sym typeface="Wingdings" panose="05000000000000000000" pitchFamily="2" charset="2"/>
              </a:rPr>
              <a:t> </a:t>
            </a:r>
            <a:r>
              <a:rPr lang="it-IT" altLang="it-IT" sz="2000" dirty="0" err="1">
                <a:solidFill>
                  <a:schemeClr val="bg1"/>
                </a:solidFill>
                <a:latin typeface="+mn-lt"/>
                <a:sym typeface="Wingdings" panose="05000000000000000000" pitchFamily="2" charset="2"/>
              </a:rPr>
              <a:t>Modified</a:t>
            </a:r>
            <a:r>
              <a:rPr lang="it-IT" altLang="it-IT" sz="2000" dirty="0">
                <a:solidFill>
                  <a:schemeClr val="bg1"/>
                </a:solidFill>
                <a:latin typeface="+mn-lt"/>
                <a:sym typeface="Wingdings" panose="05000000000000000000" pitchFamily="2" charset="2"/>
              </a:rPr>
              <a:t> R-Matrix </a:t>
            </a:r>
            <a:r>
              <a:rPr lang="it-IT" altLang="it-IT" sz="2000" dirty="0" err="1">
                <a:solidFill>
                  <a:schemeClr val="bg1"/>
                </a:solidFill>
                <a:latin typeface="+mn-lt"/>
                <a:sym typeface="Wingdings" panose="05000000000000000000" pitchFamily="2" charset="2"/>
              </a:rPr>
              <a:t>is</a:t>
            </a:r>
            <a:r>
              <a:rPr lang="it-IT" altLang="it-IT" sz="2000" dirty="0">
                <a:solidFill>
                  <a:schemeClr val="bg1"/>
                </a:solidFill>
                <a:latin typeface="+mn-lt"/>
                <a:sym typeface="Wingdings" panose="05000000000000000000" pitchFamily="2" charset="2"/>
              </a:rPr>
              <a:t> </a:t>
            </a:r>
            <a:r>
              <a:rPr lang="it-IT" altLang="it-IT" sz="2000" dirty="0" err="1">
                <a:solidFill>
                  <a:schemeClr val="bg1"/>
                </a:solidFill>
                <a:latin typeface="+mn-lt"/>
                <a:sym typeface="Wingdings" panose="05000000000000000000" pitchFamily="2" charset="2"/>
              </a:rPr>
              <a:t>introduced</a:t>
            </a:r>
            <a:r>
              <a:rPr lang="it-IT" altLang="it-IT" sz="2000" dirty="0">
                <a:solidFill>
                  <a:schemeClr val="bg1"/>
                </a:solidFill>
                <a:latin typeface="+mn-lt"/>
                <a:sym typeface="Wingdings" panose="05000000000000000000" pitchFamily="2" charset="2"/>
              </a:rPr>
              <a:t> </a:t>
            </a:r>
            <a:r>
              <a:rPr lang="it-IT" altLang="it-IT" sz="2000" dirty="0" err="1">
                <a:solidFill>
                  <a:schemeClr val="bg1"/>
                </a:solidFill>
                <a:latin typeface="+mn-lt"/>
                <a:sym typeface="Wingdings" panose="05000000000000000000" pitchFamily="2" charset="2"/>
              </a:rPr>
              <a:t>instead</a:t>
            </a:r>
            <a:endParaRPr lang="en-US" altLang="it-IT" sz="2000" dirty="0">
              <a:solidFill>
                <a:schemeClr val="bg1"/>
              </a:solidFill>
              <a:latin typeface="+mn-lt"/>
            </a:endParaRPr>
          </a:p>
        </p:txBody>
      </p:sp>
      <p:pic>
        <p:nvPicPr>
          <p:cNvPr id="5" name="Immagine 4">
            <a:extLst>
              <a:ext uri="{FF2B5EF4-FFF2-40B4-BE49-F238E27FC236}">
                <a16:creationId xmlns:a16="http://schemas.microsoft.com/office/drawing/2014/main" id="{2D6E004E-5986-0D6B-0378-8D052BBCEF46}"/>
              </a:ext>
            </a:extLst>
          </p:cNvPr>
          <p:cNvPicPr>
            <a:picLocks noChangeAspect="1"/>
          </p:cNvPicPr>
          <p:nvPr/>
        </p:nvPicPr>
        <p:blipFill>
          <a:blip r:embed="rId4"/>
          <a:stretch>
            <a:fillRect/>
          </a:stretch>
        </p:blipFill>
        <p:spPr>
          <a:xfrm>
            <a:off x="3327247" y="3288035"/>
            <a:ext cx="4970463" cy="1600200"/>
          </a:xfrm>
          <a:prstGeom prst="rect">
            <a:avLst/>
          </a:prstGeom>
        </p:spPr>
        <p:style>
          <a:lnRef idx="1">
            <a:schemeClr val="accent5"/>
          </a:lnRef>
          <a:fillRef idx="2">
            <a:schemeClr val="accent5"/>
          </a:fillRef>
          <a:effectRef idx="1">
            <a:schemeClr val="accent5"/>
          </a:effectRef>
          <a:fontRef idx="minor">
            <a:schemeClr val="dk1"/>
          </a:fontRef>
        </p:style>
      </p:pic>
      <p:sp>
        <p:nvSpPr>
          <p:cNvPr id="7" name="CasellaDiTesto 6">
            <a:extLst>
              <a:ext uri="{FF2B5EF4-FFF2-40B4-BE49-F238E27FC236}">
                <a16:creationId xmlns:a16="http://schemas.microsoft.com/office/drawing/2014/main" id="{E0B64004-7864-7D78-6194-AF19B89D3536}"/>
              </a:ext>
            </a:extLst>
          </p:cNvPr>
          <p:cNvSpPr txBox="1"/>
          <p:nvPr/>
        </p:nvSpPr>
        <p:spPr>
          <a:xfrm>
            <a:off x="1903615" y="5071978"/>
            <a:ext cx="8386000" cy="1323439"/>
          </a:xfrm>
          <a:prstGeom prst="rect">
            <a:avLst/>
          </a:prstGeom>
          <a:noFill/>
        </p:spPr>
        <p:txBody>
          <a:bodyPr wrap="square" rtlCol="0">
            <a:spAutoFit/>
          </a:bodyPr>
          <a:lstStyle/>
          <a:p>
            <a:r>
              <a:rPr lang="en-US" sz="2000" b="1" dirty="0">
                <a:solidFill>
                  <a:schemeClr val="accent3"/>
                </a:solidFill>
              </a:rPr>
              <a:t>where:</a:t>
            </a:r>
          </a:p>
          <a:p>
            <a:pPr marL="285750" indent="-285750">
              <a:buFontTx/>
              <a:buChar char="-"/>
            </a:pPr>
            <a:r>
              <a:rPr lang="en-US" sz="2000" b="1" i="1" dirty="0" err="1">
                <a:solidFill>
                  <a:schemeClr val="accent3"/>
                </a:solidFill>
              </a:rPr>
              <a:t>M</a:t>
            </a:r>
            <a:r>
              <a:rPr lang="en-US" sz="2000" b="1" i="1" baseline="-25000" dirty="0" err="1">
                <a:solidFill>
                  <a:schemeClr val="accent3"/>
                </a:solidFill>
              </a:rPr>
              <a:t>i</a:t>
            </a:r>
            <a:r>
              <a:rPr lang="en-US" sz="2000" b="1" i="1" dirty="0">
                <a:solidFill>
                  <a:schemeClr val="accent3"/>
                </a:solidFill>
              </a:rPr>
              <a:t> (</a:t>
            </a:r>
            <a:r>
              <a:rPr lang="en-US" sz="2000" b="1" i="1" dirty="0" err="1">
                <a:solidFill>
                  <a:schemeClr val="accent3"/>
                </a:solidFill>
              </a:rPr>
              <a:t>p</a:t>
            </a:r>
            <a:r>
              <a:rPr lang="en-US" sz="2000" b="1" i="1" baseline="-25000" dirty="0" err="1">
                <a:solidFill>
                  <a:schemeClr val="accent3"/>
                </a:solidFill>
              </a:rPr>
              <a:t>xa</a:t>
            </a:r>
            <a:r>
              <a:rPr lang="en-US" sz="2000" b="1" i="1" dirty="0" err="1">
                <a:solidFill>
                  <a:schemeClr val="accent3"/>
                </a:solidFill>
              </a:rPr>
              <a:t>R</a:t>
            </a:r>
            <a:r>
              <a:rPr lang="en-US" sz="2000" b="1" i="1" baseline="-25000" dirty="0" err="1">
                <a:solidFill>
                  <a:schemeClr val="accent3"/>
                </a:solidFill>
              </a:rPr>
              <a:t>xa</a:t>
            </a:r>
            <a:r>
              <a:rPr lang="en-US" sz="2000" b="1" i="1" dirty="0">
                <a:solidFill>
                  <a:schemeClr val="accent3"/>
                </a:solidFill>
              </a:rPr>
              <a:t>)</a:t>
            </a:r>
            <a:r>
              <a:rPr lang="en-US" sz="2000" b="1" dirty="0">
                <a:solidFill>
                  <a:schemeClr val="accent3"/>
                </a:solidFill>
              </a:rPr>
              <a:t> describes the transfer amplitude for the QF-process; </a:t>
            </a:r>
            <a:endParaRPr lang="en-US" sz="2000" b="1" i="1" baseline="-25000" dirty="0">
              <a:solidFill>
                <a:schemeClr val="accent3"/>
              </a:solidFill>
            </a:endParaRPr>
          </a:p>
          <a:p>
            <a:pPr marL="285750" indent="-285750">
              <a:buFontTx/>
              <a:buChar char="-"/>
            </a:pPr>
            <a:r>
              <a:rPr lang="en-US" sz="2000" b="1" dirty="0" err="1">
                <a:solidFill>
                  <a:schemeClr val="accent3"/>
                </a:solidFill>
              </a:rPr>
              <a:t>γ</a:t>
            </a:r>
            <a:r>
              <a:rPr lang="en-US" sz="2000" b="1" baseline="-25000" dirty="0" err="1">
                <a:solidFill>
                  <a:schemeClr val="accent3"/>
                </a:solidFill>
              </a:rPr>
              <a:t>xa</a:t>
            </a:r>
            <a:r>
              <a:rPr lang="en-US" sz="2000" b="1" dirty="0">
                <a:solidFill>
                  <a:schemeClr val="accent3"/>
                </a:solidFill>
              </a:rPr>
              <a:t> and </a:t>
            </a:r>
            <a:r>
              <a:rPr lang="en-US" sz="2000" b="1" dirty="0" err="1">
                <a:solidFill>
                  <a:schemeClr val="accent3"/>
                </a:solidFill>
              </a:rPr>
              <a:t>γ</a:t>
            </a:r>
            <a:r>
              <a:rPr lang="en-US" sz="2000" b="1" baseline="-25000" dirty="0" err="1">
                <a:solidFill>
                  <a:schemeClr val="accent3"/>
                </a:solidFill>
              </a:rPr>
              <a:t>Cc</a:t>
            </a:r>
            <a:r>
              <a:rPr lang="en-US" sz="2000" b="1" baseline="-25000" dirty="0">
                <a:solidFill>
                  <a:schemeClr val="accent3"/>
                </a:solidFill>
              </a:rPr>
              <a:t> </a:t>
            </a:r>
            <a:r>
              <a:rPr lang="en-US" sz="2000" b="1" dirty="0">
                <a:solidFill>
                  <a:schemeClr val="accent3"/>
                </a:solidFill>
              </a:rPr>
              <a:t>represents the reduced partial widths for the resonant excited states that are the </a:t>
            </a:r>
            <a:r>
              <a:rPr lang="en-US" sz="2000" b="1" u="sng" dirty="0">
                <a:solidFill>
                  <a:schemeClr val="accent3"/>
                </a:solidFill>
              </a:rPr>
              <a:t>same</a:t>
            </a:r>
            <a:r>
              <a:rPr lang="en-US" sz="2000" b="1" dirty="0">
                <a:solidFill>
                  <a:schemeClr val="accent3"/>
                </a:solidFill>
              </a:rPr>
              <a:t> of the direct measurements</a:t>
            </a:r>
          </a:p>
        </p:txBody>
      </p:sp>
      <p:sp>
        <p:nvSpPr>
          <p:cNvPr id="8" name="CasellaDiTesto 7">
            <a:extLst>
              <a:ext uri="{FF2B5EF4-FFF2-40B4-BE49-F238E27FC236}">
                <a16:creationId xmlns:a16="http://schemas.microsoft.com/office/drawing/2014/main" id="{72FA5B27-1445-0223-2903-F073F8D95E76}"/>
              </a:ext>
            </a:extLst>
          </p:cNvPr>
          <p:cNvSpPr txBox="1"/>
          <p:nvPr/>
        </p:nvSpPr>
        <p:spPr>
          <a:xfrm>
            <a:off x="4333735" y="6480884"/>
            <a:ext cx="4885766" cy="307777"/>
          </a:xfrm>
          <a:prstGeom prst="rect">
            <a:avLst/>
          </a:prstGeom>
          <a:noFill/>
        </p:spPr>
        <p:txBody>
          <a:bodyPr wrap="square" rtlCol="0">
            <a:spAutoFit/>
          </a:bodyPr>
          <a:lstStyle/>
          <a:p>
            <a:r>
              <a:rPr lang="en-US" sz="1400" b="1" i="1" dirty="0"/>
              <a:t>La </a:t>
            </a:r>
            <a:r>
              <a:rPr lang="en-US" sz="1400" b="1" i="1" dirty="0" err="1"/>
              <a:t>Cognata</a:t>
            </a:r>
            <a:r>
              <a:rPr lang="en-US" sz="1400" b="1" i="1" dirty="0"/>
              <a:t> et al., </a:t>
            </a:r>
            <a:r>
              <a:rPr lang="en-US" sz="1400" b="1" i="1" dirty="0" err="1"/>
              <a:t>ApJ</a:t>
            </a:r>
            <a:r>
              <a:rPr lang="en-US" sz="1400" b="1" i="1" dirty="0"/>
              <a:t>, 777, 143, 2013</a:t>
            </a:r>
          </a:p>
        </p:txBody>
      </p:sp>
      <p:sp>
        <p:nvSpPr>
          <p:cNvPr id="9" name="Ovale 8">
            <a:extLst>
              <a:ext uri="{FF2B5EF4-FFF2-40B4-BE49-F238E27FC236}">
                <a16:creationId xmlns:a16="http://schemas.microsoft.com/office/drawing/2014/main" id="{CC6CE190-17F8-8001-F0D1-7FAA8D7DF409}"/>
              </a:ext>
            </a:extLst>
          </p:cNvPr>
          <p:cNvSpPr/>
          <p:nvPr/>
        </p:nvSpPr>
        <p:spPr>
          <a:xfrm>
            <a:off x="7119931" y="3893086"/>
            <a:ext cx="851281" cy="686546"/>
          </a:xfrm>
          <a:prstGeom prst="ellipse">
            <a:avLst/>
          </a:prstGeom>
          <a:noFill/>
          <a:ln w="190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vert="horz" wrap="square" lIns="91440" tIns="45720" rIns="91440" bIns="45720" rtlCol="0" anchor="ctr" anchorCtr="1" compatLnSpc="1"/>
          <a:lstStyle/>
          <a:p>
            <a:pPr marL="342900" marR="0" indent="-342900" algn="ctr" defTabSz="914400" rtl="0" fontAlgn="auto" hangingPunct="1">
              <a:lnSpc>
                <a:spcPct val="100000"/>
              </a:lnSpc>
              <a:spcBef>
                <a:spcPts val="0"/>
              </a:spcBef>
              <a:spcAft>
                <a:spcPts val="0"/>
              </a:spcAft>
              <a:buNone/>
              <a:tabLst/>
            </a:pPr>
            <a:endParaRPr lang="it-IT" sz="20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8007570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3FD22-EA39-B214-F4B6-E1E71F8225D0}"/>
            </a:ext>
          </a:extLst>
        </p:cNvPr>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05D63CC8-5ED3-0674-9618-F88C61CB3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A11F8D29-6F69-3C50-9DFA-517A36551A72}"/>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Results of THM</a:t>
            </a:r>
          </a:p>
        </p:txBody>
      </p:sp>
      <p:pic>
        <p:nvPicPr>
          <p:cNvPr id="10" name="Immagine 9" descr="Immagine che contiene logo, Carattere, Elementi grafici, bianco&#10;&#10;Il contenuto generato dall'IA potrebbe non essere corretto.">
            <a:extLst>
              <a:ext uri="{FF2B5EF4-FFF2-40B4-BE49-F238E27FC236}">
                <a16:creationId xmlns:a16="http://schemas.microsoft.com/office/drawing/2014/main" id="{15A4BE17-E631-FB6B-F62F-6BD5768F5CE8}"/>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12" name="Immagine 11" descr="Immagine che contiene segnale&#10;&#10;Descrizione generata automaticamente">
            <a:extLst>
              <a:ext uri="{FF2B5EF4-FFF2-40B4-BE49-F238E27FC236}">
                <a16:creationId xmlns:a16="http://schemas.microsoft.com/office/drawing/2014/main" id="{A8CC0199-6B05-D76D-CB85-70BD469D93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sp>
        <p:nvSpPr>
          <p:cNvPr id="2" name="CasellaDiTesto 1">
            <a:extLst>
              <a:ext uri="{FF2B5EF4-FFF2-40B4-BE49-F238E27FC236}">
                <a16:creationId xmlns:a16="http://schemas.microsoft.com/office/drawing/2014/main" id="{835950B2-B16E-16E6-4010-8ED671A245B9}"/>
              </a:ext>
            </a:extLst>
          </p:cNvPr>
          <p:cNvSpPr txBox="1"/>
          <p:nvPr/>
        </p:nvSpPr>
        <p:spPr>
          <a:xfrm>
            <a:off x="1444592" y="1910869"/>
            <a:ext cx="9739223"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it-IT" dirty="0"/>
              <a:t>In the last 30 years the THM has </a:t>
            </a:r>
            <a:r>
              <a:rPr lang="it-IT" dirty="0" err="1"/>
              <a:t>been</a:t>
            </a:r>
            <a:r>
              <a:rPr lang="it-IT" dirty="0"/>
              <a:t> </a:t>
            </a:r>
            <a:r>
              <a:rPr lang="it-IT" dirty="0" err="1"/>
              <a:t>applied</a:t>
            </a:r>
            <a:r>
              <a:rPr lang="it-IT" dirty="0"/>
              <a:t> to </a:t>
            </a:r>
            <a:r>
              <a:rPr lang="it-IT" dirty="0" err="1"/>
              <a:t>several</a:t>
            </a:r>
            <a:r>
              <a:rPr lang="it-IT" dirty="0"/>
              <a:t> reaction of astrophysical interest in different scenario, </a:t>
            </a:r>
            <a:r>
              <a:rPr lang="it-IT" dirty="0" err="1"/>
              <a:t>ranging</a:t>
            </a:r>
            <a:r>
              <a:rPr lang="it-IT" dirty="0"/>
              <a:t> from BBN to </a:t>
            </a:r>
            <a:r>
              <a:rPr lang="it-IT" dirty="0" err="1"/>
              <a:t>Novae</a:t>
            </a:r>
            <a:r>
              <a:rPr lang="it-IT" dirty="0"/>
              <a:t> </a:t>
            </a:r>
            <a:r>
              <a:rPr lang="it-IT" dirty="0" err="1"/>
              <a:t>Explosion</a:t>
            </a:r>
            <a:r>
              <a:rPr lang="it-IT" dirty="0"/>
              <a:t>.</a:t>
            </a:r>
          </a:p>
        </p:txBody>
      </p:sp>
      <p:sp>
        <p:nvSpPr>
          <p:cNvPr id="3" name="CasellaDiTesto 2">
            <a:extLst>
              <a:ext uri="{FF2B5EF4-FFF2-40B4-BE49-F238E27FC236}">
                <a16:creationId xmlns:a16="http://schemas.microsoft.com/office/drawing/2014/main" id="{4F1904B2-4EF2-E6F9-F443-EFA7D1205B86}"/>
              </a:ext>
            </a:extLst>
          </p:cNvPr>
          <p:cNvSpPr txBox="1"/>
          <p:nvPr/>
        </p:nvSpPr>
        <p:spPr>
          <a:xfrm>
            <a:off x="1440877" y="3178952"/>
            <a:ext cx="9739223"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it-IT" dirty="0" err="1"/>
              <a:t>Variuos</a:t>
            </a:r>
            <a:r>
              <a:rPr lang="it-IT" dirty="0"/>
              <a:t> TH </a:t>
            </a:r>
            <a:r>
              <a:rPr lang="it-IT" dirty="0" err="1"/>
              <a:t>nucleus</a:t>
            </a:r>
            <a:r>
              <a:rPr lang="it-IT" dirty="0"/>
              <a:t> has </a:t>
            </a:r>
            <a:r>
              <a:rPr lang="it-IT" dirty="0" err="1"/>
              <a:t>been</a:t>
            </a:r>
            <a:r>
              <a:rPr lang="it-IT" dirty="0"/>
              <a:t> used, </a:t>
            </a:r>
            <a:r>
              <a:rPr lang="it-IT" dirty="0" err="1"/>
              <a:t>such</a:t>
            </a:r>
            <a:r>
              <a:rPr lang="it-IT" dirty="0"/>
              <a:t> as:</a:t>
            </a:r>
          </a:p>
          <a:p>
            <a:pPr algn="ctr"/>
            <a:r>
              <a:rPr lang="it-IT" dirty="0"/>
              <a:t>d, </a:t>
            </a:r>
            <a:r>
              <a:rPr lang="it-IT" baseline="30000" dirty="0"/>
              <a:t>3</a:t>
            </a:r>
            <a:r>
              <a:rPr lang="it-IT" dirty="0"/>
              <a:t>He, </a:t>
            </a:r>
            <a:r>
              <a:rPr lang="it-IT" baseline="30000" dirty="0"/>
              <a:t>6</a:t>
            </a:r>
            <a:r>
              <a:rPr lang="it-IT" dirty="0"/>
              <a:t>Li, </a:t>
            </a:r>
            <a:r>
              <a:rPr lang="it-IT" baseline="30000" dirty="0"/>
              <a:t>9</a:t>
            </a:r>
            <a:r>
              <a:rPr lang="it-IT" dirty="0"/>
              <a:t>Be, </a:t>
            </a:r>
            <a:r>
              <a:rPr lang="it-IT" baseline="30000" dirty="0"/>
              <a:t>14</a:t>
            </a:r>
            <a:r>
              <a:rPr lang="it-IT" dirty="0"/>
              <a:t>N, </a:t>
            </a:r>
            <a:r>
              <a:rPr lang="it-IT" baseline="30000" dirty="0"/>
              <a:t>16</a:t>
            </a:r>
            <a:r>
              <a:rPr lang="it-IT" dirty="0"/>
              <a:t>O, </a:t>
            </a:r>
            <a:r>
              <a:rPr lang="it-IT" baseline="30000" dirty="0"/>
              <a:t>20</a:t>
            </a:r>
            <a:r>
              <a:rPr lang="it-IT" dirty="0"/>
              <a:t>Ne</a:t>
            </a:r>
          </a:p>
          <a:p>
            <a:pPr algn="ctr"/>
            <a:r>
              <a:rPr lang="it-IT" dirty="0"/>
              <a:t>In </a:t>
            </a:r>
            <a:r>
              <a:rPr lang="it-IT" dirty="0" err="1"/>
              <a:t>order</a:t>
            </a:r>
            <a:r>
              <a:rPr lang="it-IT" dirty="0"/>
              <a:t> to study </a:t>
            </a:r>
            <a:r>
              <a:rPr lang="it-IT" dirty="0" err="1"/>
              <a:t>proton-induced</a:t>
            </a:r>
            <a:r>
              <a:rPr lang="it-IT" dirty="0"/>
              <a:t>, alpha-</a:t>
            </a:r>
            <a:r>
              <a:rPr lang="it-IT" dirty="0" err="1"/>
              <a:t>induced</a:t>
            </a:r>
            <a:r>
              <a:rPr lang="it-IT" dirty="0"/>
              <a:t>, neutron-</a:t>
            </a:r>
            <a:r>
              <a:rPr lang="it-IT" dirty="0" err="1"/>
              <a:t>induced</a:t>
            </a:r>
            <a:r>
              <a:rPr lang="it-IT" dirty="0"/>
              <a:t> and heavy </a:t>
            </a:r>
            <a:r>
              <a:rPr lang="it-IT" dirty="0" err="1"/>
              <a:t>particle-induced</a:t>
            </a:r>
            <a:r>
              <a:rPr lang="it-IT" dirty="0"/>
              <a:t> reactions</a:t>
            </a:r>
          </a:p>
        </p:txBody>
      </p:sp>
      <p:sp>
        <p:nvSpPr>
          <p:cNvPr id="4" name="CasellaDiTesto 3">
            <a:extLst>
              <a:ext uri="{FF2B5EF4-FFF2-40B4-BE49-F238E27FC236}">
                <a16:creationId xmlns:a16="http://schemas.microsoft.com/office/drawing/2014/main" id="{6463BBFC-7A7D-CBF3-D3FA-E1E3460C369D}"/>
              </a:ext>
            </a:extLst>
          </p:cNvPr>
          <p:cNvSpPr txBox="1"/>
          <p:nvPr/>
        </p:nvSpPr>
        <p:spPr>
          <a:xfrm>
            <a:off x="2557400" y="5001033"/>
            <a:ext cx="8229600" cy="95410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it-IT" sz="2800" dirty="0"/>
              <a:t>Perfect </a:t>
            </a:r>
            <a:r>
              <a:rPr lang="it-IT" sz="2800" dirty="0" err="1"/>
              <a:t>method</a:t>
            </a:r>
            <a:r>
              <a:rPr lang="it-IT" sz="2800" dirty="0"/>
              <a:t> for study neutron-</a:t>
            </a:r>
            <a:r>
              <a:rPr lang="it-IT" sz="2800" dirty="0" err="1"/>
              <a:t>induced</a:t>
            </a:r>
            <a:r>
              <a:rPr lang="it-IT" sz="2800" dirty="0"/>
              <a:t> reaction cross </a:t>
            </a:r>
            <a:r>
              <a:rPr lang="it-IT" sz="2800" dirty="0" err="1"/>
              <a:t>sections</a:t>
            </a:r>
            <a:r>
              <a:rPr lang="it-IT" sz="2800" dirty="0"/>
              <a:t> with </a:t>
            </a:r>
            <a:r>
              <a:rPr lang="it-IT" sz="2800" dirty="0" err="1"/>
              <a:t>radioactive</a:t>
            </a:r>
            <a:r>
              <a:rPr lang="it-IT" sz="2800" dirty="0"/>
              <a:t> </a:t>
            </a:r>
            <a:r>
              <a:rPr lang="it-IT" sz="2800" dirty="0" err="1"/>
              <a:t>ion</a:t>
            </a:r>
            <a:r>
              <a:rPr lang="it-IT" sz="2800" dirty="0"/>
              <a:t> </a:t>
            </a:r>
            <a:r>
              <a:rPr lang="it-IT" sz="2800" dirty="0" err="1"/>
              <a:t>beams</a:t>
            </a:r>
            <a:r>
              <a:rPr lang="it-IT" sz="2800" dirty="0"/>
              <a:t>!!!!</a:t>
            </a:r>
          </a:p>
        </p:txBody>
      </p:sp>
    </p:spTree>
    <p:extLst>
      <p:ext uri="{BB962C8B-B14F-4D97-AF65-F5344CB8AC3E}">
        <p14:creationId xmlns:p14="http://schemas.microsoft.com/office/powerpoint/2010/main" val="20120076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A9F19-A539-339E-A85D-F77B0D4D4C38}"/>
            </a:ext>
          </a:extLst>
        </p:cNvPr>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8F0ABE1E-5AC9-8BB4-88EA-412977FD7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2CBB8D30-A6EC-B7AC-2F8C-0CAEB19FDC8A}"/>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Results of THM</a:t>
            </a:r>
          </a:p>
        </p:txBody>
      </p:sp>
      <p:pic>
        <p:nvPicPr>
          <p:cNvPr id="10" name="Immagine 9" descr="Immagine che contiene logo, Carattere, Elementi grafici, bianco&#10;&#10;Il contenuto generato dall'IA potrebbe non essere corretto.">
            <a:extLst>
              <a:ext uri="{FF2B5EF4-FFF2-40B4-BE49-F238E27FC236}">
                <a16:creationId xmlns:a16="http://schemas.microsoft.com/office/drawing/2014/main" id="{77829712-DC1D-1870-ADA7-226983CFA376}"/>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12" name="Immagine 11" descr="Immagine che contiene segnale&#10;&#10;Descrizione generata automaticamente">
            <a:extLst>
              <a:ext uri="{FF2B5EF4-FFF2-40B4-BE49-F238E27FC236}">
                <a16:creationId xmlns:a16="http://schemas.microsoft.com/office/drawing/2014/main" id="{79808549-0D96-4916-63EF-722F1A16C7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pic>
        <p:nvPicPr>
          <p:cNvPr id="2" name="Immagine 1">
            <a:extLst>
              <a:ext uri="{FF2B5EF4-FFF2-40B4-BE49-F238E27FC236}">
                <a16:creationId xmlns:a16="http://schemas.microsoft.com/office/drawing/2014/main" id="{E236D5B5-F479-C5ED-251B-406B3D9EEDF1}"/>
              </a:ext>
            </a:extLst>
          </p:cNvPr>
          <p:cNvPicPr>
            <a:picLocks noChangeAspect="1"/>
          </p:cNvPicPr>
          <p:nvPr/>
        </p:nvPicPr>
        <p:blipFill>
          <a:blip r:embed="rId4"/>
          <a:stretch>
            <a:fillRect/>
          </a:stretch>
        </p:blipFill>
        <p:spPr>
          <a:xfrm>
            <a:off x="1101370" y="1635443"/>
            <a:ext cx="6082729" cy="1876736"/>
          </a:xfrm>
          <a:prstGeom prst="rect">
            <a:avLst/>
          </a:prstGeom>
        </p:spPr>
      </p:pic>
      <p:pic>
        <p:nvPicPr>
          <p:cNvPr id="3" name="Immagine 2">
            <a:extLst>
              <a:ext uri="{FF2B5EF4-FFF2-40B4-BE49-F238E27FC236}">
                <a16:creationId xmlns:a16="http://schemas.microsoft.com/office/drawing/2014/main" id="{5097B483-4190-4D7B-0FC6-56AC93876FE6}"/>
              </a:ext>
            </a:extLst>
          </p:cNvPr>
          <p:cNvPicPr>
            <a:picLocks noChangeAspect="1"/>
          </p:cNvPicPr>
          <p:nvPr/>
        </p:nvPicPr>
        <p:blipFill>
          <a:blip r:embed="rId5"/>
          <a:stretch>
            <a:fillRect/>
          </a:stretch>
        </p:blipFill>
        <p:spPr>
          <a:xfrm>
            <a:off x="1203187" y="3956353"/>
            <a:ext cx="4391025" cy="2569536"/>
          </a:xfrm>
          <a:prstGeom prst="rect">
            <a:avLst/>
          </a:prstGeom>
        </p:spPr>
      </p:pic>
      <p:pic>
        <p:nvPicPr>
          <p:cNvPr id="4" name="Immagine 3">
            <a:extLst>
              <a:ext uri="{FF2B5EF4-FFF2-40B4-BE49-F238E27FC236}">
                <a16:creationId xmlns:a16="http://schemas.microsoft.com/office/drawing/2014/main" id="{C41B342A-FBDC-5C31-D159-57AC6F09DB2C}"/>
              </a:ext>
            </a:extLst>
          </p:cNvPr>
          <p:cNvPicPr>
            <a:picLocks noChangeAspect="1"/>
          </p:cNvPicPr>
          <p:nvPr/>
        </p:nvPicPr>
        <p:blipFill>
          <a:blip r:embed="rId6"/>
          <a:stretch>
            <a:fillRect/>
          </a:stretch>
        </p:blipFill>
        <p:spPr>
          <a:xfrm>
            <a:off x="6271399" y="3750259"/>
            <a:ext cx="4384205" cy="24510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asellaDiTesto 4">
            <a:extLst>
              <a:ext uri="{FF2B5EF4-FFF2-40B4-BE49-F238E27FC236}">
                <a16:creationId xmlns:a16="http://schemas.microsoft.com/office/drawing/2014/main" id="{E654C8E3-1723-23A3-A0EA-B5756A23C9BA}"/>
              </a:ext>
            </a:extLst>
          </p:cNvPr>
          <p:cNvSpPr txBox="1"/>
          <p:nvPr/>
        </p:nvSpPr>
        <p:spPr>
          <a:xfrm>
            <a:off x="8013728" y="1942519"/>
            <a:ext cx="2900153" cy="1569660"/>
          </a:xfrm>
          <a:prstGeom prst="rect">
            <a:avLst/>
          </a:prstGeom>
          <a:noFill/>
        </p:spPr>
        <p:txBody>
          <a:bodyPr wrap="none" rtlCol="0">
            <a:spAutoFit/>
          </a:bodyPr>
          <a:lstStyle/>
          <a:p>
            <a:r>
              <a:rPr lang="it-IT" sz="2400" dirty="0"/>
              <a:t>Three open </a:t>
            </a:r>
            <a:r>
              <a:rPr lang="it-IT" sz="2400" dirty="0" err="1"/>
              <a:t>channels</a:t>
            </a:r>
            <a:r>
              <a:rPr lang="it-IT" sz="2400" dirty="0"/>
              <a:t>:</a:t>
            </a:r>
          </a:p>
          <a:p>
            <a:pPr marL="285750" indent="-285750">
              <a:buFont typeface="Arial" panose="020B0604020202020204" pitchFamily="34" charset="0"/>
              <a:buChar char="•"/>
            </a:pPr>
            <a:r>
              <a:rPr lang="it-IT" sz="2400" baseline="30000" dirty="0">
                <a:solidFill>
                  <a:srgbClr val="FF0000"/>
                </a:solidFill>
              </a:rPr>
              <a:t>19</a:t>
            </a:r>
            <a:r>
              <a:rPr lang="it-IT" sz="2400" dirty="0">
                <a:solidFill>
                  <a:srgbClr val="FF0000"/>
                </a:solidFill>
              </a:rPr>
              <a:t>F(p,</a:t>
            </a:r>
            <a:r>
              <a:rPr lang="el-GR" sz="2400" dirty="0">
                <a:solidFill>
                  <a:srgbClr val="FF0000"/>
                </a:solidFill>
              </a:rPr>
              <a:t>α</a:t>
            </a:r>
            <a:r>
              <a:rPr lang="it-IT" sz="2400" baseline="-25000" dirty="0">
                <a:solidFill>
                  <a:srgbClr val="FF0000"/>
                </a:solidFill>
              </a:rPr>
              <a:t>0</a:t>
            </a:r>
            <a:r>
              <a:rPr lang="it-IT" sz="2400" dirty="0">
                <a:solidFill>
                  <a:srgbClr val="FF0000"/>
                </a:solidFill>
              </a:rPr>
              <a:t>)</a:t>
            </a:r>
            <a:r>
              <a:rPr lang="it-IT" sz="2400" baseline="30000" dirty="0">
                <a:solidFill>
                  <a:srgbClr val="FF0000"/>
                </a:solidFill>
              </a:rPr>
              <a:t>16</a:t>
            </a:r>
            <a:r>
              <a:rPr lang="it-IT" sz="2400" dirty="0">
                <a:solidFill>
                  <a:srgbClr val="FF0000"/>
                </a:solidFill>
              </a:rPr>
              <a:t>O</a:t>
            </a:r>
          </a:p>
          <a:p>
            <a:pPr marL="285750" indent="-285750">
              <a:buFont typeface="Arial" panose="020B0604020202020204" pitchFamily="34" charset="0"/>
              <a:buChar char="•"/>
            </a:pPr>
            <a:r>
              <a:rPr lang="it-IT" sz="2400" baseline="30000" dirty="0">
                <a:solidFill>
                  <a:schemeClr val="accent2">
                    <a:lumMod val="75000"/>
                  </a:schemeClr>
                </a:solidFill>
              </a:rPr>
              <a:t>19</a:t>
            </a:r>
            <a:r>
              <a:rPr lang="it-IT" sz="2400" dirty="0">
                <a:solidFill>
                  <a:schemeClr val="accent2">
                    <a:lumMod val="75000"/>
                  </a:schemeClr>
                </a:solidFill>
              </a:rPr>
              <a:t>F(p,</a:t>
            </a:r>
            <a:r>
              <a:rPr lang="el-GR" sz="2400" dirty="0">
                <a:solidFill>
                  <a:schemeClr val="accent2">
                    <a:lumMod val="75000"/>
                  </a:schemeClr>
                </a:solidFill>
              </a:rPr>
              <a:t>α</a:t>
            </a:r>
            <a:r>
              <a:rPr lang="el-GR" sz="2400" baseline="-25000" dirty="0">
                <a:solidFill>
                  <a:schemeClr val="accent2">
                    <a:lumMod val="75000"/>
                  </a:schemeClr>
                </a:solidFill>
              </a:rPr>
              <a:t>π</a:t>
            </a:r>
            <a:r>
              <a:rPr lang="it-IT" sz="2400" dirty="0">
                <a:solidFill>
                  <a:schemeClr val="accent2">
                    <a:lumMod val="75000"/>
                  </a:schemeClr>
                </a:solidFill>
              </a:rPr>
              <a:t>)</a:t>
            </a:r>
            <a:r>
              <a:rPr lang="it-IT" sz="2400" baseline="30000" dirty="0">
                <a:solidFill>
                  <a:schemeClr val="accent2">
                    <a:lumMod val="75000"/>
                  </a:schemeClr>
                </a:solidFill>
              </a:rPr>
              <a:t>16</a:t>
            </a:r>
            <a:r>
              <a:rPr lang="it-IT" sz="2400" dirty="0">
                <a:solidFill>
                  <a:schemeClr val="accent2">
                    <a:lumMod val="75000"/>
                  </a:schemeClr>
                </a:solidFill>
              </a:rPr>
              <a:t>O</a:t>
            </a:r>
          </a:p>
          <a:p>
            <a:pPr marL="285750" indent="-285750">
              <a:buFont typeface="Arial" panose="020B0604020202020204" pitchFamily="34" charset="0"/>
              <a:buChar char="•"/>
            </a:pPr>
            <a:r>
              <a:rPr lang="it-IT" sz="2400" baseline="30000" dirty="0">
                <a:solidFill>
                  <a:srgbClr val="0070C0"/>
                </a:solidFill>
              </a:rPr>
              <a:t>19</a:t>
            </a:r>
            <a:r>
              <a:rPr lang="it-IT" sz="2400" dirty="0">
                <a:solidFill>
                  <a:srgbClr val="0070C0"/>
                </a:solidFill>
              </a:rPr>
              <a:t>F(p,</a:t>
            </a:r>
            <a:r>
              <a:rPr lang="el-GR" sz="2400" dirty="0">
                <a:solidFill>
                  <a:srgbClr val="0070C0"/>
                </a:solidFill>
              </a:rPr>
              <a:t>α</a:t>
            </a:r>
            <a:r>
              <a:rPr lang="el-GR" sz="2400" baseline="-25000" dirty="0">
                <a:solidFill>
                  <a:srgbClr val="0070C0"/>
                </a:solidFill>
              </a:rPr>
              <a:t>γ</a:t>
            </a:r>
            <a:r>
              <a:rPr lang="it-IT" sz="2400" dirty="0">
                <a:solidFill>
                  <a:srgbClr val="0070C0"/>
                </a:solidFill>
              </a:rPr>
              <a:t>)</a:t>
            </a:r>
            <a:r>
              <a:rPr lang="it-IT" sz="2400" baseline="30000" dirty="0">
                <a:solidFill>
                  <a:srgbClr val="0070C0"/>
                </a:solidFill>
              </a:rPr>
              <a:t>16</a:t>
            </a:r>
            <a:r>
              <a:rPr lang="it-IT" sz="2400" dirty="0">
                <a:solidFill>
                  <a:srgbClr val="0070C0"/>
                </a:solidFill>
              </a:rPr>
              <a:t>O</a:t>
            </a:r>
          </a:p>
        </p:txBody>
      </p:sp>
      <p:cxnSp>
        <p:nvCxnSpPr>
          <p:cNvPr id="7" name="Connettore 1 13">
            <a:extLst>
              <a:ext uri="{FF2B5EF4-FFF2-40B4-BE49-F238E27FC236}">
                <a16:creationId xmlns:a16="http://schemas.microsoft.com/office/drawing/2014/main" id="{2E2CB19C-C51D-3F07-D14F-F9890C8832C5}"/>
              </a:ext>
            </a:extLst>
          </p:cNvPr>
          <p:cNvCxnSpPr/>
          <p:nvPr/>
        </p:nvCxnSpPr>
        <p:spPr>
          <a:xfrm>
            <a:off x="10134396" y="2503323"/>
            <a:ext cx="1042416" cy="0"/>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8" name="Connettore 1 14">
            <a:extLst>
              <a:ext uri="{FF2B5EF4-FFF2-40B4-BE49-F238E27FC236}">
                <a16:creationId xmlns:a16="http://schemas.microsoft.com/office/drawing/2014/main" id="{325F7EF4-C776-A02E-669A-3929E00F033F}"/>
              </a:ext>
            </a:extLst>
          </p:cNvPr>
          <p:cNvCxnSpPr/>
          <p:nvPr/>
        </p:nvCxnSpPr>
        <p:spPr>
          <a:xfrm>
            <a:off x="10134396" y="2875179"/>
            <a:ext cx="1042416" cy="0"/>
          </a:xfrm>
          <a:prstGeom prst="line">
            <a:avLst/>
          </a:prstGeom>
          <a:ln>
            <a:solidFill>
              <a:srgbClr val="92D050"/>
            </a:solidFill>
          </a:ln>
        </p:spPr>
        <p:style>
          <a:lnRef idx="3">
            <a:schemeClr val="accent1"/>
          </a:lnRef>
          <a:fillRef idx="0">
            <a:schemeClr val="accent1"/>
          </a:fillRef>
          <a:effectRef idx="2">
            <a:schemeClr val="accent1"/>
          </a:effectRef>
          <a:fontRef idx="minor">
            <a:schemeClr val="tx1"/>
          </a:fontRef>
        </p:style>
      </p:cxnSp>
      <p:cxnSp>
        <p:nvCxnSpPr>
          <p:cNvPr id="9" name="Connettore 1 15">
            <a:extLst>
              <a:ext uri="{FF2B5EF4-FFF2-40B4-BE49-F238E27FC236}">
                <a16:creationId xmlns:a16="http://schemas.microsoft.com/office/drawing/2014/main" id="{70F5A39C-D1BF-DAA6-D76E-0F32F1C50002}"/>
              </a:ext>
            </a:extLst>
          </p:cNvPr>
          <p:cNvCxnSpPr/>
          <p:nvPr/>
        </p:nvCxnSpPr>
        <p:spPr>
          <a:xfrm>
            <a:off x="10134396" y="3265323"/>
            <a:ext cx="1042416" cy="0"/>
          </a:xfrm>
          <a:prstGeom prst="line">
            <a:avLst/>
          </a:prstGeom>
          <a:ln>
            <a:solidFill>
              <a:srgbClr val="0070C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057928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ABD51-1C56-A23E-1BA7-8CE9398D34F6}"/>
            </a:ext>
          </a:extLst>
        </p:cNvPr>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11213C64-1B84-E1D3-5A1A-D923446AA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7EA82B35-85B4-23D0-A190-1B245D697F7D}"/>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Results of THM</a:t>
            </a:r>
          </a:p>
        </p:txBody>
      </p:sp>
      <p:pic>
        <p:nvPicPr>
          <p:cNvPr id="10" name="Immagine 9" descr="Immagine che contiene logo, Carattere, Elementi grafici, bianco&#10;&#10;Il contenuto generato dall'IA potrebbe non essere corretto.">
            <a:extLst>
              <a:ext uri="{FF2B5EF4-FFF2-40B4-BE49-F238E27FC236}">
                <a16:creationId xmlns:a16="http://schemas.microsoft.com/office/drawing/2014/main" id="{8013E084-D9E4-65A1-DCC7-7CFCA8F0737C}"/>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12" name="Immagine 11" descr="Immagine che contiene segnale&#10;&#10;Descrizione generata automaticamente">
            <a:extLst>
              <a:ext uri="{FF2B5EF4-FFF2-40B4-BE49-F238E27FC236}">
                <a16:creationId xmlns:a16="http://schemas.microsoft.com/office/drawing/2014/main" id="{44844F35-4912-6E4C-7F13-EBAB1DFC8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pic>
        <p:nvPicPr>
          <p:cNvPr id="11" name="Immagine 10">
            <a:extLst>
              <a:ext uri="{FF2B5EF4-FFF2-40B4-BE49-F238E27FC236}">
                <a16:creationId xmlns:a16="http://schemas.microsoft.com/office/drawing/2014/main" id="{BC8340C8-7901-154D-80A2-605C1BD307B5}"/>
              </a:ext>
            </a:extLst>
          </p:cNvPr>
          <p:cNvPicPr>
            <a:picLocks noChangeAspect="1"/>
          </p:cNvPicPr>
          <p:nvPr/>
        </p:nvPicPr>
        <p:blipFill>
          <a:blip r:embed="rId4"/>
          <a:stretch>
            <a:fillRect/>
          </a:stretch>
        </p:blipFill>
        <p:spPr>
          <a:xfrm>
            <a:off x="299126" y="1775979"/>
            <a:ext cx="6973050" cy="1676910"/>
          </a:xfrm>
          <a:prstGeom prst="rect">
            <a:avLst/>
          </a:prstGeom>
        </p:spPr>
      </p:pic>
      <p:pic>
        <p:nvPicPr>
          <p:cNvPr id="13" name="Immagine 8">
            <a:extLst>
              <a:ext uri="{FF2B5EF4-FFF2-40B4-BE49-F238E27FC236}">
                <a16:creationId xmlns:a16="http://schemas.microsoft.com/office/drawing/2014/main" id="{02490C68-95C3-96FE-1C0F-93017685524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74173" y="1972306"/>
            <a:ext cx="3587538" cy="40845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CasellaDiTesto 13">
            <a:extLst>
              <a:ext uri="{FF2B5EF4-FFF2-40B4-BE49-F238E27FC236}">
                <a16:creationId xmlns:a16="http://schemas.microsoft.com/office/drawing/2014/main" id="{F2E664B2-EAAA-566B-2D99-3029348C3DC4}"/>
              </a:ext>
            </a:extLst>
          </p:cNvPr>
          <p:cNvSpPr txBox="1"/>
          <p:nvPr/>
        </p:nvSpPr>
        <p:spPr>
          <a:xfrm>
            <a:off x="8693879" y="3178777"/>
            <a:ext cx="3587538" cy="830997"/>
          </a:xfrm>
          <a:prstGeom prst="rect">
            <a:avLst/>
          </a:prstGeom>
          <a:noFill/>
        </p:spPr>
        <p:txBody>
          <a:bodyPr wrap="square" rtlCol="0">
            <a:spAutoFit/>
          </a:bodyPr>
          <a:lstStyle/>
          <a:p>
            <a:r>
              <a:rPr lang="it-IT" sz="2400" b="1" dirty="0">
                <a:solidFill>
                  <a:srgbClr val="FF0000"/>
                </a:solidFill>
              </a:rPr>
              <a:t>FACTOR up to 5 in </a:t>
            </a:r>
            <a:r>
              <a:rPr lang="it-IT" sz="2400" b="1" dirty="0" err="1">
                <a:solidFill>
                  <a:srgbClr val="FF0000"/>
                </a:solidFill>
              </a:rPr>
              <a:t>reaction</a:t>
            </a:r>
            <a:r>
              <a:rPr lang="it-IT" sz="2400" b="1" dirty="0">
                <a:solidFill>
                  <a:srgbClr val="FF0000"/>
                </a:solidFill>
              </a:rPr>
              <a:t> rate!</a:t>
            </a:r>
          </a:p>
        </p:txBody>
      </p:sp>
      <p:pic>
        <p:nvPicPr>
          <p:cNvPr id="15" name="Immagine 14">
            <a:extLst>
              <a:ext uri="{FF2B5EF4-FFF2-40B4-BE49-F238E27FC236}">
                <a16:creationId xmlns:a16="http://schemas.microsoft.com/office/drawing/2014/main" id="{D1322B74-E4FD-AAA5-B9F2-21047033164A}"/>
              </a:ext>
            </a:extLst>
          </p:cNvPr>
          <p:cNvPicPr>
            <a:picLocks noChangeAspect="1"/>
          </p:cNvPicPr>
          <p:nvPr/>
        </p:nvPicPr>
        <p:blipFill>
          <a:blip r:embed="rId6"/>
          <a:stretch>
            <a:fillRect/>
          </a:stretch>
        </p:blipFill>
        <p:spPr>
          <a:xfrm>
            <a:off x="555568" y="3680601"/>
            <a:ext cx="6644467" cy="1464829"/>
          </a:xfrm>
          <a:prstGeom prst="rect">
            <a:avLst/>
          </a:prstGeom>
        </p:spPr>
      </p:pic>
    </p:spTree>
    <p:extLst>
      <p:ext uri="{BB962C8B-B14F-4D97-AF65-F5344CB8AC3E}">
        <p14:creationId xmlns:p14="http://schemas.microsoft.com/office/powerpoint/2010/main" val="31582460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4943A-80A3-46F5-3782-D26AA393A7B8}"/>
            </a:ext>
          </a:extLst>
        </p:cNvPr>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6200F0E8-D7F5-9809-8B41-84544A64E3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74C122D6-09AA-FA3A-D3EC-03EBAAE1C7D3}"/>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Results of THM</a:t>
            </a:r>
          </a:p>
        </p:txBody>
      </p:sp>
      <p:pic>
        <p:nvPicPr>
          <p:cNvPr id="10" name="Immagine 9" descr="Immagine che contiene logo, Carattere, Elementi grafici, bianco&#10;&#10;Il contenuto generato dall'IA potrebbe non essere corretto.">
            <a:extLst>
              <a:ext uri="{FF2B5EF4-FFF2-40B4-BE49-F238E27FC236}">
                <a16:creationId xmlns:a16="http://schemas.microsoft.com/office/drawing/2014/main" id="{0FEAED56-123E-8FED-B328-5A7D12C145B4}"/>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12" name="Immagine 11" descr="Immagine che contiene segnale&#10;&#10;Descrizione generata automaticamente">
            <a:extLst>
              <a:ext uri="{FF2B5EF4-FFF2-40B4-BE49-F238E27FC236}">
                <a16:creationId xmlns:a16="http://schemas.microsoft.com/office/drawing/2014/main" id="{C4212907-7092-9F1D-C6D1-53200DA164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pic>
        <p:nvPicPr>
          <p:cNvPr id="2" name="Immagine 1">
            <a:extLst>
              <a:ext uri="{FF2B5EF4-FFF2-40B4-BE49-F238E27FC236}">
                <a16:creationId xmlns:a16="http://schemas.microsoft.com/office/drawing/2014/main" id="{CEFD5C92-A31B-DA1E-10EF-466D9063E329}"/>
              </a:ext>
            </a:extLst>
          </p:cNvPr>
          <p:cNvPicPr>
            <a:picLocks noChangeAspect="1"/>
          </p:cNvPicPr>
          <p:nvPr/>
        </p:nvPicPr>
        <p:blipFill>
          <a:blip r:embed="rId4"/>
          <a:stretch>
            <a:fillRect/>
          </a:stretch>
        </p:blipFill>
        <p:spPr>
          <a:xfrm>
            <a:off x="2235133" y="1179166"/>
            <a:ext cx="6348581" cy="1742700"/>
          </a:xfrm>
          <a:prstGeom prst="rect">
            <a:avLst/>
          </a:prstGeom>
        </p:spPr>
      </p:pic>
      <p:sp>
        <p:nvSpPr>
          <p:cNvPr id="3" name="CasellaDiTesto 2">
            <a:extLst>
              <a:ext uri="{FF2B5EF4-FFF2-40B4-BE49-F238E27FC236}">
                <a16:creationId xmlns:a16="http://schemas.microsoft.com/office/drawing/2014/main" id="{313EB056-FFD1-9C31-7B76-AB3BB5456423}"/>
              </a:ext>
            </a:extLst>
          </p:cNvPr>
          <p:cNvSpPr txBox="1"/>
          <p:nvPr/>
        </p:nvSpPr>
        <p:spPr>
          <a:xfrm>
            <a:off x="3733249" y="3631394"/>
            <a:ext cx="3644232" cy="369332"/>
          </a:xfrm>
          <a:prstGeom prst="rect">
            <a:avLst/>
          </a:prstGeom>
          <a:noFill/>
        </p:spPr>
        <p:txBody>
          <a:bodyPr wrap="square" rtlCol="0">
            <a:spAutoFit/>
          </a:bodyPr>
          <a:lstStyle/>
          <a:p>
            <a:r>
              <a:rPr lang="it-IT" sz="1800" b="1" i="1" dirty="0">
                <a:solidFill>
                  <a:schemeClr val="accent1"/>
                </a:solidFill>
              </a:rPr>
              <a:t>THM </a:t>
            </a:r>
            <a:r>
              <a:rPr lang="it-IT" sz="1800" b="1" i="1" dirty="0" err="1">
                <a:solidFill>
                  <a:schemeClr val="accent1"/>
                </a:solidFill>
              </a:rPr>
              <a:t>successfully</a:t>
            </a:r>
            <a:r>
              <a:rPr lang="it-IT" sz="1800" b="1" i="1" dirty="0">
                <a:solidFill>
                  <a:schemeClr val="accent1"/>
                </a:solidFill>
              </a:rPr>
              <a:t> </a:t>
            </a:r>
            <a:r>
              <a:rPr lang="it-IT" sz="1800" b="1" i="1" dirty="0" err="1">
                <a:solidFill>
                  <a:schemeClr val="accent1"/>
                </a:solidFill>
              </a:rPr>
              <a:t>applied</a:t>
            </a:r>
            <a:r>
              <a:rPr lang="it-IT" sz="1800" b="1" i="1" dirty="0">
                <a:solidFill>
                  <a:schemeClr val="accent1"/>
                </a:solidFill>
              </a:rPr>
              <a:t> to </a:t>
            </a:r>
            <a:r>
              <a:rPr lang="it-IT" sz="1800" b="1" i="1" dirty="0" err="1">
                <a:solidFill>
                  <a:schemeClr val="accent1"/>
                </a:solidFill>
              </a:rPr>
              <a:t>RIBs</a:t>
            </a:r>
            <a:endParaRPr lang="it-IT" sz="1800" b="1" i="1" dirty="0">
              <a:solidFill>
                <a:schemeClr val="accent1"/>
              </a:solidFill>
            </a:endParaRPr>
          </a:p>
        </p:txBody>
      </p:sp>
      <p:pic>
        <p:nvPicPr>
          <p:cNvPr id="4" name="Immagine 3">
            <a:extLst>
              <a:ext uri="{FF2B5EF4-FFF2-40B4-BE49-F238E27FC236}">
                <a16:creationId xmlns:a16="http://schemas.microsoft.com/office/drawing/2014/main" id="{A7C97935-2D83-B9BB-7D2F-2E45AC1BBBBD}"/>
              </a:ext>
            </a:extLst>
          </p:cNvPr>
          <p:cNvPicPr>
            <a:picLocks noChangeAspect="1"/>
          </p:cNvPicPr>
          <p:nvPr/>
        </p:nvPicPr>
        <p:blipFill>
          <a:blip r:embed="rId5"/>
          <a:stretch>
            <a:fillRect/>
          </a:stretch>
        </p:blipFill>
        <p:spPr>
          <a:xfrm>
            <a:off x="582328" y="2762789"/>
            <a:ext cx="2642573" cy="3693708"/>
          </a:xfrm>
          <a:prstGeom prst="rect">
            <a:avLst/>
          </a:prstGeom>
        </p:spPr>
      </p:pic>
      <p:sp>
        <p:nvSpPr>
          <p:cNvPr id="5" name="CasellaDiTesto 4">
            <a:extLst>
              <a:ext uri="{FF2B5EF4-FFF2-40B4-BE49-F238E27FC236}">
                <a16:creationId xmlns:a16="http://schemas.microsoft.com/office/drawing/2014/main" id="{A480E000-49A2-94AF-960B-E04695345E93}"/>
              </a:ext>
            </a:extLst>
          </p:cNvPr>
          <p:cNvSpPr txBox="1"/>
          <p:nvPr/>
        </p:nvSpPr>
        <p:spPr>
          <a:xfrm>
            <a:off x="3733249" y="5494168"/>
            <a:ext cx="5024132" cy="369332"/>
          </a:xfrm>
          <a:prstGeom prst="rect">
            <a:avLst/>
          </a:prstGeom>
          <a:noFill/>
        </p:spPr>
        <p:txBody>
          <a:bodyPr wrap="none" rtlCol="0">
            <a:spAutoFit/>
          </a:bodyPr>
          <a:lstStyle/>
          <a:p>
            <a:r>
              <a:rPr lang="it-IT" sz="1800" b="1" dirty="0">
                <a:solidFill>
                  <a:srgbClr val="FF0000"/>
                </a:solidFill>
              </a:rPr>
              <a:t>Experiment in CNS RIKEN and Texas A&amp;M</a:t>
            </a:r>
          </a:p>
        </p:txBody>
      </p:sp>
      <p:pic>
        <p:nvPicPr>
          <p:cNvPr id="7" name="Immagine 6">
            <a:extLst>
              <a:ext uri="{FF2B5EF4-FFF2-40B4-BE49-F238E27FC236}">
                <a16:creationId xmlns:a16="http://schemas.microsoft.com/office/drawing/2014/main" id="{FAFA03A2-0160-64BD-F0A7-F98C78D8D02D}"/>
              </a:ext>
            </a:extLst>
          </p:cNvPr>
          <p:cNvPicPr>
            <a:picLocks noChangeAspect="1"/>
          </p:cNvPicPr>
          <p:nvPr/>
        </p:nvPicPr>
        <p:blipFill>
          <a:blip r:embed="rId6"/>
          <a:stretch>
            <a:fillRect/>
          </a:stretch>
        </p:blipFill>
        <p:spPr>
          <a:xfrm>
            <a:off x="7988547" y="2216133"/>
            <a:ext cx="3644232" cy="3053277"/>
          </a:xfrm>
          <a:prstGeom prst="rect">
            <a:avLst/>
          </a:prstGeom>
        </p:spPr>
      </p:pic>
    </p:spTree>
    <p:extLst>
      <p:ext uri="{BB962C8B-B14F-4D97-AF65-F5344CB8AC3E}">
        <p14:creationId xmlns:p14="http://schemas.microsoft.com/office/powerpoint/2010/main" val="10531582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2AE0B-A42D-DF47-0B9B-0564D0A46BBC}"/>
            </a:ext>
          </a:extLst>
        </p:cNvPr>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55D98177-EBF5-3942-B683-FEF086360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FE51E3B4-F065-2ADF-5741-07FBCC469679}"/>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Results of THM</a:t>
            </a:r>
          </a:p>
        </p:txBody>
      </p:sp>
      <p:pic>
        <p:nvPicPr>
          <p:cNvPr id="10" name="Immagine 9" descr="Immagine che contiene logo, Carattere, Elementi grafici, bianco&#10;&#10;Il contenuto generato dall'IA potrebbe non essere corretto.">
            <a:extLst>
              <a:ext uri="{FF2B5EF4-FFF2-40B4-BE49-F238E27FC236}">
                <a16:creationId xmlns:a16="http://schemas.microsoft.com/office/drawing/2014/main" id="{F0121A83-2B3E-BE0B-BF6D-E6475016A463}"/>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12" name="Immagine 11" descr="Immagine che contiene segnale&#10;&#10;Descrizione generata automaticamente">
            <a:extLst>
              <a:ext uri="{FF2B5EF4-FFF2-40B4-BE49-F238E27FC236}">
                <a16:creationId xmlns:a16="http://schemas.microsoft.com/office/drawing/2014/main" id="{D927D3E7-6ED0-A1D1-8579-E6FEF68C24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pic>
        <p:nvPicPr>
          <p:cNvPr id="9" name="Immagine 8">
            <a:extLst>
              <a:ext uri="{FF2B5EF4-FFF2-40B4-BE49-F238E27FC236}">
                <a16:creationId xmlns:a16="http://schemas.microsoft.com/office/drawing/2014/main" id="{249F3330-928E-DF5F-7E4A-42601B16F65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51562" y="2336732"/>
            <a:ext cx="6341716" cy="1660291"/>
          </a:xfrm>
          <a:prstGeom prst="rect">
            <a:avLst/>
          </a:prstGeom>
        </p:spPr>
      </p:pic>
      <p:sp>
        <p:nvSpPr>
          <p:cNvPr id="11" name="CasellaDiTesto 10">
            <a:extLst>
              <a:ext uri="{FF2B5EF4-FFF2-40B4-BE49-F238E27FC236}">
                <a16:creationId xmlns:a16="http://schemas.microsoft.com/office/drawing/2014/main" id="{CB267A4C-E21D-125A-97EC-984C8C3A391A}"/>
              </a:ext>
            </a:extLst>
          </p:cNvPr>
          <p:cNvSpPr txBox="1"/>
          <p:nvPr/>
        </p:nvSpPr>
        <p:spPr>
          <a:xfrm>
            <a:off x="1741236" y="1613628"/>
            <a:ext cx="3556621" cy="646331"/>
          </a:xfrm>
          <a:prstGeom prst="rect">
            <a:avLst/>
          </a:prstGeom>
          <a:noFill/>
        </p:spPr>
        <p:txBody>
          <a:bodyPr wrap="square" rtlCol="0">
            <a:spAutoFit/>
          </a:bodyPr>
          <a:lstStyle/>
          <a:p>
            <a:r>
              <a:rPr lang="it-IT" sz="1800" b="1" i="1" u="sng" dirty="0">
                <a:solidFill>
                  <a:schemeClr val="accent1"/>
                </a:solidFill>
              </a:rPr>
              <a:t>Application of THM with </a:t>
            </a:r>
            <a:r>
              <a:rPr lang="it-IT" sz="1800" b="1" i="1" u="sng" dirty="0" err="1">
                <a:solidFill>
                  <a:schemeClr val="accent1"/>
                </a:solidFill>
              </a:rPr>
              <a:t>RIBs</a:t>
            </a:r>
            <a:r>
              <a:rPr lang="it-IT" sz="1800" b="1" i="1" u="sng" dirty="0">
                <a:solidFill>
                  <a:schemeClr val="accent1"/>
                </a:solidFill>
              </a:rPr>
              <a:t> and neutron </a:t>
            </a:r>
            <a:r>
              <a:rPr lang="it-IT" sz="1800" b="1" i="1" u="sng" dirty="0" err="1">
                <a:solidFill>
                  <a:schemeClr val="accent1"/>
                </a:solidFill>
              </a:rPr>
              <a:t>induced</a:t>
            </a:r>
            <a:r>
              <a:rPr lang="it-IT" sz="1800" b="1" i="1" u="sng" dirty="0">
                <a:solidFill>
                  <a:schemeClr val="accent1"/>
                </a:solidFill>
              </a:rPr>
              <a:t> </a:t>
            </a:r>
            <a:r>
              <a:rPr lang="it-IT" sz="1800" b="1" i="1" u="sng" dirty="0" err="1">
                <a:solidFill>
                  <a:schemeClr val="accent1"/>
                </a:solidFill>
              </a:rPr>
              <a:t>reactions</a:t>
            </a:r>
            <a:endParaRPr lang="it-IT" sz="1800" b="1" i="1" u="sng" dirty="0">
              <a:solidFill>
                <a:schemeClr val="accent1"/>
              </a:solidFill>
            </a:endParaRPr>
          </a:p>
        </p:txBody>
      </p:sp>
      <p:grpSp>
        <p:nvGrpSpPr>
          <p:cNvPr id="13" name="Gruppo 12">
            <a:extLst>
              <a:ext uri="{FF2B5EF4-FFF2-40B4-BE49-F238E27FC236}">
                <a16:creationId xmlns:a16="http://schemas.microsoft.com/office/drawing/2014/main" id="{0DDBCF4B-1850-DD14-34A0-FA52501A7204}"/>
              </a:ext>
            </a:extLst>
          </p:cNvPr>
          <p:cNvGrpSpPr/>
          <p:nvPr/>
        </p:nvGrpSpPr>
        <p:grpSpPr>
          <a:xfrm>
            <a:off x="299126" y="4073796"/>
            <a:ext cx="4511200" cy="2610172"/>
            <a:chOff x="526567" y="1255976"/>
            <a:chExt cx="8179904" cy="5106991"/>
          </a:xfrm>
        </p:grpSpPr>
        <p:pic>
          <p:nvPicPr>
            <p:cNvPr id="14" name="Immagine 13">
              <a:extLst>
                <a:ext uri="{FF2B5EF4-FFF2-40B4-BE49-F238E27FC236}">
                  <a16:creationId xmlns:a16="http://schemas.microsoft.com/office/drawing/2014/main" id="{E6FCDE68-247F-926A-6143-55131CC5D159}"/>
                </a:ext>
              </a:extLst>
            </p:cNvPr>
            <p:cNvPicPr>
              <a:picLocks noChangeAspect="1"/>
            </p:cNvPicPr>
            <p:nvPr/>
          </p:nvPicPr>
          <p:blipFill>
            <a:blip r:embed="rId5"/>
            <a:stretch>
              <a:fillRect/>
            </a:stretch>
          </p:blipFill>
          <p:spPr>
            <a:xfrm>
              <a:off x="526567" y="1255976"/>
              <a:ext cx="8179904" cy="5106991"/>
            </a:xfrm>
            <a:prstGeom prst="rect">
              <a:avLst/>
            </a:prstGeom>
          </p:spPr>
        </p:pic>
        <p:sp>
          <p:nvSpPr>
            <p:cNvPr id="15" name="CasellaDiTesto 14">
              <a:extLst>
                <a:ext uri="{FF2B5EF4-FFF2-40B4-BE49-F238E27FC236}">
                  <a16:creationId xmlns:a16="http://schemas.microsoft.com/office/drawing/2014/main" id="{04BCD0F9-BF68-3683-DA04-9D5FC04A04C1}"/>
                </a:ext>
              </a:extLst>
            </p:cNvPr>
            <p:cNvSpPr txBox="1"/>
            <p:nvPr/>
          </p:nvSpPr>
          <p:spPr>
            <a:xfrm>
              <a:off x="2387446" y="1340470"/>
              <a:ext cx="2242328" cy="827466"/>
            </a:xfrm>
            <a:prstGeom prst="rect">
              <a:avLst/>
            </a:prstGeom>
            <a:noFill/>
          </p:spPr>
          <p:txBody>
            <a:bodyPr wrap="square" rtlCol="0">
              <a:spAutoFit/>
            </a:bodyPr>
            <a:lstStyle/>
            <a:p>
              <a:r>
                <a:rPr lang="it-IT" sz="800" b="1" dirty="0" err="1"/>
                <a:t>Hou</a:t>
              </a:r>
              <a:r>
                <a:rPr lang="it-IT" sz="800" b="1" dirty="0"/>
                <a:t> et al. (2015)</a:t>
              </a:r>
            </a:p>
            <a:p>
              <a:r>
                <a:rPr lang="it-IT" sz="800" b="1" dirty="0" err="1"/>
                <a:t>Kawabata</a:t>
              </a:r>
              <a:r>
                <a:rPr lang="it-IT" sz="800" b="1" dirty="0"/>
                <a:t> et al. (2017)</a:t>
              </a:r>
            </a:p>
            <a:p>
              <a:r>
                <a:rPr lang="it-IT" sz="800" b="1" dirty="0"/>
                <a:t>Lamia et al. (2017)</a:t>
              </a:r>
            </a:p>
            <a:p>
              <a:r>
                <a:rPr lang="it-IT" sz="800" b="1" dirty="0"/>
                <a:t>BELICOS (</a:t>
              </a:r>
              <a:r>
                <a:rPr lang="it-IT" sz="800" b="1" dirty="0" err="1"/>
                <a:t>preliminary</a:t>
              </a:r>
              <a:r>
                <a:rPr lang="it-IT" sz="800" b="1" dirty="0"/>
                <a:t>)</a:t>
              </a:r>
            </a:p>
            <a:p>
              <a:r>
                <a:rPr lang="it-IT" sz="800" b="1" dirty="0"/>
                <a:t>ENDF/B-VII</a:t>
              </a:r>
            </a:p>
            <a:p>
              <a:r>
                <a:rPr lang="it-IT" sz="800" b="1" dirty="0"/>
                <a:t>Barbagallo et al. (2016)</a:t>
              </a:r>
            </a:p>
          </p:txBody>
        </p:sp>
        <p:sp>
          <p:nvSpPr>
            <p:cNvPr id="16" name="Rettangolo 15">
              <a:extLst>
                <a:ext uri="{FF2B5EF4-FFF2-40B4-BE49-F238E27FC236}">
                  <a16:creationId xmlns:a16="http://schemas.microsoft.com/office/drawing/2014/main" id="{2CF68746-6F5B-FF1E-4230-A2AD67B1E6A9}"/>
                </a:ext>
              </a:extLst>
            </p:cNvPr>
            <p:cNvSpPr/>
            <p:nvPr/>
          </p:nvSpPr>
          <p:spPr>
            <a:xfrm>
              <a:off x="2146790" y="1918573"/>
              <a:ext cx="151983" cy="176910"/>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17" name="Ovale 16">
              <a:extLst>
                <a:ext uri="{FF2B5EF4-FFF2-40B4-BE49-F238E27FC236}">
                  <a16:creationId xmlns:a16="http://schemas.microsoft.com/office/drawing/2014/main" id="{C9B0F7D1-0696-CBFA-1ED0-C97D72AF89D4}"/>
                </a:ext>
              </a:extLst>
            </p:cNvPr>
            <p:cNvSpPr/>
            <p:nvPr/>
          </p:nvSpPr>
          <p:spPr>
            <a:xfrm>
              <a:off x="2191108" y="1677185"/>
              <a:ext cx="151983" cy="17691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8" name="Ovale 17">
              <a:extLst>
                <a:ext uri="{FF2B5EF4-FFF2-40B4-BE49-F238E27FC236}">
                  <a16:creationId xmlns:a16="http://schemas.microsoft.com/office/drawing/2014/main" id="{216FAB90-2058-B6E2-A9A2-050D283CAF0F}"/>
                </a:ext>
              </a:extLst>
            </p:cNvPr>
            <p:cNvSpPr/>
            <p:nvPr/>
          </p:nvSpPr>
          <p:spPr>
            <a:xfrm>
              <a:off x="2191108" y="1420587"/>
              <a:ext cx="151983" cy="17691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9" name="Rettangolo 18">
              <a:extLst>
                <a:ext uri="{FF2B5EF4-FFF2-40B4-BE49-F238E27FC236}">
                  <a16:creationId xmlns:a16="http://schemas.microsoft.com/office/drawing/2014/main" id="{4334267F-1A68-9935-79B0-7E396EA7A3B7}"/>
                </a:ext>
              </a:extLst>
            </p:cNvPr>
            <p:cNvSpPr/>
            <p:nvPr/>
          </p:nvSpPr>
          <p:spPr>
            <a:xfrm>
              <a:off x="1906133" y="1922136"/>
              <a:ext cx="151983" cy="176910"/>
            </a:xfrm>
            <a:prstGeom prst="rect">
              <a:avLst/>
            </a:prstGeom>
            <a:solidFill>
              <a:srgbClr val="AA45C0"/>
            </a:solidFill>
            <a:ln>
              <a:noFill/>
            </a:ln>
            <a:effectLst>
              <a:outerShdw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cxnSp>
          <p:nvCxnSpPr>
            <p:cNvPr id="20" name="Connettore 1 3">
              <a:extLst>
                <a:ext uri="{FF2B5EF4-FFF2-40B4-BE49-F238E27FC236}">
                  <a16:creationId xmlns:a16="http://schemas.microsoft.com/office/drawing/2014/main" id="{9C2EB174-4AB5-BEED-D107-6ECBA0A526DE}"/>
                </a:ext>
              </a:extLst>
            </p:cNvPr>
            <p:cNvCxnSpPr>
              <a:cxnSpLocks/>
            </p:cNvCxnSpPr>
            <p:nvPr/>
          </p:nvCxnSpPr>
          <p:spPr>
            <a:xfrm>
              <a:off x="1935950" y="2483739"/>
              <a:ext cx="39264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Rettangolo 20">
              <a:extLst>
                <a:ext uri="{FF2B5EF4-FFF2-40B4-BE49-F238E27FC236}">
                  <a16:creationId xmlns:a16="http://schemas.microsoft.com/office/drawing/2014/main" id="{38D275D8-6AC0-50C6-23AE-4BF92DD1CE4D}"/>
                </a:ext>
              </a:extLst>
            </p:cNvPr>
            <p:cNvSpPr/>
            <p:nvPr/>
          </p:nvSpPr>
          <p:spPr>
            <a:xfrm>
              <a:off x="2149904" y="2191107"/>
              <a:ext cx="151983" cy="176910"/>
            </a:xfrm>
            <a:prstGeom prst="rect">
              <a:avLst/>
            </a:prstGeom>
            <a:solidFill>
              <a:srgbClr val="2367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cxnSp>
          <p:nvCxnSpPr>
            <p:cNvPr id="22" name="Connettore 1 19">
              <a:extLst>
                <a:ext uri="{FF2B5EF4-FFF2-40B4-BE49-F238E27FC236}">
                  <a16:creationId xmlns:a16="http://schemas.microsoft.com/office/drawing/2014/main" id="{9C30ED1D-9737-ACBF-9592-A9C798D5EAA9}"/>
                </a:ext>
              </a:extLst>
            </p:cNvPr>
            <p:cNvCxnSpPr>
              <a:cxnSpLocks/>
            </p:cNvCxnSpPr>
            <p:nvPr/>
          </p:nvCxnSpPr>
          <p:spPr>
            <a:xfrm>
              <a:off x="1949204" y="2735529"/>
              <a:ext cx="392641"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grpSp>
      <p:pic>
        <p:nvPicPr>
          <p:cNvPr id="23" name="Immagine 22">
            <a:extLst>
              <a:ext uri="{FF2B5EF4-FFF2-40B4-BE49-F238E27FC236}">
                <a16:creationId xmlns:a16="http://schemas.microsoft.com/office/drawing/2014/main" id="{284C6CDA-C798-94A3-FBDD-B47313256463}"/>
              </a:ext>
            </a:extLst>
          </p:cNvPr>
          <p:cNvPicPr>
            <a:picLocks noChangeAspect="1"/>
          </p:cNvPicPr>
          <p:nvPr/>
        </p:nvPicPr>
        <p:blipFill>
          <a:blip r:embed="rId6"/>
          <a:stretch>
            <a:fillRect/>
          </a:stretch>
        </p:blipFill>
        <p:spPr>
          <a:xfrm>
            <a:off x="7765551" y="1658991"/>
            <a:ext cx="3054688" cy="1972828"/>
          </a:xfrm>
          <a:prstGeom prst="rect">
            <a:avLst/>
          </a:prstGeom>
        </p:spPr>
      </p:pic>
      <p:pic>
        <p:nvPicPr>
          <p:cNvPr id="24" name="Immagine 23" descr="Immagine che contiene screenshot&#10;&#10;Descrizione generata automaticamente">
            <a:extLst>
              <a:ext uri="{FF2B5EF4-FFF2-40B4-BE49-F238E27FC236}">
                <a16:creationId xmlns:a16="http://schemas.microsoft.com/office/drawing/2014/main" id="{C23E0EE7-4C9C-4C28-0D19-E5E1DA0BD0DB}"/>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41636" y="4140442"/>
            <a:ext cx="6341716" cy="1846181"/>
          </a:xfrm>
          <a:prstGeom prst="rect">
            <a:avLst/>
          </a:prstGeom>
        </p:spPr>
      </p:pic>
    </p:spTree>
    <p:extLst>
      <p:ext uri="{BB962C8B-B14F-4D97-AF65-F5344CB8AC3E}">
        <p14:creationId xmlns:p14="http://schemas.microsoft.com/office/powerpoint/2010/main" val="4753944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0CCA9-DBE9-3D04-DF93-DE0EB4C475E8}"/>
            </a:ext>
          </a:extLst>
        </p:cNvPr>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55938DCB-36CE-4435-F2C8-E85BE7D02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A56641D3-FD14-AE75-4C69-3DE5EEC36620}"/>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Results of THM</a:t>
            </a:r>
          </a:p>
        </p:txBody>
      </p:sp>
      <p:pic>
        <p:nvPicPr>
          <p:cNvPr id="10" name="Immagine 9" descr="Immagine che contiene logo, Carattere, Elementi grafici, bianco&#10;&#10;Il contenuto generato dall'IA potrebbe non essere corretto.">
            <a:extLst>
              <a:ext uri="{FF2B5EF4-FFF2-40B4-BE49-F238E27FC236}">
                <a16:creationId xmlns:a16="http://schemas.microsoft.com/office/drawing/2014/main" id="{31983020-260E-6247-971B-B37B57EF3CE3}"/>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12" name="Immagine 11" descr="Immagine che contiene segnale&#10;&#10;Descrizione generata automaticamente">
            <a:extLst>
              <a:ext uri="{FF2B5EF4-FFF2-40B4-BE49-F238E27FC236}">
                <a16:creationId xmlns:a16="http://schemas.microsoft.com/office/drawing/2014/main" id="{CAC185D6-90E0-1A7C-1CD8-C859433B9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pic>
        <p:nvPicPr>
          <p:cNvPr id="2" name="Immagine 1">
            <a:extLst>
              <a:ext uri="{FF2B5EF4-FFF2-40B4-BE49-F238E27FC236}">
                <a16:creationId xmlns:a16="http://schemas.microsoft.com/office/drawing/2014/main" id="{EA7C3F81-9FEB-4923-3F68-6DDCBE1783A7}"/>
              </a:ext>
            </a:extLst>
          </p:cNvPr>
          <p:cNvPicPr>
            <a:picLocks noChangeAspect="1"/>
          </p:cNvPicPr>
          <p:nvPr/>
        </p:nvPicPr>
        <p:blipFill rotWithShape="1">
          <a:blip r:embed="rId4"/>
          <a:srcRect l="54129" t="58595" r="-1011" b="-3303"/>
          <a:stretch/>
        </p:blipFill>
        <p:spPr>
          <a:xfrm>
            <a:off x="881872" y="3864155"/>
            <a:ext cx="4348430" cy="3110147"/>
          </a:xfrm>
          <a:prstGeom prst="rect">
            <a:avLst/>
          </a:prstGeom>
        </p:spPr>
      </p:pic>
      <p:pic>
        <p:nvPicPr>
          <p:cNvPr id="3" name="Immagine 2">
            <a:extLst>
              <a:ext uri="{FF2B5EF4-FFF2-40B4-BE49-F238E27FC236}">
                <a16:creationId xmlns:a16="http://schemas.microsoft.com/office/drawing/2014/main" id="{A067A0DC-B38F-CCAF-B82D-662125012F95}"/>
              </a:ext>
            </a:extLst>
          </p:cNvPr>
          <p:cNvPicPr>
            <a:picLocks noChangeAspect="1"/>
          </p:cNvPicPr>
          <p:nvPr/>
        </p:nvPicPr>
        <p:blipFill>
          <a:blip r:embed="rId5"/>
          <a:stretch>
            <a:fillRect/>
          </a:stretch>
        </p:blipFill>
        <p:spPr>
          <a:xfrm>
            <a:off x="735260" y="1406637"/>
            <a:ext cx="4415451" cy="2549052"/>
          </a:xfrm>
          <a:prstGeom prst="rect">
            <a:avLst/>
          </a:prstGeom>
        </p:spPr>
      </p:pic>
      <p:pic>
        <p:nvPicPr>
          <p:cNvPr id="4" name="Immagine 3">
            <a:extLst>
              <a:ext uri="{FF2B5EF4-FFF2-40B4-BE49-F238E27FC236}">
                <a16:creationId xmlns:a16="http://schemas.microsoft.com/office/drawing/2014/main" id="{E3223597-AFC6-937C-BAA9-3A6FF9B15FDE}"/>
              </a:ext>
            </a:extLst>
          </p:cNvPr>
          <p:cNvPicPr>
            <a:picLocks noChangeAspect="1"/>
          </p:cNvPicPr>
          <p:nvPr/>
        </p:nvPicPr>
        <p:blipFill>
          <a:blip r:embed="rId6"/>
          <a:stretch>
            <a:fillRect/>
          </a:stretch>
        </p:blipFill>
        <p:spPr>
          <a:xfrm>
            <a:off x="5497077" y="1575957"/>
            <a:ext cx="6255097" cy="4053468"/>
          </a:xfrm>
          <a:prstGeom prst="rect">
            <a:avLst/>
          </a:prstGeom>
        </p:spPr>
      </p:pic>
      <p:sp>
        <p:nvSpPr>
          <p:cNvPr id="5" name="CasellaDiTesto 4">
            <a:extLst>
              <a:ext uri="{FF2B5EF4-FFF2-40B4-BE49-F238E27FC236}">
                <a16:creationId xmlns:a16="http://schemas.microsoft.com/office/drawing/2014/main" id="{FDCD8D37-6959-A42B-A776-89D724EC08CA}"/>
              </a:ext>
            </a:extLst>
          </p:cNvPr>
          <p:cNvSpPr txBox="1"/>
          <p:nvPr/>
        </p:nvSpPr>
        <p:spPr>
          <a:xfrm>
            <a:off x="6020693" y="5629425"/>
            <a:ext cx="3294428" cy="923330"/>
          </a:xfrm>
          <a:prstGeom prst="rect">
            <a:avLst/>
          </a:prstGeom>
          <a:noFill/>
        </p:spPr>
        <p:txBody>
          <a:bodyPr wrap="none" rtlCol="0">
            <a:spAutoFit/>
          </a:bodyPr>
          <a:lstStyle/>
          <a:p>
            <a:r>
              <a:rPr lang="it-IT" dirty="0"/>
              <a:t>Blue =&gt; </a:t>
            </a:r>
            <a:r>
              <a:rPr lang="it-IT" dirty="0" err="1"/>
              <a:t>hindrance</a:t>
            </a:r>
            <a:endParaRPr lang="it-IT" dirty="0"/>
          </a:p>
          <a:p>
            <a:r>
              <a:rPr lang="it-IT" dirty="0"/>
              <a:t>Red =&gt; </a:t>
            </a:r>
            <a:r>
              <a:rPr lang="it-IT" dirty="0" err="1"/>
              <a:t>Caughland</a:t>
            </a:r>
            <a:r>
              <a:rPr lang="it-IT" dirty="0"/>
              <a:t> &amp; Fowler 1988</a:t>
            </a:r>
          </a:p>
          <a:p>
            <a:r>
              <a:rPr lang="it-IT" dirty="0"/>
              <a:t>Black =&gt; </a:t>
            </a:r>
            <a:r>
              <a:rPr lang="it-IT" dirty="0" err="1"/>
              <a:t>Godbey</a:t>
            </a:r>
            <a:r>
              <a:rPr lang="it-IT" dirty="0"/>
              <a:t> 2019</a:t>
            </a:r>
          </a:p>
        </p:txBody>
      </p:sp>
    </p:spTree>
    <p:extLst>
      <p:ext uri="{BB962C8B-B14F-4D97-AF65-F5344CB8AC3E}">
        <p14:creationId xmlns:p14="http://schemas.microsoft.com/office/powerpoint/2010/main" val="7357805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8C00D-A32F-B012-23E3-84074A8B6D6E}"/>
            </a:ext>
          </a:extLst>
        </p:cNvPr>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EF67D4F6-46C1-0FFE-B309-364C8327F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5C328CE7-E647-58B5-1B77-23EAC79028E7}"/>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Conclusions on THM</a:t>
            </a:r>
          </a:p>
        </p:txBody>
      </p:sp>
      <p:pic>
        <p:nvPicPr>
          <p:cNvPr id="10" name="Immagine 9" descr="Immagine che contiene logo, Carattere, Elementi grafici, bianco&#10;&#10;Il contenuto generato dall'IA potrebbe non essere corretto.">
            <a:extLst>
              <a:ext uri="{FF2B5EF4-FFF2-40B4-BE49-F238E27FC236}">
                <a16:creationId xmlns:a16="http://schemas.microsoft.com/office/drawing/2014/main" id="{54978E88-F1A5-3BEE-B0EF-86EFA09D928E}"/>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12" name="Immagine 11" descr="Immagine che contiene segnale&#10;&#10;Descrizione generata automaticamente">
            <a:extLst>
              <a:ext uri="{FF2B5EF4-FFF2-40B4-BE49-F238E27FC236}">
                <a16:creationId xmlns:a16="http://schemas.microsoft.com/office/drawing/2014/main" id="{43F495AD-1F0E-0322-3FD2-208252265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sp>
        <p:nvSpPr>
          <p:cNvPr id="2" name="Title 7">
            <a:extLst>
              <a:ext uri="{FF2B5EF4-FFF2-40B4-BE49-F238E27FC236}">
                <a16:creationId xmlns:a16="http://schemas.microsoft.com/office/drawing/2014/main" id="{9609DB1A-7ACE-215F-E21E-DD3BC8E112D8}"/>
              </a:ext>
            </a:extLst>
          </p:cNvPr>
          <p:cNvSpPr txBox="1">
            <a:spLocks/>
          </p:cNvSpPr>
          <p:nvPr/>
        </p:nvSpPr>
        <p:spPr>
          <a:xfrm>
            <a:off x="764309" y="1382176"/>
            <a:ext cx="10515600" cy="7776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3600" b="1" dirty="0">
                <a:solidFill>
                  <a:schemeClr val="accent2"/>
                </a:solidFill>
              </a:rPr>
              <a:t>P</a:t>
            </a:r>
            <a:r>
              <a:rPr lang="en-US" sz="3600" b="1" dirty="0">
                <a:solidFill>
                  <a:schemeClr val="accent2"/>
                </a:solidFill>
              </a:rPr>
              <a:t>ROS 					CONS</a:t>
            </a:r>
            <a:endParaRPr lang="en-US" sz="3600" dirty="0">
              <a:solidFill>
                <a:schemeClr val="accent2"/>
              </a:solidFill>
            </a:endParaRPr>
          </a:p>
        </p:txBody>
      </p:sp>
      <p:sp>
        <p:nvSpPr>
          <p:cNvPr id="3" name="Text Box 4">
            <a:extLst>
              <a:ext uri="{FF2B5EF4-FFF2-40B4-BE49-F238E27FC236}">
                <a16:creationId xmlns:a16="http://schemas.microsoft.com/office/drawing/2014/main" id="{9E98EA51-A389-287B-8761-627CDEAEC0A0}"/>
              </a:ext>
            </a:extLst>
          </p:cNvPr>
          <p:cNvSpPr txBox="1">
            <a:spLocks noChangeArrowheads="1"/>
          </p:cNvSpPr>
          <p:nvPr/>
        </p:nvSpPr>
        <p:spPr bwMode="auto">
          <a:xfrm>
            <a:off x="299126" y="2317222"/>
            <a:ext cx="5818909" cy="3251724"/>
          </a:xfrm>
          <a:prstGeom prst="rect">
            <a:avLst/>
          </a:prstGeom>
          <a:ln/>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rgbClr val="CC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accent6"/>
          </a:lnRef>
          <a:fillRef idx="2">
            <a:schemeClr val="accent6"/>
          </a:fillRef>
          <a:effectRef idx="1">
            <a:schemeClr val="accent6"/>
          </a:effectRef>
          <a:fontRef idx="minor">
            <a:schemeClr val="dk1"/>
          </a:fontRef>
        </p:style>
        <p:txBody>
          <a:bodyPr wrap="square">
            <a:spAutoFit/>
          </a:bodyPr>
          <a:lstStyle/>
          <a:p>
            <a:pPr>
              <a:spcBef>
                <a:spcPct val="50000"/>
              </a:spcBef>
              <a:defRPr/>
            </a:pPr>
            <a:r>
              <a:rPr lang="it-IT" dirty="0">
                <a:cs typeface="Times New Roman" charset="0"/>
              </a:rPr>
              <a:t>A -</a:t>
            </a:r>
            <a:r>
              <a:rPr lang="en-GB" dirty="0">
                <a:cs typeface="Times New Roman" charset="0"/>
              </a:rPr>
              <a:t> </a:t>
            </a:r>
            <a:r>
              <a:rPr lang="it-IT" dirty="0" err="1">
                <a:cs typeface="Times New Roman" charset="0"/>
              </a:rPr>
              <a:t>Measurement</a:t>
            </a:r>
            <a:r>
              <a:rPr lang="it-IT" dirty="0">
                <a:cs typeface="Times New Roman" charset="0"/>
              </a:rPr>
              <a:t> of </a:t>
            </a:r>
            <a:r>
              <a:rPr lang="en-GB" dirty="0">
                <a:cs typeface="Times New Roman" charset="0"/>
              </a:rPr>
              <a:t>the </a:t>
            </a:r>
            <a:r>
              <a:rPr lang="it-IT" dirty="0">
                <a:solidFill>
                  <a:schemeClr val="accent2"/>
                </a:solidFill>
                <a:cs typeface="Times New Roman" charset="0"/>
              </a:rPr>
              <a:t>bare-</a:t>
            </a:r>
            <a:r>
              <a:rPr lang="it-IT" dirty="0" err="1">
                <a:solidFill>
                  <a:schemeClr val="accent2"/>
                </a:solidFill>
                <a:cs typeface="Times New Roman" charset="0"/>
              </a:rPr>
              <a:t>nucleus</a:t>
            </a:r>
            <a:r>
              <a:rPr lang="it-IT" dirty="0">
                <a:solidFill>
                  <a:schemeClr val="accent2"/>
                </a:solidFill>
                <a:cs typeface="Times New Roman" charset="0"/>
              </a:rPr>
              <a:t> cross section </a:t>
            </a:r>
            <a:r>
              <a:rPr lang="el-GR" dirty="0">
                <a:cs typeface="Times New Roman" charset="0"/>
              </a:rPr>
              <a:t>σ</a:t>
            </a:r>
            <a:r>
              <a:rPr lang="it-IT" baseline="-25000" dirty="0">
                <a:cs typeface="Times New Roman" charset="0"/>
              </a:rPr>
              <a:t>b</a:t>
            </a:r>
            <a:r>
              <a:rPr lang="en-GB" dirty="0">
                <a:cs typeface="Times New Roman" charset="0"/>
              </a:rPr>
              <a:t> </a:t>
            </a:r>
            <a:r>
              <a:rPr lang="it-IT" dirty="0">
                <a:cs typeface="Times New Roman" charset="0"/>
              </a:rPr>
              <a:t>(or the </a:t>
            </a:r>
            <a:r>
              <a:rPr lang="en-GB" dirty="0">
                <a:cs typeface="Times New Roman" charset="0"/>
              </a:rPr>
              <a:t>S</a:t>
            </a:r>
            <a:r>
              <a:rPr lang="it-IT" baseline="-25000" dirty="0">
                <a:cs typeface="Times New Roman" charset="0"/>
              </a:rPr>
              <a:t>b</a:t>
            </a:r>
            <a:r>
              <a:rPr lang="en-GB" dirty="0">
                <a:cs typeface="Times New Roman" charset="0"/>
              </a:rPr>
              <a:t>(E)</a:t>
            </a:r>
            <a:r>
              <a:rPr lang="it-IT" dirty="0">
                <a:cs typeface="Times New Roman" charset="0"/>
              </a:rPr>
              <a:t> ) </a:t>
            </a:r>
            <a:r>
              <a:rPr lang="en-GB" dirty="0">
                <a:cs typeface="Times New Roman" charset="0"/>
              </a:rPr>
              <a:t>at Gamow energy for reactions involving charged  particles and neutrons. </a:t>
            </a:r>
            <a:r>
              <a:rPr lang="it-IT" dirty="0">
                <a:cs typeface="Times New Roman" charset="0"/>
              </a:rPr>
              <a:t> </a:t>
            </a:r>
            <a:r>
              <a:rPr lang="en-GB" u="sng" dirty="0">
                <a:solidFill>
                  <a:schemeClr val="accent2"/>
                </a:solidFill>
                <a:cs typeface="Times New Roman" charset="0"/>
              </a:rPr>
              <a:t>No extrapolation needed </a:t>
            </a:r>
          </a:p>
          <a:p>
            <a:pPr>
              <a:spcBef>
                <a:spcPct val="50000"/>
              </a:spcBef>
              <a:defRPr/>
            </a:pPr>
            <a:r>
              <a:rPr lang="en-GB" dirty="0">
                <a:cs typeface="Times New Roman" charset="0"/>
              </a:rPr>
              <a:t>B</a:t>
            </a:r>
            <a:r>
              <a:rPr lang="it-IT" dirty="0">
                <a:cs typeface="Times New Roman" charset="0"/>
              </a:rPr>
              <a:t> </a:t>
            </a:r>
            <a:r>
              <a:rPr lang="en-GB" dirty="0">
                <a:cs typeface="Times New Roman" charset="0"/>
              </a:rPr>
              <a:t>- Measurement of  the  excitation function in  a relatively</a:t>
            </a:r>
            <a:r>
              <a:rPr lang="it-IT" dirty="0">
                <a:cs typeface="Times New Roman" charset="0"/>
              </a:rPr>
              <a:t> </a:t>
            </a:r>
            <a:r>
              <a:rPr lang="en-GB" dirty="0">
                <a:solidFill>
                  <a:schemeClr val="accent2"/>
                </a:solidFill>
                <a:cs typeface="Times New Roman" charset="0"/>
              </a:rPr>
              <a:t>short </a:t>
            </a:r>
            <a:r>
              <a:rPr lang="it-IT" dirty="0">
                <a:solidFill>
                  <a:schemeClr val="accent2"/>
                </a:solidFill>
                <a:cs typeface="Times New Roman" charset="0"/>
              </a:rPr>
              <a:t> </a:t>
            </a:r>
            <a:r>
              <a:rPr lang="en-GB" dirty="0">
                <a:solidFill>
                  <a:schemeClr val="accent2"/>
                </a:solidFill>
                <a:cs typeface="Times New Roman" charset="0"/>
              </a:rPr>
              <a:t>time</a:t>
            </a:r>
            <a:r>
              <a:rPr lang="en-GB" dirty="0">
                <a:cs typeface="Times New Roman" charset="0"/>
              </a:rPr>
              <a:t>, since the typical order of magnitude for the three- body cross- section at those higher energies is mb; </a:t>
            </a:r>
          </a:p>
          <a:p>
            <a:pPr>
              <a:spcBef>
                <a:spcPct val="50000"/>
              </a:spcBef>
              <a:defRPr/>
            </a:pPr>
            <a:r>
              <a:rPr lang="en-GB" dirty="0">
                <a:cs typeface="Times New Roman" charset="0"/>
              </a:rPr>
              <a:t>C </a:t>
            </a:r>
            <a:r>
              <a:rPr lang="it-IT" dirty="0">
                <a:cs typeface="Times New Roman" charset="0"/>
              </a:rPr>
              <a:t>- </a:t>
            </a:r>
            <a:r>
              <a:rPr lang="en-GB" dirty="0">
                <a:cs typeface="Times New Roman" charset="0"/>
              </a:rPr>
              <a:t>One of the few ways to </a:t>
            </a:r>
            <a:r>
              <a:rPr lang="en-GB" dirty="0">
                <a:solidFill>
                  <a:schemeClr val="accent2"/>
                </a:solidFill>
                <a:cs typeface="Times New Roman" charset="0"/>
              </a:rPr>
              <a:t>measure the electron screening</a:t>
            </a:r>
            <a:r>
              <a:rPr lang="en-GB" dirty="0">
                <a:cs typeface="Times New Roman" charset="0"/>
              </a:rPr>
              <a:t> effect in comparison with direct data;</a:t>
            </a:r>
            <a:endParaRPr lang="it-IT" dirty="0">
              <a:cs typeface="Times New Roman" charset="0"/>
            </a:endParaRPr>
          </a:p>
          <a:p>
            <a:pPr>
              <a:lnSpc>
                <a:spcPct val="90000"/>
              </a:lnSpc>
              <a:spcBef>
                <a:spcPct val="50000"/>
              </a:spcBef>
              <a:defRPr/>
            </a:pPr>
            <a:r>
              <a:rPr lang="it-IT" dirty="0">
                <a:cs typeface="Times New Roman" charset="0"/>
              </a:rPr>
              <a:t>D</a:t>
            </a:r>
            <a:r>
              <a:rPr lang="en-GB" dirty="0">
                <a:cs typeface="Times New Roman" charset="0"/>
              </a:rPr>
              <a:t> </a:t>
            </a:r>
            <a:r>
              <a:rPr lang="it-IT" dirty="0">
                <a:cs typeface="Times New Roman" charset="0"/>
              </a:rPr>
              <a:t>- Application to the </a:t>
            </a:r>
            <a:r>
              <a:rPr lang="en-GB" dirty="0">
                <a:solidFill>
                  <a:schemeClr val="accent2"/>
                </a:solidFill>
                <a:cs typeface="Times New Roman" charset="0"/>
              </a:rPr>
              <a:t>radioactive beam</a:t>
            </a:r>
            <a:r>
              <a:rPr lang="en-GB" dirty="0">
                <a:cs typeface="Times New Roman" charset="0"/>
              </a:rPr>
              <a:t> measurements.</a:t>
            </a:r>
          </a:p>
        </p:txBody>
      </p:sp>
      <p:sp>
        <p:nvSpPr>
          <p:cNvPr id="4" name="Text Box 7">
            <a:extLst>
              <a:ext uri="{FF2B5EF4-FFF2-40B4-BE49-F238E27FC236}">
                <a16:creationId xmlns:a16="http://schemas.microsoft.com/office/drawing/2014/main" id="{ADCD181D-FDBE-F389-D4A8-03CC5C41555C}"/>
              </a:ext>
            </a:extLst>
          </p:cNvPr>
          <p:cNvSpPr txBox="1">
            <a:spLocks noChangeArrowheads="1"/>
          </p:cNvSpPr>
          <p:nvPr/>
        </p:nvSpPr>
        <p:spPr bwMode="auto">
          <a:xfrm>
            <a:off x="6244039" y="2395585"/>
            <a:ext cx="5818909" cy="2985561"/>
          </a:xfrm>
          <a:prstGeom prst="rect">
            <a:avLst/>
          </a:prstGeom>
          <a:ln/>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accent1"/>
          </a:lnRef>
          <a:fillRef idx="3">
            <a:schemeClr val="accent1"/>
          </a:fillRef>
          <a:effectRef idx="2">
            <a:schemeClr val="accent1"/>
          </a:effectRef>
          <a:fontRef idx="minor">
            <a:schemeClr val="lt1"/>
          </a:fontRef>
        </p:style>
        <p:txBody>
          <a:bodyPr wrap="square">
            <a:spAutoFit/>
          </a:bodyPr>
          <a:lstStyle/>
          <a:p>
            <a:pPr>
              <a:lnSpc>
                <a:spcPct val="110000"/>
              </a:lnSpc>
              <a:spcBef>
                <a:spcPct val="20000"/>
              </a:spcBef>
              <a:defRPr/>
            </a:pPr>
            <a:r>
              <a:rPr lang="it-IT" b="0" dirty="0">
                <a:cs typeface="Times New Roman" charset="0"/>
              </a:rPr>
              <a:t>A </a:t>
            </a:r>
            <a:r>
              <a:rPr lang="en-GB" b="0" dirty="0">
                <a:cs typeface="Times New Roman" charset="0"/>
              </a:rPr>
              <a:t>- </a:t>
            </a:r>
            <a:r>
              <a:rPr lang="en-GB" b="0" dirty="0">
                <a:solidFill>
                  <a:schemeClr val="accent2"/>
                </a:solidFill>
                <a:cs typeface="Times New Roman" charset="0"/>
              </a:rPr>
              <a:t>Preliminary study </a:t>
            </a:r>
            <a:r>
              <a:rPr lang="en-GB" b="0" dirty="0">
                <a:cs typeface="Times New Roman" charset="0"/>
              </a:rPr>
              <a:t>of quasi-free mechanism and </a:t>
            </a:r>
            <a:r>
              <a:rPr lang="it-IT" b="0" dirty="0">
                <a:solidFill>
                  <a:schemeClr val="accent2"/>
                </a:solidFill>
                <a:cs typeface="Times New Roman" charset="0"/>
              </a:rPr>
              <a:t>t</a:t>
            </a:r>
            <a:r>
              <a:rPr lang="en-GB" b="0" dirty="0" err="1">
                <a:solidFill>
                  <a:schemeClr val="accent2"/>
                </a:solidFill>
                <a:cs typeface="Times New Roman" charset="0"/>
              </a:rPr>
              <a:t>est</a:t>
            </a:r>
            <a:r>
              <a:rPr lang="it-IT" b="0" dirty="0">
                <a:solidFill>
                  <a:schemeClr val="accent2"/>
                </a:solidFill>
                <a:cs typeface="Times New Roman" charset="0"/>
              </a:rPr>
              <a:t>s</a:t>
            </a:r>
            <a:r>
              <a:rPr lang="en-GB" b="0" dirty="0">
                <a:solidFill>
                  <a:schemeClr val="accent2"/>
                </a:solidFill>
                <a:cs typeface="Times New Roman" charset="0"/>
              </a:rPr>
              <a:t> of validity</a:t>
            </a:r>
            <a:r>
              <a:rPr lang="en-GB" b="0" dirty="0">
                <a:cs typeface="Times New Roman" charset="0"/>
              </a:rPr>
              <a:t> are necessary</a:t>
            </a:r>
            <a:r>
              <a:rPr lang="en-GB" dirty="0">
                <a:cs typeface="Times New Roman" charset="0"/>
              </a:rPr>
              <a:t>.</a:t>
            </a:r>
            <a:r>
              <a:rPr lang="it-IT" dirty="0">
                <a:cs typeface="Times New Roman" charset="0"/>
              </a:rPr>
              <a:t> </a:t>
            </a:r>
            <a:r>
              <a:rPr lang="it-IT" b="0" dirty="0" err="1">
                <a:cs typeface="Times New Roman" charset="0"/>
              </a:rPr>
              <a:t>Presence</a:t>
            </a:r>
            <a:r>
              <a:rPr lang="it-IT" b="0" dirty="0">
                <a:cs typeface="Times New Roman" charset="0"/>
              </a:rPr>
              <a:t> of </a:t>
            </a:r>
            <a:r>
              <a:rPr lang="it-IT" b="0" dirty="0" err="1">
                <a:cs typeface="Times New Roman" charset="0"/>
              </a:rPr>
              <a:t>different</a:t>
            </a:r>
            <a:r>
              <a:rPr lang="it-IT" b="0" dirty="0">
                <a:cs typeface="Times New Roman" charset="0"/>
              </a:rPr>
              <a:t> 3-body </a:t>
            </a:r>
            <a:r>
              <a:rPr lang="en-GB" b="0" dirty="0">
                <a:cs typeface="Times New Roman" charset="0"/>
              </a:rPr>
              <a:t>reaction mechanisms</a:t>
            </a:r>
            <a:r>
              <a:rPr lang="it-IT" b="0" dirty="0">
                <a:cs typeface="Times New Roman" charset="0"/>
              </a:rPr>
              <a:t> (</a:t>
            </a:r>
            <a:r>
              <a:rPr lang="en-GB" b="0" dirty="0">
                <a:cs typeface="Times New Roman" charset="0"/>
              </a:rPr>
              <a:t>Sequential Decay-Quasi-Free</a:t>
            </a:r>
            <a:r>
              <a:rPr lang="it-IT" dirty="0">
                <a:cs typeface="Times New Roman" charset="0"/>
              </a:rPr>
              <a:t>)</a:t>
            </a:r>
          </a:p>
          <a:p>
            <a:pPr>
              <a:lnSpc>
                <a:spcPct val="110000"/>
              </a:lnSpc>
              <a:spcBef>
                <a:spcPct val="20000"/>
              </a:spcBef>
              <a:defRPr/>
            </a:pPr>
            <a:r>
              <a:rPr lang="it-IT" b="0" dirty="0">
                <a:cs typeface="Times New Roman" charset="0"/>
              </a:rPr>
              <a:t>B </a:t>
            </a:r>
            <a:r>
              <a:rPr lang="en-GB" b="0" dirty="0">
                <a:cs typeface="Times New Roman" charset="0"/>
              </a:rPr>
              <a:t>- </a:t>
            </a:r>
            <a:r>
              <a:rPr lang="en-GB" b="0" dirty="0">
                <a:solidFill>
                  <a:schemeClr val="accent2"/>
                </a:solidFill>
                <a:cs typeface="Times New Roman" charset="0"/>
              </a:rPr>
              <a:t>No absolute cross section is measurable</a:t>
            </a:r>
            <a:r>
              <a:rPr lang="it-IT" b="0" dirty="0">
                <a:cs typeface="Times New Roman" charset="0"/>
              </a:rPr>
              <a:t>:</a:t>
            </a:r>
            <a:r>
              <a:rPr lang="en-GB" dirty="0">
                <a:cs typeface="Times New Roman" charset="0"/>
              </a:rPr>
              <a:t> t</a:t>
            </a:r>
            <a:r>
              <a:rPr lang="en-GB" b="0" dirty="0">
                <a:cs typeface="Times New Roman" charset="0"/>
              </a:rPr>
              <a:t>he excitation functions  at energies above/below Coulomb </a:t>
            </a:r>
            <a:r>
              <a:rPr lang="it-IT" b="0" dirty="0">
                <a:cs typeface="Times New Roman" charset="0"/>
              </a:rPr>
              <a:t> </a:t>
            </a:r>
            <a:r>
              <a:rPr lang="en-GB" b="0" dirty="0">
                <a:cs typeface="Times New Roman" charset="0"/>
              </a:rPr>
              <a:t>barrier</a:t>
            </a:r>
            <a:r>
              <a:rPr lang="it-IT" b="0" dirty="0">
                <a:cs typeface="Times New Roman" charset="0"/>
              </a:rPr>
              <a:t> must be </a:t>
            </a:r>
            <a:r>
              <a:rPr lang="it-IT" b="0" dirty="0" err="1">
                <a:cs typeface="Times New Roman" charset="0"/>
              </a:rPr>
              <a:t>known</a:t>
            </a:r>
            <a:r>
              <a:rPr lang="it-IT" b="0" dirty="0">
                <a:cs typeface="Times New Roman" charset="0"/>
              </a:rPr>
              <a:t> from </a:t>
            </a:r>
            <a:r>
              <a:rPr lang="it-IT" b="0" dirty="0" err="1">
                <a:cs typeface="Times New Roman" charset="0"/>
              </a:rPr>
              <a:t>direct</a:t>
            </a:r>
            <a:r>
              <a:rPr lang="it-IT" b="0" dirty="0">
                <a:cs typeface="Times New Roman" charset="0"/>
              </a:rPr>
              <a:t>  </a:t>
            </a:r>
            <a:r>
              <a:rPr lang="it-IT" b="0" dirty="0" err="1">
                <a:cs typeface="Times New Roman" charset="0"/>
              </a:rPr>
              <a:t>measurements</a:t>
            </a:r>
            <a:r>
              <a:rPr lang="en-GB" dirty="0">
                <a:cs typeface="Times New Roman" charset="0"/>
              </a:rPr>
              <a:t>;</a:t>
            </a:r>
          </a:p>
          <a:p>
            <a:pPr>
              <a:lnSpc>
                <a:spcPct val="110000"/>
              </a:lnSpc>
              <a:spcBef>
                <a:spcPct val="20000"/>
              </a:spcBef>
              <a:defRPr/>
            </a:pPr>
            <a:r>
              <a:rPr lang="it-IT" b="0" dirty="0">
                <a:cs typeface="Times New Roman" charset="0"/>
              </a:rPr>
              <a:t>C </a:t>
            </a:r>
            <a:r>
              <a:rPr lang="en-GB" b="0" dirty="0">
                <a:cs typeface="Times New Roman" charset="0"/>
              </a:rPr>
              <a:t>- Measurements with </a:t>
            </a:r>
            <a:r>
              <a:rPr lang="en-GB" b="0" dirty="0">
                <a:solidFill>
                  <a:schemeClr val="accent2"/>
                </a:solidFill>
                <a:cs typeface="Times New Roman" charset="0"/>
              </a:rPr>
              <a:t>high</a:t>
            </a:r>
            <a:r>
              <a:rPr lang="en-GB" b="0" dirty="0">
                <a:cs typeface="Times New Roman" charset="0"/>
              </a:rPr>
              <a:t> angular and  energy </a:t>
            </a:r>
            <a:r>
              <a:rPr lang="en-GB" b="0" dirty="0">
                <a:solidFill>
                  <a:schemeClr val="accent2"/>
                </a:solidFill>
                <a:cs typeface="Times New Roman" charset="0"/>
              </a:rPr>
              <a:t>resolutions</a:t>
            </a:r>
            <a:r>
              <a:rPr lang="en-GB" b="0" dirty="0">
                <a:cs typeface="Times New Roman" charset="0"/>
              </a:rPr>
              <a:t> are </a:t>
            </a:r>
            <a:r>
              <a:rPr lang="en-GB" b="0" dirty="0">
                <a:solidFill>
                  <a:schemeClr val="accent2"/>
                </a:solidFill>
                <a:cs typeface="Times New Roman" charset="0"/>
              </a:rPr>
              <a:t>need</a:t>
            </a:r>
            <a:r>
              <a:rPr lang="it-IT" b="0" dirty="0">
                <a:solidFill>
                  <a:schemeClr val="accent2"/>
                </a:solidFill>
                <a:cs typeface="Times New Roman" charset="0"/>
              </a:rPr>
              <a:t>ed</a:t>
            </a:r>
            <a:r>
              <a:rPr lang="en-GB" dirty="0">
                <a:cs typeface="Times New Roman" charset="0"/>
              </a:rPr>
              <a:t>;</a:t>
            </a:r>
          </a:p>
          <a:p>
            <a:pPr>
              <a:lnSpc>
                <a:spcPct val="110000"/>
              </a:lnSpc>
              <a:spcBef>
                <a:spcPct val="20000"/>
              </a:spcBef>
              <a:defRPr/>
            </a:pPr>
            <a:r>
              <a:rPr lang="it-IT" dirty="0">
                <a:cs typeface="Times New Roman" charset="0"/>
              </a:rPr>
              <a:t>D -</a:t>
            </a:r>
            <a:r>
              <a:rPr lang="en-GB" dirty="0">
                <a:cs typeface="Times New Roman" charset="0"/>
              </a:rPr>
              <a:t> </a:t>
            </a:r>
            <a:r>
              <a:rPr lang="en-GB" dirty="0">
                <a:solidFill>
                  <a:schemeClr val="accent2"/>
                </a:solidFill>
                <a:cs typeface="Times New Roman" charset="0"/>
              </a:rPr>
              <a:t>Theoretical </a:t>
            </a:r>
            <a:r>
              <a:rPr lang="en-GB" dirty="0">
                <a:cs typeface="Times New Roman" charset="0"/>
              </a:rPr>
              <a:t>analysis is needed: </a:t>
            </a:r>
            <a:r>
              <a:rPr lang="it-IT" dirty="0">
                <a:cs typeface="Times New Roman" charset="0"/>
              </a:rPr>
              <a:t>PWIA, MPWBA..</a:t>
            </a:r>
            <a:endParaRPr lang="en-GB" dirty="0"/>
          </a:p>
        </p:txBody>
      </p:sp>
      <p:sp>
        <p:nvSpPr>
          <p:cNvPr id="5" name="Rectangle 9">
            <a:extLst>
              <a:ext uri="{FF2B5EF4-FFF2-40B4-BE49-F238E27FC236}">
                <a16:creationId xmlns:a16="http://schemas.microsoft.com/office/drawing/2014/main" id="{D5227AC8-BF2B-6F3E-61F3-58970AC1C05E}"/>
              </a:ext>
            </a:extLst>
          </p:cNvPr>
          <p:cNvSpPr/>
          <p:nvPr/>
        </p:nvSpPr>
        <p:spPr>
          <a:xfrm>
            <a:off x="2512293" y="5844767"/>
            <a:ext cx="7019631" cy="769441"/>
          </a:xfrm>
          <a:prstGeom prst="rect">
            <a:avLst/>
          </a:prstGeom>
        </p:spPr>
        <p:txBody>
          <a:bodyPr wrap="square">
            <a:spAutoFit/>
          </a:bodyPr>
          <a:lstStyle/>
          <a:p>
            <a:pPr algn="ctr">
              <a:spcBef>
                <a:spcPct val="50000"/>
              </a:spcBef>
              <a:defRPr/>
            </a:pPr>
            <a:r>
              <a:rPr lang="it-IT" sz="2200" b="1" dirty="0">
                <a:solidFill>
                  <a:schemeClr val="accent2"/>
                </a:solidFill>
              </a:rPr>
              <a:t>TH Method </a:t>
            </a:r>
            <a:r>
              <a:rPr lang="it-IT" sz="2200" b="1" dirty="0" err="1">
                <a:solidFill>
                  <a:schemeClr val="accent2"/>
                </a:solidFill>
              </a:rPr>
              <a:t>is</a:t>
            </a:r>
            <a:r>
              <a:rPr lang="it-IT" sz="2200" b="1" dirty="0">
                <a:solidFill>
                  <a:schemeClr val="accent2"/>
                </a:solidFill>
              </a:rPr>
              <a:t> </a:t>
            </a:r>
            <a:r>
              <a:rPr lang="it-IT" sz="2200" b="1" dirty="0" err="1">
                <a:solidFill>
                  <a:schemeClr val="accent2"/>
                </a:solidFill>
              </a:rPr>
              <a:t>complementary</a:t>
            </a:r>
            <a:r>
              <a:rPr lang="it-IT" sz="2200" b="1" dirty="0">
                <a:solidFill>
                  <a:schemeClr val="accent2"/>
                </a:solidFill>
              </a:rPr>
              <a:t> to direct </a:t>
            </a:r>
            <a:r>
              <a:rPr lang="it-IT" sz="2200" b="1" dirty="0" err="1">
                <a:solidFill>
                  <a:schemeClr val="accent2"/>
                </a:solidFill>
              </a:rPr>
              <a:t>measurements</a:t>
            </a:r>
            <a:r>
              <a:rPr lang="it-IT" sz="2200" b="1" dirty="0">
                <a:solidFill>
                  <a:schemeClr val="accent2"/>
                </a:solidFill>
              </a:rPr>
              <a:t> </a:t>
            </a:r>
            <a:r>
              <a:rPr lang="it-IT" sz="2200" b="1" dirty="0" err="1">
                <a:solidFill>
                  <a:schemeClr val="accent2"/>
                </a:solidFill>
              </a:rPr>
              <a:t>as</a:t>
            </a:r>
            <a:r>
              <a:rPr lang="it-IT" sz="2200" b="1" dirty="0">
                <a:solidFill>
                  <a:schemeClr val="accent2"/>
                </a:solidFill>
              </a:rPr>
              <a:t> </a:t>
            </a:r>
            <a:r>
              <a:rPr lang="it-IT" sz="2200" b="1" dirty="0" err="1">
                <a:solidFill>
                  <a:schemeClr val="accent2"/>
                </a:solidFill>
              </a:rPr>
              <a:t>well</a:t>
            </a:r>
            <a:r>
              <a:rPr lang="it-IT" sz="2200" b="1" dirty="0">
                <a:solidFill>
                  <a:schemeClr val="accent2"/>
                </a:solidFill>
              </a:rPr>
              <a:t> </a:t>
            </a:r>
            <a:r>
              <a:rPr lang="it-IT" sz="2200" b="1" dirty="0" err="1">
                <a:solidFill>
                  <a:schemeClr val="accent2"/>
                </a:solidFill>
              </a:rPr>
              <a:t>as</a:t>
            </a:r>
            <a:r>
              <a:rPr lang="it-IT" sz="2200" b="1" dirty="0">
                <a:solidFill>
                  <a:schemeClr val="accent2"/>
                </a:solidFill>
              </a:rPr>
              <a:t> other </a:t>
            </a:r>
            <a:r>
              <a:rPr lang="it-IT" sz="2200" b="1" dirty="0" err="1">
                <a:solidFill>
                  <a:schemeClr val="accent2"/>
                </a:solidFill>
              </a:rPr>
              <a:t>indirect</a:t>
            </a:r>
            <a:r>
              <a:rPr lang="it-IT" sz="2200" b="1" dirty="0">
                <a:solidFill>
                  <a:schemeClr val="accent2"/>
                </a:solidFill>
              </a:rPr>
              <a:t> methods.</a:t>
            </a:r>
          </a:p>
        </p:txBody>
      </p:sp>
    </p:spTree>
    <p:extLst>
      <p:ext uri="{BB962C8B-B14F-4D97-AF65-F5344CB8AC3E}">
        <p14:creationId xmlns:p14="http://schemas.microsoft.com/office/powerpoint/2010/main" val="4153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5594F-9DA1-D5CD-3ADB-FACA6A6725F1}"/>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DC9005FF-2279-66B1-FCD8-37FA525E7E29}"/>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Cosmic Abundances of Elements</a:t>
            </a:r>
          </a:p>
        </p:txBody>
      </p:sp>
      <p:pic>
        <p:nvPicPr>
          <p:cNvPr id="3" name="Immagine 2" descr="Immagine che contiene logo, Carattere, Elementi grafici, bianco&#10;&#10;Il contenuto generato dall'IA potrebbe non essere corretto.">
            <a:extLst>
              <a:ext uri="{FF2B5EF4-FFF2-40B4-BE49-F238E27FC236}">
                <a16:creationId xmlns:a16="http://schemas.microsoft.com/office/drawing/2014/main" id="{F81741B5-E101-7092-22EC-39E7C9125B13}"/>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4" name="Immagine 3" descr="Immagine che contiene segnale&#10;&#10;Descrizione generata automaticamente">
            <a:extLst>
              <a:ext uri="{FF2B5EF4-FFF2-40B4-BE49-F238E27FC236}">
                <a16:creationId xmlns:a16="http://schemas.microsoft.com/office/drawing/2014/main" id="{B97F8F2A-55E4-FD34-0111-041ED6960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pic>
        <p:nvPicPr>
          <p:cNvPr id="2050" name="Picture 2" descr="Abundance of the chemical elements - Wikipedia">
            <a:extLst>
              <a:ext uri="{FF2B5EF4-FFF2-40B4-BE49-F238E27FC236}">
                <a16:creationId xmlns:a16="http://schemas.microsoft.com/office/drawing/2014/main" id="{0D872BF8-35AF-AAD6-9B26-C66631056E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126" y="1678003"/>
            <a:ext cx="7477801" cy="45249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ttore diritto 5">
            <a:extLst>
              <a:ext uri="{FF2B5EF4-FFF2-40B4-BE49-F238E27FC236}">
                <a16:creationId xmlns:a16="http://schemas.microsoft.com/office/drawing/2014/main" id="{9809B8A0-4686-5031-5023-574A2D3B1274}"/>
              </a:ext>
            </a:extLst>
          </p:cNvPr>
          <p:cNvCxnSpPr/>
          <p:nvPr/>
        </p:nvCxnSpPr>
        <p:spPr>
          <a:xfrm>
            <a:off x="1258432" y="3213980"/>
            <a:ext cx="1973655" cy="1348967"/>
          </a:xfrm>
          <a:prstGeom prst="line">
            <a:avLst/>
          </a:prstGeom>
          <a:ln w="76200"/>
        </p:spPr>
        <p:style>
          <a:lnRef idx="3">
            <a:schemeClr val="accent4"/>
          </a:lnRef>
          <a:fillRef idx="0">
            <a:schemeClr val="accent4"/>
          </a:fillRef>
          <a:effectRef idx="2">
            <a:schemeClr val="accent4"/>
          </a:effectRef>
          <a:fontRef idx="minor">
            <a:schemeClr val="tx1"/>
          </a:fontRef>
        </p:style>
      </p:cxnSp>
      <p:cxnSp>
        <p:nvCxnSpPr>
          <p:cNvPr id="7" name="Connettore diritto 6">
            <a:extLst>
              <a:ext uri="{FF2B5EF4-FFF2-40B4-BE49-F238E27FC236}">
                <a16:creationId xmlns:a16="http://schemas.microsoft.com/office/drawing/2014/main" id="{7DB8914F-44FD-00F7-9D21-43609F9EAD5C}"/>
              </a:ext>
            </a:extLst>
          </p:cNvPr>
          <p:cNvCxnSpPr>
            <a:cxnSpLocks/>
          </p:cNvCxnSpPr>
          <p:nvPr/>
        </p:nvCxnSpPr>
        <p:spPr>
          <a:xfrm>
            <a:off x="4038026" y="4851149"/>
            <a:ext cx="2338811" cy="0"/>
          </a:xfrm>
          <a:prstGeom prst="line">
            <a:avLst/>
          </a:prstGeom>
          <a:ln w="76200"/>
        </p:spPr>
        <p:style>
          <a:lnRef idx="3">
            <a:schemeClr val="accent4"/>
          </a:lnRef>
          <a:fillRef idx="0">
            <a:schemeClr val="accent4"/>
          </a:fillRef>
          <a:effectRef idx="2">
            <a:schemeClr val="accent4"/>
          </a:effectRef>
          <a:fontRef idx="minor">
            <a:schemeClr val="tx1"/>
          </a:fontRef>
        </p:style>
      </p:cxnSp>
      <p:pic>
        <p:nvPicPr>
          <p:cNvPr id="10" name="Immagine 9">
            <a:extLst>
              <a:ext uri="{FF2B5EF4-FFF2-40B4-BE49-F238E27FC236}">
                <a16:creationId xmlns:a16="http://schemas.microsoft.com/office/drawing/2014/main" id="{43513D90-4C0C-5DF2-9361-CF8C3BDF06B2}"/>
              </a:ext>
            </a:extLst>
          </p:cNvPr>
          <p:cNvPicPr>
            <a:picLocks noChangeAspect="1"/>
          </p:cNvPicPr>
          <p:nvPr/>
        </p:nvPicPr>
        <p:blipFill>
          <a:blip r:embed="rId5"/>
          <a:stretch>
            <a:fillRect/>
          </a:stretch>
        </p:blipFill>
        <p:spPr>
          <a:xfrm>
            <a:off x="7932649" y="1787069"/>
            <a:ext cx="3819525" cy="3971925"/>
          </a:xfrm>
          <a:prstGeom prst="rect">
            <a:avLst/>
          </a:prstGeom>
        </p:spPr>
      </p:pic>
    </p:spTree>
    <p:extLst>
      <p:ext uri="{BB962C8B-B14F-4D97-AF65-F5344CB8AC3E}">
        <p14:creationId xmlns:p14="http://schemas.microsoft.com/office/powerpoint/2010/main" val="6768731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A5896-C0CA-9911-301C-68E35274B57A}"/>
            </a:ext>
          </a:extLst>
        </p:cNvPr>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B6369632-3C6B-8C56-FEFB-FC6467D83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E29CC48B-595A-A26D-4FF6-844A62B9F332}"/>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Take Home Points</a:t>
            </a:r>
          </a:p>
        </p:txBody>
      </p:sp>
      <p:pic>
        <p:nvPicPr>
          <p:cNvPr id="10" name="Immagine 9" descr="Immagine che contiene logo, Carattere, Elementi grafici, bianco&#10;&#10;Il contenuto generato dall'IA potrebbe non essere corretto.">
            <a:extLst>
              <a:ext uri="{FF2B5EF4-FFF2-40B4-BE49-F238E27FC236}">
                <a16:creationId xmlns:a16="http://schemas.microsoft.com/office/drawing/2014/main" id="{078D2841-8680-B5D6-BA20-ACBC23491215}"/>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12" name="Immagine 11" descr="Immagine che contiene segnale&#10;&#10;Descrizione generata automaticamente">
            <a:extLst>
              <a:ext uri="{FF2B5EF4-FFF2-40B4-BE49-F238E27FC236}">
                <a16:creationId xmlns:a16="http://schemas.microsoft.com/office/drawing/2014/main" id="{CEE95EBC-0242-CA07-C8D3-7F22FA391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sp>
        <p:nvSpPr>
          <p:cNvPr id="2" name="Text Box 4">
            <a:extLst>
              <a:ext uri="{FF2B5EF4-FFF2-40B4-BE49-F238E27FC236}">
                <a16:creationId xmlns:a16="http://schemas.microsoft.com/office/drawing/2014/main" id="{6DF2F5EF-F389-4825-6469-AC8DC5027CDA}"/>
              </a:ext>
            </a:extLst>
          </p:cNvPr>
          <p:cNvSpPr txBox="1">
            <a:spLocks noChangeArrowheads="1"/>
          </p:cNvSpPr>
          <p:nvPr/>
        </p:nvSpPr>
        <p:spPr bwMode="auto">
          <a:xfrm>
            <a:off x="582499" y="1711531"/>
            <a:ext cx="11349789" cy="360278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rgbClr val="CC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it-IT" sz="2000" b="1" dirty="0">
                <a:solidFill>
                  <a:schemeClr val="accent4">
                    <a:lumMod val="75000"/>
                  </a:schemeClr>
                </a:solidFill>
                <a:cs typeface="Times New Roman" charset="0"/>
              </a:rPr>
              <a:t>A -</a:t>
            </a:r>
            <a:r>
              <a:rPr lang="en-GB" sz="2000" b="1" dirty="0">
                <a:solidFill>
                  <a:schemeClr val="accent4">
                    <a:lumMod val="75000"/>
                  </a:schemeClr>
                </a:solidFill>
                <a:cs typeface="Times New Roman" charset="0"/>
              </a:rPr>
              <a:t> </a:t>
            </a:r>
            <a:r>
              <a:rPr lang="it-IT" sz="2000" b="1" dirty="0">
                <a:solidFill>
                  <a:schemeClr val="accent4">
                    <a:lumMod val="75000"/>
                  </a:schemeClr>
                </a:solidFill>
                <a:cs typeface="Times New Roman" charset="0"/>
              </a:rPr>
              <a:t> ASFIN </a:t>
            </a:r>
            <a:r>
              <a:rPr lang="it-IT" sz="2000" b="1" dirty="0" err="1">
                <a:solidFill>
                  <a:schemeClr val="accent4">
                    <a:lumMod val="75000"/>
                  </a:schemeClr>
                </a:solidFill>
                <a:cs typeface="Times New Roman" charset="0"/>
              </a:rPr>
              <a:t>has</a:t>
            </a:r>
            <a:r>
              <a:rPr lang="it-IT" sz="2000" b="1" dirty="0">
                <a:solidFill>
                  <a:schemeClr val="accent4">
                    <a:lumMod val="75000"/>
                  </a:schemeClr>
                </a:solidFill>
                <a:cs typeface="Times New Roman" charset="0"/>
              </a:rPr>
              <a:t> a long history on </a:t>
            </a:r>
            <a:r>
              <a:rPr lang="it-IT" sz="2000" b="1" dirty="0" err="1">
                <a:solidFill>
                  <a:schemeClr val="accent4">
                    <a:lumMod val="75000"/>
                  </a:schemeClr>
                </a:solidFill>
                <a:cs typeface="Times New Roman" charset="0"/>
              </a:rPr>
              <a:t>Indirect</a:t>
            </a:r>
            <a:r>
              <a:rPr lang="it-IT" sz="2000" b="1" dirty="0">
                <a:solidFill>
                  <a:schemeClr val="accent4">
                    <a:lumMod val="75000"/>
                  </a:schemeClr>
                </a:solidFill>
                <a:cs typeface="Times New Roman" charset="0"/>
              </a:rPr>
              <a:t> Methods for </a:t>
            </a:r>
            <a:r>
              <a:rPr lang="it-IT" sz="2000" b="1" dirty="0" err="1">
                <a:solidFill>
                  <a:schemeClr val="accent4">
                    <a:lumMod val="75000"/>
                  </a:schemeClr>
                </a:solidFill>
                <a:cs typeface="Times New Roman" charset="0"/>
              </a:rPr>
              <a:t>Astrophysics</a:t>
            </a:r>
            <a:r>
              <a:rPr lang="it-IT" sz="2000" b="1" dirty="0">
                <a:solidFill>
                  <a:schemeClr val="accent4">
                    <a:lumMod val="75000"/>
                  </a:schemeClr>
                </a:solidFill>
                <a:cs typeface="Times New Roman" charset="0"/>
              </a:rPr>
              <a:t> with </a:t>
            </a:r>
            <a:r>
              <a:rPr lang="it-IT" sz="2000" b="1" dirty="0" err="1">
                <a:solidFill>
                  <a:schemeClr val="accent4">
                    <a:lumMod val="75000"/>
                  </a:schemeClr>
                </a:solidFill>
                <a:cs typeface="Times New Roman" charset="0"/>
              </a:rPr>
              <a:t>different</a:t>
            </a:r>
            <a:r>
              <a:rPr lang="it-IT" sz="2000" b="1" dirty="0">
                <a:solidFill>
                  <a:schemeClr val="accent4">
                    <a:lumMod val="75000"/>
                  </a:schemeClr>
                </a:solidFill>
                <a:cs typeface="Times New Roman" charset="0"/>
              </a:rPr>
              <a:t> </a:t>
            </a:r>
            <a:r>
              <a:rPr lang="it-IT" sz="2000" b="1" dirty="0" err="1">
                <a:solidFill>
                  <a:schemeClr val="accent4">
                    <a:lumMod val="75000"/>
                  </a:schemeClr>
                </a:solidFill>
                <a:cs typeface="Times New Roman" charset="0"/>
              </a:rPr>
              <a:t>approach</a:t>
            </a:r>
            <a:r>
              <a:rPr lang="it-IT" sz="2000" b="1" dirty="0">
                <a:solidFill>
                  <a:schemeClr val="accent4">
                    <a:lumMod val="75000"/>
                  </a:schemeClr>
                </a:solidFill>
                <a:cs typeface="Times New Roman" charset="0"/>
              </a:rPr>
              <a:t> and </a:t>
            </a:r>
            <a:r>
              <a:rPr lang="it-IT" sz="2000" b="1" dirty="0" err="1">
                <a:solidFill>
                  <a:schemeClr val="accent4">
                    <a:lumMod val="75000"/>
                  </a:schemeClr>
                </a:solidFill>
                <a:cs typeface="Times New Roman" charset="0"/>
              </a:rPr>
              <a:t>several</a:t>
            </a:r>
            <a:r>
              <a:rPr lang="it-IT" sz="2000" b="1" dirty="0">
                <a:solidFill>
                  <a:schemeClr val="accent4">
                    <a:lumMod val="75000"/>
                  </a:schemeClr>
                </a:solidFill>
                <a:cs typeface="Times New Roman" charset="0"/>
              </a:rPr>
              <a:t> </a:t>
            </a:r>
            <a:r>
              <a:rPr lang="it-IT" sz="2000" b="1" dirty="0" err="1">
                <a:solidFill>
                  <a:schemeClr val="accent4">
                    <a:lumMod val="75000"/>
                  </a:schemeClr>
                </a:solidFill>
                <a:cs typeface="Times New Roman" charset="0"/>
              </a:rPr>
              <a:t>outstanding</a:t>
            </a:r>
            <a:r>
              <a:rPr lang="it-IT" sz="2000" b="1" dirty="0">
                <a:solidFill>
                  <a:schemeClr val="accent4">
                    <a:lumMod val="75000"/>
                  </a:schemeClr>
                </a:solidFill>
                <a:cs typeface="Times New Roman" charset="0"/>
              </a:rPr>
              <a:t> </a:t>
            </a:r>
            <a:r>
              <a:rPr lang="it-IT" sz="2000" b="1" dirty="0" err="1">
                <a:solidFill>
                  <a:schemeClr val="accent4">
                    <a:lumMod val="75000"/>
                  </a:schemeClr>
                </a:solidFill>
                <a:cs typeface="Times New Roman" charset="0"/>
              </a:rPr>
              <a:t>results</a:t>
            </a:r>
            <a:r>
              <a:rPr lang="it-IT" sz="2000" b="1" dirty="0">
                <a:solidFill>
                  <a:schemeClr val="accent4">
                    <a:lumMod val="75000"/>
                  </a:schemeClr>
                </a:solidFill>
                <a:cs typeface="Times New Roman" charset="0"/>
              </a:rPr>
              <a:t> over the </a:t>
            </a:r>
            <a:r>
              <a:rPr lang="it-IT" sz="2000" b="1" dirty="0" err="1">
                <a:solidFill>
                  <a:schemeClr val="accent4">
                    <a:lumMod val="75000"/>
                  </a:schemeClr>
                </a:solidFill>
                <a:cs typeface="Times New Roman" charset="0"/>
              </a:rPr>
              <a:t>years</a:t>
            </a:r>
            <a:r>
              <a:rPr lang="it-IT" sz="2000" b="1" dirty="0">
                <a:solidFill>
                  <a:schemeClr val="accent4">
                    <a:lumMod val="75000"/>
                  </a:schemeClr>
                </a:solidFill>
                <a:cs typeface="Times New Roman" charset="0"/>
              </a:rPr>
              <a:t>;</a:t>
            </a:r>
          </a:p>
          <a:p>
            <a:pPr algn="ctr">
              <a:spcBef>
                <a:spcPct val="50000"/>
              </a:spcBef>
              <a:defRPr/>
            </a:pPr>
            <a:r>
              <a:rPr lang="en-GB" sz="2000" b="1" dirty="0">
                <a:solidFill>
                  <a:schemeClr val="accent4">
                    <a:lumMod val="75000"/>
                  </a:schemeClr>
                </a:solidFill>
                <a:cs typeface="Times New Roman" charset="0"/>
              </a:rPr>
              <a:t>B </a:t>
            </a:r>
            <a:r>
              <a:rPr lang="it-IT" sz="2000" b="1" dirty="0">
                <a:solidFill>
                  <a:schemeClr val="accent4">
                    <a:lumMod val="75000"/>
                  </a:schemeClr>
                </a:solidFill>
                <a:cs typeface="Times New Roman" charset="0"/>
              </a:rPr>
              <a:t>-   </a:t>
            </a:r>
            <a:r>
              <a:rPr lang="it-IT" sz="2000" b="1" dirty="0" err="1">
                <a:solidFill>
                  <a:schemeClr val="accent4">
                    <a:lumMod val="75000"/>
                  </a:schemeClr>
                </a:solidFill>
                <a:cs typeface="Times New Roman" charset="0"/>
              </a:rPr>
              <a:t>This</a:t>
            </a:r>
            <a:r>
              <a:rPr lang="it-IT" sz="2000" b="1" dirty="0">
                <a:solidFill>
                  <a:schemeClr val="accent4">
                    <a:lumMod val="75000"/>
                  </a:schemeClr>
                </a:solidFill>
                <a:cs typeface="Times New Roman" charset="0"/>
              </a:rPr>
              <a:t> expertise </a:t>
            </a:r>
            <a:r>
              <a:rPr lang="it-IT" sz="2000" b="1" dirty="0" err="1">
                <a:solidFill>
                  <a:schemeClr val="accent4">
                    <a:lumMod val="75000"/>
                  </a:schemeClr>
                </a:solidFill>
                <a:cs typeface="Times New Roman" charset="0"/>
              </a:rPr>
              <a:t>covered</a:t>
            </a:r>
            <a:r>
              <a:rPr lang="it-IT" sz="2000" b="1" dirty="0">
                <a:solidFill>
                  <a:schemeClr val="accent4">
                    <a:lumMod val="75000"/>
                  </a:schemeClr>
                </a:solidFill>
                <a:cs typeface="Times New Roman" charset="0"/>
              </a:rPr>
              <a:t> </a:t>
            </a:r>
            <a:r>
              <a:rPr lang="it-IT" sz="2000" b="1" dirty="0" err="1">
                <a:solidFill>
                  <a:schemeClr val="accent4">
                    <a:lumMod val="75000"/>
                  </a:schemeClr>
                </a:solidFill>
                <a:cs typeface="Times New Roman" charset="0"/>
              </a:rPr>
              <a:t>various</a:t>
            </a:r>
            <a:r>
              <a:rPr lang="it-IT" sz="2000" b="1" dirty="0">
                <a:solidFill>
                  <a:schemeClr val="accent4">
                    <a:lumMod val="75000"/>
                  </a:schemeClr>
                </a:solidFill>
                <a:cs typeface="Times New Roman" charset="0"/>
              </a:rPr>
              <a:t> </a:t>
            </a:r>
            <a:r>
              <a:rPr lang="it-IT" sz="2000" b="1" dirty="0" err="1">
                <a:solidFill>
                  <a:schemeClr val="accent4">
                    <a:lumMod val="75000"/>
                  </a:schemeClr>
                </a:solidFill>
                <a:cs typeface="Times New Roman" charset="0"/>
              </a:rPr>
              <a:t>astrophysics</a:t>
            </a:r>
            <a:r>
              <a:rPr lang="it-IT" sz="2000" b="1" dirty="0">
                <a:solidFill>
                  <a:schemeClr val="accent4">
                    <a:lumMod val="75000"/>
                  </a:schemeClr>
                </a:solidFill>
                <a:cs typeface="Times New Roman" charset="0"/>
              </a:rPr>
              <a:t> </a:t>
            </a:r>
            <a:r>
              <a:rPr lang="it-IT" sz="2000" b="1" dirty="0" err="1">
                <a:solidFill>
                  <a:schemeClr val="accent4">
                    <a:lumMod val="75000"/>
                  </a:schemeClr>
                </a:solidFill>
                <a:cs typeface="Times New Roman" charset="0"/>
              </a:rPr>
              <a:t>scenarios</a:t>
            </a:r>
            <a:r>
              <a:rPr lang="it-IT" sz="2000" b="1" dirty="0">
                <a:solidFill>
                  <a:schemeClr val="accent4">
                    <a:lumMod val="75000"/>
                  </a:schemeClr>
                </a:solidFill>
                <a:cs typeface="Times New Roman" charset="0"/>
              </a:rPr>
              <a:t>, giving new cross </a:t>
            </a:r>
            <a:r>
              <a:rPr lang="it-IT" sz="2000" b="1" dirty="0" err="1">
                <a:solidFill>
                  <a:schemeClr val="accent4">
                    <a:lumMod val="75000"/>
                  </a:schemeClr>
                </a:solidFill>
                <a:cs typeface="Times New Roman" charset="0"/>
              </a:rPr>
              <a:t>section</a:t>
            </a:r>
            <a:r>
              <a:rPr lang="it-IT" sz="2000" b="1" dirty="0">
                <a:solidFill>
                  <a:schemeClr val="accent4">
                    <a:lumMod val="75000"/>
                  </a:schemeClr>
                </a:solidFill>
                <a:cs typeface="Times New Roman" charset="0"/>
              </a:rPr>
              <a:t> </a:t>
            </a:r>
            <a:r>
              <a:rPr lang="it-IT" sz="2000" b="1" dirty="0" err="1">
                <a:solidFill>
                  <a:schemeClr val="accent4">
                    <a:lumMod val="75000"/>
                  </a:schemeClr>
                </a:solidFill>
                <a:cs typeface="Times New Roman" charset="0"/>
              </a:rPr>
              <a:t>values</a:t>
            </a:r>
            <a:r>
              <a:rPr lang="it-IT" sz="2000" b="1" dirty="0">
                <a:solidFill>
                  <a:schemeClr val="accent4">
                    <a:lumMod val="75000"/>
                  </a:schemeClr>
                </a:solidFill>
                <a:cs typeface="Times New Roman" charset="0"/>
              </a:rPr>
              <a:t> </a:t>
            </a:r>
            <a:r>
              <a:rPr lang="it-IT" sz="2000" b="1" dirty="0" err="1">
                <a:solidFill>
                  <a:schemeClr val="accent4">
                    <a:lumMod val="75000"/>
                  </a:schemeClr>
                </a:solidFill>
                <a:cs typeface="Times New Roman" charset="0"/>
              </a:rPr>
              <a:t>at</a:t>
            </a:r>
            <a:r>
              <a:rPr lang="it-IT" sz="2000" b="1" dirty="0">
                <a:solidFill>
                  <a:schemeClr val="accent4">
                    <a:lumMod val="75000"/>
                  </a:schemeClr>
                </a:solidFill>
                <a:cs typeface="Times New Roman" charset="0"/>
              </a:rPr>
              <a:t> Gamow energy</a:t>
            </a:r>
            <a:r>
              <a:rPr lang="en-GB" sz="2000" b="1" dirty="0">
                <a:solidFill>
                  <a:schemeClr val="accent4">
                    <a:lumMod val="75000"/>
                  </a:schemeClr>
                </a:solidFill>
                <a:cs typeface="Times New Roman" charset="0"/>
              </a:rPr>
              <a:t>;</a:t>
            </a:r>
          </a:p>
          <a:p>
            <a:pPr algn="ctr">
              <a:spcBef>
                <a:spcPct val="50000"/>
              </a:spcBef>
              <a:defRPr/>
            </a:pPr>
            <a:r>
              <a:rPr lang="en-GB" sz="2000" b="1" dirty="0">
                <a:solidFill>
                  <a:schemeClr val="accent4">
                    <a:lumMod val="75000"/>
                  </a:schemeClr>
                </a:solidFill>
                <a:cs typeface="Times New Roman" charset="0"/>
              </a:rPr>
              <a:t>C -  Open the path to the a</a:t>
            </a:r>
            <a:r>
              <a:rPr lang="it-IT" sz="2000" b="1" dirty="0" err="1">
                <a:solidFill>
                  <a:schemeClr val="accent4">
                    <a:lumMod val="75000"/>
                  </a:schemeClr>
                </a:solidFill>
                <a:cs typeface="Times New Roman" charset="0"/>
              </a:rPr>
              <a:t>pplication</a:t>
            </a:r>
            <a:r>
              <a:rPr lang="it-IT" sz="2000" b="1" dirty="0">
                <a:solidFill>
                  <a:schemeClr val="accent4">
                    <a:lumMod val="75000"/>
                  </a:schemeClr>
                </a:solidFill>
                <a:cs typeface="Times New Roman" charset="0"/>
              </a:rPr>
              <a:t> with </a:t>
            </a:r>
            <a:r>
              <a:rPr lang="en-GB" sz="2000" b="1" dirty="0">
                <a:solidFill>
                  <a:schemeClr val="accent4">
                    <a:lumMod val="75000"/>
                  </a:schemeClr>
                </a:solidFill>
                <a:cs typeface="Times New Roman" charset="0"/>
              </a:rPr>
              <a:t>radioactive beam measurements;</a:t>
            </a:r>
          </a:p>
          <a:p>
            <a:pPr algn="ctr">
              <a:spcBef>
                <a:spcPct val="50000"/>
              </a:spcBef>
              <a:defRPr/>
            </a:pPr>
            <a:r>
              <a:rPr lang="it-IT" sz="2000" b="1" dirty="0">
                <a:solidFill>
                  <a:schemeClr val="accent4">
                    <a:lumMod val="75000"/>
                  </a:schemeClr>
                </a:solidFill>
                <a:cs typeface="Times New Roman" charset="0"/>
              </a:rPr>
              <a:t>D - Multi </a:t>
            </a:r>
            <a:r>
              <a:rPr lang="it-IT" sz="2000" b="1" dirty="0" err="1">
                <a:solidFill>
                  <a:schemeClr val="accent4">
                    <a:lumMod val="75000"/>
                  </a:schemeClr>
                </a:solidFill>
                <a:cs typeface="Times New Roman" charset="0"/>
              </a:rPr>
              <a:t>indirect</a:t>
            </a:r>
            <a:r>
              <a:rPr lang="it-IT" sz="2000" b="1" dirty="0">
                <a:solidFill>
                  <a:schemeClr val="accent4">
                    <a:lumMod val="75000"/>
                  </a:schemeClr>
                </a:solidFill>
                <a:cs typeface="Times New Roman" charset="0"/>
              </a:rPr>
              <a:t> </a:t>
            </a:r>
            <a:r>
              <a:rPr lang="it-IT" sz="2000" b="1" dirty="0" err="1">
                <a:solidFill>
                  <a:schemeClr val="accent4">
                    <a:lumMod val="75000"/>
                  </a:schemeClr>
                </a:solidFill>
                <a:cs typeface="Times New Roman" charset="0"/>
              </a:rPr>
              <a:t>method</a:t>
            </a:r>
            <a:r>
              <a:rPr lang="it-IT" sz="2000" b="1" dirty="0">
                <a:solidFill>
                  <a:schemeClr val="accent4">
                    <a:lumMod val="75000"/>
                  </a:schemeClr>
                </a:solidFill>
                <a:cs typeface="Times New Roman" charset="0"/>
              </a:rPr>
              <a:t> </a:t>
            </a:r>
            <a:r>
              <a:rPr lang="it-IT" sz="2000" b="1" dirty="0" err="1">
                <a:solidFill>
                  <a:schemeClr val="accent4">
                    <a:lumMod val="75000"/>
                  </a:schemeClr>
                </a:solidFill>
                <a:cs typeface="Times New Roman" charset="0"/>
              </a:rPr>
              <a:t>research</a:t>
            </a:r>
            <a:r>
              <a:rPr lang="it-IT" sz="2000" b="1" dirty="0">
                <a:solidFill>
                  <a:schemeClr val="accent4">
                    <a:lumMod val="75000"/>
                  </a:schemeClr>
                </a:solidFill>
                <a:cs typeface="Times New Roman" charset="0"/>
              </a:rPr>
              <a:t> for </a:t>
            </a:r>
            <a:r>
              <a:rPr lang="it-IT" sz="2000" b="1" dirty="0" err="1">
                <a:solidFill>
                  <a:schemeClr val="accent4">
                    <a:lumMod val="75000"/>
                  </a:schemeClr>
                </a:solidFill>
                <a:cs typeface="Times New Roman" charset="0"/>
              </a:rPr>
              <a:t>approaching</a:t>
            </a:r>
            <a:r>
              <a:rPr lang="it-IT" sz="2000" b="1" dirty="0">
                <a:solidFill>
                  <a:schemeClr val="accent4">
                    <a:lumMod val="75000"/>
                  </a:schemeClr>
                </a:solidFill>
                <a:cs typeface="Times New Roman" charset="0"/>
              </a:rPr>
              <a:t> the </a:t>
            </a:r>
            <a:r>
              <a:rPr lang="it-IT" sz="2000" b="1" dirty="0" err="1">
                <a:solidFill>
                  <a:schemeClr val="accent4">
                    <a:lumMod val="75000"/>
                  </a:schemeClr>
                </a:solidFill>
                <a:cs typeface="Times New Roman" charset="0"/>
              </a:rPr>
              <a:t>same</a:t>
            </a:r>
            <a:r>
              <a:rPr lang="it-IT" sz="2000" b="1" dirty="0">
                <a:solidFill>
                  <a:schemeClr val="accent4">
                    <a:lumMod val="75000"/>
                  </a:schemeClr>
                </a:solidFill>
                <a:cs typeface="Times New Roman" charset="0"/>
              </a:rPr>
              <a:t> </a:t>
            </a:r>
            <a:r>
              <a:rPr lang="it-IT" sz="2000" b="1" dirty="0" err="1">
                <a:solidFill>
                  <a:schemeClr val="accent4">
                    <a:lumMod val="75000"/>
                  </a:schemeClr>
                </a:solidFill>
                <a:cs typeface="Times New Roman" charset="0"/>
              </a:rPr>
              <a:t>problem</a:t>
            </a:r>
            <a:r>
              <a:rPr lang="en-GB" sz="2000" b="1" dirty="0">
                <a:solidFill>
                  <a:schemeClr val="accent4">
                    <a:lumMod val="75000"/>
                  </a:schemeClr>
                </a:solidFill>
                <a:cs typeface="Times New Roman" charset="0"/>
              </a:rPr>
              <a:t>;</a:t>
            </a:r>
          </a:p>
          <a:p>
            <a:pPr algn="ctr">
              <a:spcBef>
                <a:spcPct val="50000"/>
              </a:spcBef>
              <a:defRPr/>
            </a:pPr>
            <a:r>
              <a:rPr lang="en-GB" sz="2000" b="1" dirty="0">
                <a:solidFill>
                  <a:schemeClr val="accent4">
                    <a:lumMod val="75000"/>
                  </a:schemeClr>
                </a:solidFill>
                <a:cs typeface="Times New Roman" charset="0"/>
              </a:rPr>
              <a:t>E – New detectors and approach are under development to face new quests in </a:t>
            </a:r>
            <a:r>
              <a:rPr lang="en-GB" sz="2000" b="1" dirty="0" err="1">
                <a:solidFill>
                  <a:schemeClr val="accent4">
                    <a:lumMod val="75000"/>
                  </a:schemeClr>
                </a:solidFill>
                <a:cs typeface="Times New Roman" charset="0"/>
              </a:rPr>
              <a:t>multimessenger</a:t>
            </a:r>
            <a:r>
              <a:rPr lang="en-GB" sz="2000" b="1" dirty="0">
                <a:solidFill>
                  <a:schemeClr val="accent4">
                    <a:lumMod val="75000"/>
                  </a:schemeClr>
                </a:solidFill>
                <a:cs typeface="Times New Roman" charset="0"/>
              </a:rPr>
              <a:t> era </a:t>
            </a:r>
          </a:p>
          <a:p>
            <a:pPr algn="ctr">
              <a:lnSpc>
                <a:spcPct val="90000"/>
              </a:lnSpc>
              <a:spcBef>
                <a:spcPct val="50000"/>
              </a:spcBef>
              <a:defRPr/>
            </a:pPr>
            <a:endParaRPr lang="en-GB" sz="2000" b="1" dirty="0">
              <a:solidFill>
                <a:schemeClr val="accent4">
                  <a:lumMod val="75000"/>
                </a:schemeClr>
              </a:solidFill>
              <a:cs typeface="Times New Roman" charset="0"/>
            </a:endParaRPr>
          </a:p>
        </p:txBody>
      </p:sp>
      <p:sp>
        <p:nvSpPr>
          <p:cNvPr id="3" name="Text Box 5">
            <a:extLst>
              <a:ext uri="{FF2B5EF4-FFF2-40B4-BE49-F238E27FC236}">
                <a16:creationId xmlns:a16="http://schemas.microsoft.com/office/drawing/2014/main" id="{CE8D6E9C-B581-7B6F-156A-2777D3D9B519}"/>
              </a:ext>
            </a:extLst>
          </p:cNvPr>
          <p:cNvSpPr txBox="1">
            <a:spLocks noChangeArrowheads="1"/>
          </p:cNvSpPr>
          <p:nvPr/>
        </p:nvSpPr>
        <p:spPr bwMode="auto">
          <a:xfrm>
            <a:off x="2534119" y="5146469"/>
            <a:ext cx="7120713" cy="830997"/>
          </a:xfrm>
          <a:prstGeom prst="rect">
            <a:avLst/>
          </a:prstGeom>
          <a:ln/>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tyle>
          <a:lnRef idx="1">
            <a:schemeClr val="accent6"/>
          </a:lnRef>
          <a:fillRef idx="3">
            <a:schemeClr val="accent6"/>
          </a:fillRef>
          <a:effectRef idx="2">
            <a:schemeClr val="accent6"/>
          </a:effectRef>
          <a:fontRef idx="minor">
            <a:schemeClr val="lt1"/>
          </a:fontRef>
        </p:style>
        <p:txBody>
          <a:bodyPr wrap="square">
            <a:spAutoFit/>
          </a:bodyPr>
          <a:lstStyle/>
          <a:p>
            <a:pPr algn="ctr">
              <a:spcBef>
                <a:spcPct val="50000"/>
              </a:spcBef>
              <a:defRPr/>
            </a:pPr>
            <a:r>
              <a:rPr lang="it-IT" sz="2400" b="1" dirty="0">
                <a:solidFill>
                  <a:schemeClr val="tx1"/>
                </a:solidFill>
                <a:cs typeface="+mn-cs"/>
              </a:rPr>
              <a:t>Method </a:t>
            </a:r>
            <a:r>
              <a:rPr lang="it-IT" sz="2400" b="1" dirty="0" err="1">
                <a:solidFill>
                  <a:schemeClr val="tx1"/>
                </a:solidFill>
                <a:cs typeface="+mn-cs"/>
              </a:rPr>
              <a:t>complementary</a:t>
            </a:r>
            <a:r>
              <a:rPr lang="it-IT" sz="2400" b="1" dirty="0">
                <a:solidFill>
                  <a:schemeClr val="tx1"/>
                </a:solidFill>
                <a:cs typeface="+mn-cs"/>
              </a:rPr>
              <a:t> to </a:t>
            </a:r>
            <a:r>
              <a:rPr lang="it-IT" sz="2400" b="1" dirty="0" err="1">
                <a:solidFill>
                  <a:schemeClr val="tx1"/>
                </a:solidFill>
                <a:cs typeface="+mn-cs"/>
              </a:rPr>
              <a:t>direct</a:t>
            </a:r>
            <a:r>
              <a:rPr lang="it-IT" sz="2400" b="1" dirty="0">
                <a:solidFill>
                  <a:schemeClr val="tx1"/>
                </a:solidFill>
                <a:cs typeface="+mn-cs"/>
              </a:rPr>
              <a:t> </a:t>
            </a:r>
            <a:r>
              <a:rPr lang="it-IT" sz="2400" b="1" dirty="0" err="1">
                <a:solidFill>
                  <a:schemeClr val="tx1"/>
                </a:solidFill>
                <a:cs typeface="+mn-cs"/>
              </a:rPr>
              <a:t>measurements</a:t>
            </a:r>
            <a:r>
              <a:rPr lang="it-IT" sz="2400" b="1" dirty="0">
                <a:solidFill>
                  <a:schemeClr val="tx1"/>
                </a:solidFill>
                <a:cs typeface="+mn-cs"/>
              </a:rPr>
              <a:t> (Multi </a:t>
            </a:r>
            <a:r>
              <a:rPr lang="it-IT" sz="2400" b="1" dirty="0" err="1">
                <a:solidFill>
                  <a:schemeClr val="tx1"/>
                </a:solidFill>
                <a:cs typeface="+mn-cs"/>
              </a:rPr>
              <a:t>Diagnostic</a:t>
            </a:r>
            <a:r>
              <a:rPr lang="it-IT" sz="2400" b="1" dirty="0">
                <a:solidFill>
                  <a:schemeClr val="tx1"/>
                </a:solidFill>
                <a:cs typeface="+mn-cs"/>
              </a:rPr>
              <a:t> Experiments)</a:t>
            </a:r>
          </a:p>
        </p:txBody>
      </p:sp>
    </p:spTree>
    <p:extLst>
      <p:ext uri="{BB962C8B-B14F-4D97-AF65-F5344CB8AC3E}">
        <p14:creationId xmlns:p14="http://schemas.microsoft.com/office/powerpoint/2010/main" val="32966668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35E9C-0F6D-07CB-1083-4A301500098E}"/>
            </a:ext>
          </a:extLst>
        </p:cNvPr>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7494D162-B9EA-E106-12F4-B502CDFA0C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12861956-D8BA-9DE2-0853-3849F03D0179}"/>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Photodissociation Process in NA</a:t>
            </a:r>
          </a:p>
        </p:txBody>
      </p:sp>
      <p:pic>
        <p:nvPicPr>
          <p:cNvPr id="10" name="Immagine 9" descr="Immagine che contiene logo, Carattere, Elementi grafici, bianco&#10;&#10;Il contenuto generato dall'IA potrebbe non essere corretto.">
            <a:extLst>
              <a:ext uri="{FF2B5EF4-FFF2-40B4-BE49-F238E27FC236}">
                <a16:creationId xmlns:a16="http://schemas.microsoft.com/office/drawing/2014/main" id="{03228CDD-7E46-7FAF-B543-824197A6DF28}"/>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12" name="Immagine 11" descr="Immagine che contiene segnale&#10;&#10;Descrizione generata automaticamente">
            <a:extLst>
              <a:ext uri="{FF2B5EF4-FFF2-40B4-BE49-F238E27FC236}">
                <a16:creationId xmlns:a16="http://schemas.microsoft.com/office/drawing/2014/main" id="{5B0CA046-92BD-1CF7-D083-E1F1AF4E47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sp>
        <p:nvSpPr>
          <p:cNvPr id="2" name="Nuvola 1">
            <a:extLst>
              <a:ext uri="{FF2B5EF4-FFF2-40B4-BE49-F238E27FC236}">
                <a16:creationId xmlns:a16="http://schemas.microsoft.com/office/drawing/2014/main" id="{152C49E1-06C0-4EC3-F82B-BBE61C314FB4}"/>
              </a:ext>
            </a:extLst>
          </p:cNvPr>
          <p:cNvSpPr/>
          <p:nvPr/>
        </p:nvSpPr>
        <p:spPr>
          <a:xfrm>
            <a:off x="7529873" y="3820217"/>
            <a:ext cx="3077497" cy="288786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extLst>
              <a:ext uri="{FF2B5EF4-FFF2-40B4-BE49-F238E27FC236}">
                <a16:creationId xmlns:a16="http://schemas.microsoft.com/office/drawing/2014/main" id="{672419D3-7A6C-33FC-9219-3316779E9165}"/>
              </a:ext>
            </a:extLst>
          </p:cNvPr>
          <p:cNvSpPr txBox="1"/>
          <p:nvPr/>
        </p:nvSpPr>
        <p:spPr>
          <a:xfrm>
            <a:off x="648365" y="3996886"/>
            <a:ext cx="6181500" cy="2554545"/>
          </a:xfrm>
          <a:prstGeom prst="rect">
            <a:avLst/>
          </a:prstGeom>
          <a:noFill/>
        </p:spPr>
        <p:txBody>
          <a:bodyPr wrap="none" rtlCol="0">
            <a:spAutoFit/>
          </a:bodyPr>
          <a:lstStyle/>
          <a:p>
            <a:pPr marL="571505" indent="-571505">
              <a:buFont typeface="Wingdings" panose="05000000000000000000" pitchFamily="2" charset="2"/>
              <a:buChar char="Ø"/>
            </a:pPr>
            <a:r>
              <a:rPr lang="en-US" sz="2000" b="1" dirty="0">
                <a:solidFill>
                  <a:schemeClr val="tx2"/>
                </a:solidFill>
                <a:effectLst>
                  <a:outerShdw blurRad="38100" dist="38100" dir="2700000" algn="tl">
                    <a:srgbClr val="000000">
                      <a:alpha val="43137"/>
                    </a:srgbClr>
                  </a:outerShdw>
                </a:effectLst>
              </a:rPr>
              <a:t>Big Bang </a:t>
            </a:r>
            <a:r>
              <a:rPr lang="en-US" sz="2000" b="1" dirty="0" err="1">
                <a:solidFill>
                  <a:schemeClr val="tx2"/>
                </a:solidFill>
                <a:effectLst>
                  <a:outerShdw blurRad="38100" dist="38100" dir="2700000" algn="tl">
                    <a:srgbClr val="000000">
                      <a:alpha val="43137"/>
                    </a:srgbClr>
                  </a:outerShdw>
                </a:effectLst>
              </a:rPr>
              <a:t>Nucleosinthesys</a:t>
            </a:r>
            <a:r>
              <a:rPr lang="en-US" sz="2000" b="1" dirty="0">
                <a:solidFill>
                  <a:schemeClr val="tx2"/>
                </a:solidFill>
                <a:effectLst>
                  <a:outerShdw blurRad="38100" dist="38100" dir="2700000" algn="tl">
                    <a:srgbClr val="000000">
                      <a:alpha val="43137"/>
                    </a:srgbClr>
                  </a:outerShdw>
                </a:effectLst>
              </a:rPr>
              <a:t> and Li-problem</a:t>
            </a:r>
          </a:p>
          <a:p>
            <a:r>
              <a:rPr lang="en-US" sz="2000" baseline="30000" dirty="0">
                <a:solidFill>
                  <a:schemeClr val="tx2"/>
                </a:solidFill>
                <a:effectLst>
                  <a:outerShdw blurRad="38100" dist="38100" dir="2700000" algn="tl">
                    <a:srgbClr val="000000">
                      <a:alpha val="43137"/>
                    </a:srgbClr>
                  </a:outerShdw>
                </a:effectLst>
              </a:rPr>
              <a:t>        </a:t>
            </a:r>
            <a:r>
              <a:rPr lang="en-US" sz="2000" u="sng" baseline="30000" dirty="0">
                <a:solidFill>
                  <a:schemeClr val="tx2"/>
                </a:solidFill>
                <a:effectLst>
                  <a:outerShdw blurRad="38100" dist="38100" dir="2700000" algn="tl">
                    <a:srgbClr val="000000">
                      <a:alpha val="43137"/>
                    </a:srgbClr>
                  </a:outerShdw>
                </a:effectLst>
              </a:rPr>
              <a:t>7</a:t>
            </a:r>
            <a:r>
              <a:rPr lang="en-US" sz="2000" u="sng" dirty="0">
                <a:solidFill>
                  <a:schemeClr val="tx2"/>
                </a:solidFill>
                <a:effectLst>
                  <a:outerShdw blurRad="38100" dist="38100" dir="2700000" algn="tl">
                    <a:srgbClr val="000000">
                      <a:alpha val="43137"/>
                    </a:srgbClr>
                  </a:outerShdw>
                </a:effectLst>
              </a:rPr>
              <a:t>Li(</a:t>
            </a:r>
            <a:r>
              <a:rPr lang="en-US" sz="2000" u="sng" dirty="0" err="1">
                <a:solidFill>
                  <a:schemeClr val="tx2"/>
                </a:solidFill>
                <a:effectLst>
                  <a:outerShdw blurRad="38100" dist="38100" dir="2700000" algn="tl">
                    <a:srgbClr val="000000">
                      <a:alpha val="43137"/>
                    </a:srgbClr>
                  </a:outerShdw>
                </a:effectLst>
              </a:rPr>
              <a:t>γ,t</a:t>
            </a:r>
            <a:r>
              <a:rPr lang="en-US" sz="2000" u="sng" dirty="0">
                <a:solidFill>
                  <a:schemeClr val="tx2"/>
                </a:solidFill>
                <a:effectLst>
                  <a:outerShdw blurRad="38100" dist="38100" dir="2700000" algn="tl">
                    <a:srgbClr val="000000">
                      <a:alpha val="43137"/>
                    </a:srgbClr>
                  </a:outerShdw>
                </a:effectLst>
              </a:rPr>
              <a:t>)</a:t>
            </a:r>
            <a:r>
              <a:rPr lang="en-US" sz="2000" u="sng" baseline="30000" dirty="0">
                <a:solidFill>
                  <a:schemeClr val="tx2"/>
                </a:solidFill>
                <a:effectLst>
                  <a:outerShdw blurRad="38100" dist="38100" dir="2700000" algn="tl">
                    <a:srgbClr val="000000">
                      <a:alpha val="43137"/>
                    </a:srgbClr>
                  </a:outerShdw>
                </a:effectLst>
              </a:rPr>
              <a:t>4</a:t>
            </a:r>
            <a:r>
              <a:rPr lang="en-US" sz="2000" u="sng" dirty="0">
                <a:solidFill>
                  <a:schemeClr val="tx2"/>
                </a:solidFill>
                <a:effectLst>
                  <a:outerShdw blurRad="38100" dist="38100" dir="2700000" algn="tl">
                    <a:srgbClr val="000000">
                      <a:alpha val="43137"/>
                    </a:srgbClr>
                  </a:outerShdw>
                </a:effectLst>
              </a:rPr>
              <a:t>He  </a:t>
            </a:r>
          </a:p>
          <a:p>
            <a:pPr marL="571505" indent="-571505">
              <a:buFont typeface="Wingdings" panose="05000000000000000000" pitchFamily="2" charset="2"/>
              <a:buChar char="Ø"/>
            </a:pPr>
            <a:r>
              <a:rPr lang="en-US" sz="2000" b="1" dirty="0">
                <a:solidFill>
                  <a:schemeClr val="tx2"/>
                </a:solidFill>
                <a:effectLst>
                  <a:outerShdw blurRad="38100" dist="38100" dir="2700000" algn="tl">
                    <a:srgbClr val="000000">
                      <a:alpha val="43137"/>
                    </a:srgbClr>
                  </a:outerShdw>
                </a:effectLst>
              </a:rPr>
              <a:t>Si-burning in stars and </a:t>
            </a:r>
            <a:r>
              <a:rPr lang="en-US" sz="2000" b="1" dirty="0" err="1">
                <a:solidFill>
                  <a:schemeClr val="tx2"/>
                </a:solidFill>
                <a:effectLst>
                  <a:outerShdw blurRad="38100" dist="38100" dir="2700000" algn="tl">
                    <a:srgbClr val="000000">
                      <a:alpha val="43137"/>
                    </a:srgbClr>
                  </a:outerShdw>
                </a:effectLst>
              </a:rPr>
              <a:t>presupernova</a:t>
            </a:r>
            <a:r>
              <a:rPr lang="en-US" sz="2000" b="1" dirty="0">
                <a:solidFill>
                  <a:schemeClr val="tx2"/>
                </a:solidFill>
                <a:effectLst>
                  <a:outerShdw blurRad="38100" dist="38100" dir="2700000" algn="tl">
                    <a:srgbClr val="000000">
                      <a:alpha val="43137"/>
                    </a:srgbClr>
                  </a:outerShdw>
                </a:effectLst>
              </a:rPr>
              <a:t> phase</a:t>
            </a:r>
          </a:p>
          <a:p>
            <a:r>
              <a:rPr lang="en-US" sz="2000" baseline="30000" dirty="0">
                <a:solidFill>
                  <a:schemeClr val="tx2"/>
                </a:solidFill>
                <a:effectLst>
                  <a:outerShdw blurRad="38100" dist="38100" dir="2700000" algn="tl">
                    <a:srgbClr val="000000">
                      <a:alpha val="43137"/>
                    </a:srgbClr>
                  </a:outerShdw>
                </a:effectLst>
              </a:rPr>
              <a:t>        </a:t>
            </a:r>
            <a:r>
              <a:rPr lang="en-US" sz="2000" u="sng" baseline="30000" dirty="0">
                <a:solidFill>
                  <a:schemeClr val="tx2"/>
                </a:solidFill>
                <a:effectLst>
                  <a:outerShdw blurRad="38100" dist="38100" dir="2700000" algn="tl">
                    <a:srgbClr val="000000">
                      <a:alpha val="43137"/>
                    </a:srgbClr>
                  </a:outerShdw>
                </a:effectLst>
              </a:rPr>
              <a:t>24</a:t>
            </a:r>
            <a:r>
              <a:rPr lang="en-US" sz="2000" u="sng" dirty="0">
                <a:solidFill>
                  <a:schemeClr val="tx2"/>
                </a:solidFill>
                <a:effectLst>
                  <a:outerShdw blurRad="38100" dist="38100" dir="2700000" algn="tl">
                    <a:srgbClr val="000000">
                      <a:alpha val="43137"/>
                    </a:srgbClr>
                  </a:outerShdw>
                </a:effectLst>
              </a:rPr>
              <a:t>Mg(γ,α)</a:t>
            </a:r>
            <a:r>
              <a:rPr lang="en-US" sz="2000" u="sng" baseline="30000" dirty="0">
                <a:solidFill>
                  <a:schemeClr val="tx2"/>
                </a:solidFill>
                <a:effectLst>
                  <a:outerShdw blurRad="38100" dist="38100" dir="2700000" algn="tl">
                    <a:srgbClr val="000000">
                      <a:alpha val="43137"/>
                    </a:srgbClr>
                  </a:outerShdw>
                </a:effectLst>
              </a:rPr>
              <a:t>20</a:t>
            </a:r>
            <a:r>
              <a:rPr lang="en-US" sz="2000" u="sng" dirty="0">
                <a:solidFill>
                  <a:schemeClr val="tx2"/>
                </a:solidFill>
                <a:effectLst>
                  <a:outerShdw blurRad="38100" dist="38100" dir="2700000" algn="tl">
                    <a:srgbClr val="000000">
                      <a:alpha val="43137"/>
                    </a:srgbClr>
                  </a:outerShdw>
                </a:effectLst>
              </a:rPr>
              <a:t>Ne </a:t>
            </a:r>
          </a:p>
          <a:p>
            <a:r>
              <a:rPr lang="en-US" sz="2000" b="1" dirty="0">
                <a:solidFill>
                  <a:schemeClr val="tx2"/>
                </a:solidFill>
                <a:effectLst>
                  <a:outerShdw blurRad="38100" dist="38100" dir="2700000" algn="tl">
                    <a:srgbClr val="000000">
                      <a:alpha val="43137"/>
                    </a:srgbClr>
                  </a:outerShdw>
                </a:effectLst>
              </a:rPr>
              <a:t> </a:t>
            </a:r>
            <a:r>
              <a:rPr lang="en-US" sz="2000" baseline="30000" dirty="0">
                <a:solidFill>
                  <a:schemeClr val="tx2"/>
                </a:solidFill>
                <a:effectLst>
                  <a:outerShdw blurRad="38100" dist="38100" dir="2700000" algn="tl">
                    <a:srgbClr val="000000">
                      <a:alpha val="43137"/>
                    </a:srgbClr>
                  </a:outerShdw>
                </a:effectLst>
              </a:rPr>
              <a:t>      </a:t>
            </a:r>
            <a:r>
              <a:rPr lang="en-US" sz="2000" u="sng" baseline="30000" dirty="0">
                <a:solidFill>
                  <a:schemeClr val="tx2"/>
                </a:solidFill>
                <a:effectLst>
                  <a:outerShdw blurRad="38100" dist="38100" dir="2700000" algn="tl">
                    <a:srgbClr val="000000">
                      <a:alpha val="43137"/>
                    </a:srgbClr>
                  </a:outerShdw>
                </a:effectLst>
              </a:rPr>
              <a:t> 28</a:t>
            </a:r>
            <a:r>
              <a:rPr lang="en-US" sz="2000" u="sng" dirty="0">
                <a:solidFill>
                  <a:schemeClr val="tx2"/>
                </a:solidFill>
                <a:effectLst>
                  <a:outerShdw blurRad="38100" dist="38100" dir="2700000" algn="tl">
                    <a:srgbClr val="000000">
                      <a:alpha val="43137"/>
                    </a:srgbClr>
                  </a:outerShdw>
                </a:effectLst>
              </a:rPr>
              <a:t>Si(</a:t>
            </a:r>
            <a:r>
              <a:rPr lang="el-GR" sz="2000" u="sng" dirty="0">
                <a:solidFill>
                  <a:schemeClr val="tx2"/>
                </a:solidFill>
                <a:effectLst>
                  <a:outerShdw blurRad="38100" dist="38100" dir="2700000" algn="tl">
                    <a:srgbClr val="000000">
                      <a:alpha val="43137"/>
                    </a:srgbClr>
                  </a:outerShdw>
                </a:effectLst>
              </a:rPr>
              <a:t>γ,</a:t>
            </a:r>
            <a:r>
              <a:rPr lang="en-US" sz="2000" u="sng" dirty="0">
                <a:solidFill>
                  <a:schemeClr val="tx2"/>
                </a:solidFill>
                <a:effectLst>
                  <a:outerShdw blurRad="38100" dist="38100" dir="2700000" algn="tl">
                    <a:srgbClr val="000000">
                      <a:alpha val="43137"/>
                    </a:srgbClr>
                  </a:outerShdw>
                </a:effectLst>
              </a:rPr>
              <a:t>p)</a:t>
            </a:r>
            <a:r>
              <a:rPr lang="en-US" sz="2000" u="sng" baseline="30000" dirty="0">
                <a:solidFill>
                  <a:schemeClr val="tx2"/>
                </a:solidFill>
                <a:effectLst>
                  <a:outerShdw blurRad="38100" dist="38100" dir="2700000" algn="tl">
                    <a:srgbClr val="000000">
                      <a:alpha val="43137"/>
                    </a:srgbClr>
                  </a:outerShdw>
                </a:effectLst>
              </a:rPr>
              <a:t>27</a:t>
            </a:r>
            <a:r>
              <a:rPr lang="en-US" sz="2000" u="sng" dirty="0">
                <a:solidFill>
                  <a:schemeClr val="tx2"/>
                </a:solidFill>
                <a:effectLst>
                  <a:outerShdw blurRad="38100" dist="38100" dir="2700000" algn="tl">
                    <a:srgbClr val="000000">
                      <a:alpha val="43137"/>
                    </a:srgbClr>
                  </a:outerShdw>
                </a:effectLst>
              </a:rPr>
              <a:t>Al </a:t>
            </a:r>
            <a:endParaRPr lang="en-US" sz="2000" b="1" dirty="0">
              <a:solidFill>
                <a:schemeClr val="tx2"/>
              </a:solidFill>
              <a:effectLst>
                <a:outerShdw blurRad="38100" dist="38100" dir="2700000" algn="tl">
                  <a:srgbClr val="000000">
                    <a:alpha val="43137"/>
                  </a:srgbClr>
                </a:outerShdw>
              </a:effectLst>
            </a:endParaRPr>
          </a:p>
          <a:p>
            <a:pPr marL="571505" indent="-571505">
              <a:buFont typeface="Wingdings" panose="05000000000000000000" pitchFamily="2" charset="2"/>
              <a:buChar char="Ø"/>
            </a:pPr>
            <a:r>
              <a:rPr lang="en-US" sz="2000" b="1" dirty="0">
                <a:solidFill>
                  <a:schemeClr val="tx2"/>
                </a:solidFill>
                <a:effectLst>
                  <a:outerShdw blurRad="38100" dist="38100" dir="2700000" algn="tl">
                    <a:srgbClr val="000000">
                      <a:alpha val="43137"/>
                    </a:srgbClr>
                  </a:outerShdw>
                </a:effectLst>
              </a:rPr>
              <a:t>p-process (production of proton rich nuclei)</a:t>
            </a:r>
          </a:p>
          <a:p>
            <a:r>
              <a:rPr lang="en-US" sz="2000" baseline="30000" dirty="0">
                <a:solidFill>
                  <a:schemeClr val="tx2"/>
                </a:solidFill>
                <a:effectLst>
                  <a:outerShdw blurRad="38100" dist="38100" dir="2700000" algn="tl">
                    <a:srgbClr val="000000">
                      <a:alpha val="43137"/>
                    </a:srgbClr>
                  </a:outerShdw>
                </a:effectLst>
              </a:rPr>
              <a:t>       </a:t>
            </a:r>
            <a:r>
              <a:rPr lang="en-US" sz="2000" u="sng" baseline="30000" dirty="0">
                <a:solidFill>
                  <a:schemeClr val="tx2"/>
                </a:solidFill>
                <a:effectLst>
                  <a:outerShdw blurRad="38100" dist="38100" dir="2700000" algn="tl">
                    <a:srgbClr val="000000">
                      <a:alpha val="43137"/>
                    </a:srgbClr>
                  </a:outerShdw>
                </a:effectLst>
              </a:rPr>
              <a:t>96</a:t>
            </a:r>
            <a:r>
              <a:rPr lang="en-US" sz="2000" u="sng" dirty="0">
                <a:solidFill>
                  <a:schemeClr val="tx2"/>
                </a:solidFill>
                <a:effectLst>
                  <a:outerShdw blurRad="38100" dist="38100" dir="2700000" algn="tl">
                    <a:srgbClr val="000000">
                      <a:alpha val="43137"/>
                    </a:srgbClr>
                  </a:outerShdw>
                </a:effectLst>
              </a:rPr>
              <a:t>Ru(γ,α)</a:t>
            </a:r>
            <a:r>
              <a:rPr lang="en-US" sz="2000" u="sng" baseline="30000" dirty="0">
                <a:solidFill>
                  <a:schemeClr val="tx2"/>
                </a:solidFill>
                <a:effectLst>
                  <a:outerShdw blurRad="38100" dist="38100" dir="2700000" algn="tl">
                    <a:srgbClr val="000000">
                      <a:alpha val="43137"/>
                    </a:srgbClr>
                  </a:outerShdw>
                </a:effectLst>
              </a:rPr>
              <a:t>92</a:t>
            </a:r>
            <a:r>
              <a:rPr lang="en-US" sz="2000" u="sng" dirty="0">
                <a:solidFill>
                  <a:schemeClr val="tx2"/>
                </a:solidFill>
                <a:effectLst>
                  <a:outerShdw blurRad="38100" dist="38100" dir="2700000" algn="tl">
                    <a:srgbClr val="000000">
                      <a:alpha val="43137"/>
                    </a:srgbClr>
                  </a:outerShdw>
                </a:effectLst>
              </a:rPr>
              <a:t>Mo </a:t>
            </a:r>
          </a:p>
          <a:p>
            <a:r>
              <a:rPr lang="it-IT" sz="2000" baseline="30000" dirty="0">
                <a:solidFill>
                  <a:schemeClr val="tx2"/>
                </a:solidFill>
                <a:effectLst>
                  <a:outerShdw blurRad="38100" dist="38100" dir="2700000" algn="tl">
                    <a:srgbClr val="000000">
                      <a:alpha val="43137"/>
                    </a:srgbClr>
                  </a:outerShdw>
                </a:effectLst>
              </a:rPr>
              <a:t>       </a:t>
            </a:r>
            <a:r>
              <a:rPr lang="el-GR" sz="2000" u="sng" baseline="30000" dirty="0">
                <a:solidFill>
                  <a:schemeClr val="tx2"/>
                </a:solidFill>
                <a:effectLst>
                  <a:outerShdw blurRad="38100" dist="38100" dir="2700000" algn="tl">
                    <a:srgbClr val="000000">
                      <a:alpha val="43137"/>
                    </a:srgbClr>
                  </a:outerShdw>
                </a:effectLst>
              </a:rPr>
              <a:t>74</a:t>
            </a:r>
            <a:r>
              <a:rPr lang="el-GR" sz="2000" u="sng" dirty="0">
                <a:solidFill>
                  <a:schemeClr val="tx2"/>
                </a:solidFill>
                <a:effectLst>
                  <a:outerShdw blurRad="38100" dist="38100" dir="2700000" algn="tl">
                    <a:srgbClr val="000000">
                      <a:alpha val="43137"/>
                    </a:srgbClr>
                  </a:outerShdw>
                </a:effectLst>
              </a:rPr>
              <a:t>Se(γ,p)</a:t>
            </a:r>
            <a:r>
              <a:rPr lang="el-GR" sz="2000" u="sng" baseline="30000" dirty="0">
                <a:solidFill>
                  <a:schemeClr val="tx2"/>
                </a:solidFill>
                <a:effectLst>
                  <a:outerShdw blurRad="38100" dist="38100" dir="2700000" algn="tl">
                    <a:srgbClr val="000000">
                      <a:alpha val="43137"/>
                    </a:srgbClr>
                  </a:outerShdw>
                </a:effectLst>
              </a:rPr>
              <a:t>73</a:t>
            </a:r>
            <a:r>
              <a:rPr lang="el-GR" sz="2000" u="sng" dirty="0">
                <a:solidFill>
                  <a:schemeClr val="tx2"/>
                </a:solidFill>
                <a:effectLst>
                  <a:outerShdw blurRad="38100" dist="38100" dir="2700000" algn="tl">
                    <a:srgbClr val="000000">
                      <a:alpha val="43137"/>
                    </a:srgbClr>
                  </a:outerShdw>
                </a:effectLst>
              </a:rPr>
              <a:t>As </a:t>
            </a:r>
            <a:endParaRPr lang="en-US" sz="2000" u="sng" dirty="0">
              <a:solidFill>
                <a:schemeClr val="tx2"/>
              </a:solidFill>
              <a:effectLst>
                <a:outerShdw blurRad="38100" dist="38100" dir="2700000" algn="tl">
                  <a:srgbClr val="000000">
                    <a:alpha val="43137"/>
                  </a:srgbClr>
                </a:outerShdw>
              </a:effectLst>
            </a:endParaRPr>
          </a:p>
        </p:txBody>
      </p:sp>
      <p:pic>
        <p:nvPicPr>
          <p:cNvPr id="4" name="Immagine 3">
            <a:extLst>
              <a:ext uri="{FF2B5EF4-FFF2-40B4-BE49-F238E27FC236}">
                <a16:creationId xmlns:a16="http://schemas.microsoft.com/office/drawing/2014/main" id="{8B7E5557-77BE-6605-4C71-05593FBEB2EB}"/>
              </a:ext>
            </a:extLst>
          </p:cNvPr>
          <p:cNvPicPr>
            <a:picLocks noChangeAspect="1"/>
          </p:cNvPicPr>
          <p:nvPr/>
        </p:nvPicPr>
        <p:blipFill rotWithShape="1">
          <a:blip r:embed="rId4">
            <a:extLst>
              <a:ext uri="{28A0092B-C50C-407E-A947-70E740481C1C}">
                <a14:useLocalDpi xmlns:a14="http://schemas.microsoft.com/office/drawing/2010/main" val="0"/>
              </a:ext>
            </a:extLst>
          </a:blip>
          <a:srcRect b="58347"/>
          <a:stretch/>
        </p:blipFill>
        <p:spPr>
          <a:xfrm rot="10800000">
            <a:off x="7751833" y="5139290"/>
            <a:ext cx="1790233" cy="1302473"/>
          </a:xfrm>
          <a:prstGeom prst="rect">
            <a:avLst/>
          </a:prstGeom>
        </p:spPr>
      </p:pic>
      <p:pic>
        <p:nvPicPr>
          <p:cNvPr id="5" name="Immagine 4">
            <a:extLst>
              <a:ext uri="{FF2B5EF4-FFF2-40B4-BE49-F238E27FC236}">
                <a16:creationId xmlns:a16="http://schemas.microsoft.com/office/drawing/2014/main" id="{D0C12C3F-54B6-3DCE-3B15-0D88C41EF246}"/>
              </a:ext>
            </a:extLst>
          </p:cNvPr>
          <p:cNvPicPr>
            <a:picLocks noChangeAspect="1"/>
          </p:cNvPicPr>
          <p:nvPr/>
        </p:nvPicPr>
        <p:blipFill rotWithShape="1">
          <a:blip r:embed="rId4">
            <a:extLst>
              <a:ext uri="{28A0092B-C50C-407E-A947-70E740481C1C}">
                <a14:useLocalDpi xmlns:a14="http://schemas.microsoft.com/office/drawing/2010/main" val="0"/>
              </a:ext>
            </a:extLst>
          </a:blip>
          <a:srcRect t="67888" b="-1"/>
          <a:stretch/>
        </p:blipFill>
        <p:spPr>
          <a:xfrm>
            <a:off x="8726595" y="4115603"/>
            <a:ext cx="2065527" cy="1158556"/>
          </a:xfrm>
          <a:prstGeom prst="rect">
            <a:avLst/>
          </a:prstGeom>
        </p:spPr>
      </p:pic>
      <p:sp>
        <p:nvSpPr>
          <p:cNvPr id="7" name="Rettangolo 6">
            <a:extLst>
              <a:ext uri="{FF2B5EF4-FFF2-40B4-BE49-F238E27FC236}">
                <a16:creationId xmlns:a16="http://schemas.microsoft.com/office/drawing/2014/main" id="{F204AA18-EA35-5353-3C91-D882FD8945E6}"/>
              </a:ext>
            </a:extLst>
          </p:cNvPr>
          <p:cNvSpPr/>
          <p:nvPr/>
        </p:nvSpPr>
        <p:spPr>
          <a:xfrm>
            <a:off x="1565257" y="1167493"/>
            <a:ext cx="8194101" cy="1015663"/>
          </a:xfrm>
          <a:prstGeom prst="rect">
            <a:avLst/>
          </a:prstGeom>
        </p:spPr>
        <p:txBody>
          <a:bodyPr wrap="square">
            <a:spAutoFit/>
          </a:bodyPr>
          <a:lstStyle/>
          <a:p>
            <a:pPr algn="ctr"/>
            <a:r>
              <a:rPr lang="en-US" sz="2000" b="1" dirty="0">
                <a:solidFill>
                  <a:schemeClr val="accent3"/>
                </a:solidFill>
              </a:rPr>
              <a:t>In evolved stars, high photon densities are present, making it possible to dissociate stable seed nuclei the photon energies being as large as many MeV.</a:t>
            </a:r>
          </a:p>
        </p:txBody>
      </p:sp>
      <p:sp>
        <p:nvSpPr>
          <p:cNvPr id="8" name="Rettangolo 7">
            <a:extLst>
              <a:ext uri="{FF2B5EF4-FFF2-40B4-BE49-F238E27FC236}">
                <a16:creationId xmlns:a16="http://schemas.microsoft.com/office/drawing/2014/main" id="{AF4DDE62-AB27-C826-7252-25432A312D4B}"/>
              </a:ext>
            </a:extLst>
          </p:cNvPr>
          <p:cNvSpPr/>
          <p:nvPr/>
        </p:nvSpPr>
        <p:spPr>
          <a:xfrm>
            <a:off x="1123357" y="2529951"/>
            <a:ext cx="9418610" cy="101566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US" sz="2000" b="1" i="1" dirty="0">
                <a:solidFill>
                  <a:schemeClr val="accent2"/>
                </a:solidFill>
              </a:rPr>
              <a:t>For the first time high intensity (3∙10</a:t>
            </a:r>
            <a:r>
              <a:rPr lang="en-US" sz="2000" b="1" i="1" baseline="30000" dirty="0">
                <a:solidFill>
                  <a:schemeClr val="accent2"/>
                </a:solidFill>
              </a:rPr>
              <a:t>8</a:t>
            </a:r>
            <a:r>
              <a:rPr lang="en-US" sz="2000" b="1" i="1" dirty="0">
                <a:solidFill>
                  <a:schemeClr val="accent2"/>
                </a:solidFill>
              </a:rPr>
              <a:t>  γ/s) high resolution (&lt;10</a:t>
            </a:r>
            <a:r>
              <a:rPr lang="en-US" sz="2000" b="1" i="1" baseline="30000" dirty="0">
                <a:solidFill>
                  <a:schemeClr val="accent2"/>
                </a:solidFill>
              </a:rPr>
              <a:t>-3</a:t>
            </a:r>
            <a:r>
              <a:rPr lang="en-US" sz="2000" b="1" i="1" dirty="0">
                <a:solidFill>
                  <a:schemeClr val="accent2"/>
                </a:solidFill>
              </a:rPr>
              <a:t>) will be available, making it possible to measure photodissociation reactions of astrophysics importance (HIGS, NEW SUBARU, ELI-NP??) </a:t>
            </a:r>
          </a:p>
        </p:txBody>
      </p:sp>
    </p:spTree>
    <p:extLst>
      <p:ext uri="{BB962C8B-B14F-4D97-AF65-F5344CB8AC3E}">
        <p14:creationId xmlns:p14="http://schemas.microsoft.com/office/powerpoint/2010/main" val="24517948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3860F-26E3-1EE5-81C0-6AE803C920B3}"/>
            </a:ext>
          </a:extLst>
        </p:cNvPr>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549FCACF-D1E9-7170-6E42-C322F03E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E750D48D-80AE-C883-DCF6-A29F81393B5E}"/>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Astrophysical Scenarios</a:t>
            </a:r>
          </a:p>
        </p:txBody>
      </p:sp>
      <p:pic>
        <p:nvPicPr>
          <p:cNvPr id="10" name="Immagine 9" descr="Immagine che contiene logo, Carattere, Elementi grafici, bianco&#10;&#10;Il contenuto generato dall'IA potrebbe non essere corretto.">
            <a:extLst>
              <a:ext uri="{FF2B5EF4-FFF2-40B4-BE49-F238E27FC236}">
                <a16:creationId xmlns:a16="http://schemas.microsoft.com/office/drawing/2014/main" id="{08901813-CF18-CE0F-98E7-A0A09219FF3D}"/>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12" name="Immagine 11" descr="Immagine che contiene segnale&#10;&#10;Descrizione generata automaticamente">
            <a:extLst>
              <a:ext uri="{FF2B5EF4-FFF2-40B4-BE49-F238E27FC236}">
                <a16:creationId xmlns:a16="http://schemas.microsoft.com/office/drawing/2014/main" id="{7DC2B678-7259-8B02-4ABC-E65B5D247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pic>
        <p:nvPicPr>
          <p:cNvPr id="2" name="Picture 2" descr="Lecture #1: Thermonuclear Reactions and Stellar Burning">
            <a:extLst>
              <a:ext uri="{FF2B5EF4-FFF2-40B4-BE49-F238E27FC236}">
                <a16:creationId xmlns:a16="http://schemas.microsoft.com/office/drawing/2014/main" id="{A17695BF-290E-4FC5-0D25-9ECD61D1A5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724" y="1296849"/>
            <a:ext cx="2783222" cy="26977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103C34D9-3911-5ADC-A364-F95F4FB1A0D6}"/>
              </a:ext>
            </a:extLst>
          </p:cNvPr>
          <p:cNvSpPr txBox="1"/>
          <p:nvPr/>
        </p:nvSpPr>
        <p:spPr>
          <a:xfrm>
            <a:off x="3628753" y="1167493"/>
            <a:ext cx="8068818" cy="1015663"/>
          </a:xfrm>
          <a:prstGeom prst="rect">
            <a:avLst/>
          </a:prstGeom>
          <a:noFill/>
        </p:spPr>
        <p:txBody>
          <a:bodyPr wrap="square" rtlCol="0">
            <a:spAutoFit/>
          </a:bodyPr>
          <a:lstStyle/>
          <a:p>
            <a:pPr algn="ctr"/>
            <a:r>
              <a:rPr lang="en-US" sz="2000" dirty="0">
                <a:solidFill>
                  <a:schemeClr val="accent2"/>
                </a:solidFill>
              </a:rPr>
              <a:t>Typical temperatures of plasmas experiencing nuclear burning range from 10</a:t>
            </a:r>
            <a:r>
              <a:rPr lang="en-US" sz="2000" baseline="30000" dirty="0">
                <a:solidFill>
                  <a:schemeClr val="accent2"/>
                </a:solidFill>
              </a:rPr>
              <a:t>7</a:t>
            </a:r>
            <a:r>
              <a:rPr lang="en-US" sz="2000" dirty="0">
                <a:solidFill>
                  <a:schemeClr val="accent2"/>
                </a:solidFill>
              </a:rPr>
              <a:t> K for hydrostatic hydrogen burning  to 10</a:t>
            </a:r>
            <a:r>
              <a:rPr lang="en-US" sz="2000" baseline="30000" dirty="0">
                <a:solidFill>
                  <a:schemeClr val="accent2"/>
                </a:solidFill>
              </a:rPr>
              <a:t>10</a:t>
            </a:r>
            <a:r>
              <a:rPr lang="en-US" sz="2000" dirty="0">
                <a:solidFill>
                  <a:schemeClr val="accent2"/>
                </a:solidFill>
              </a:rPr>
              <a:t> K or more in explosive events, such as supernovae or neutron star mergers.</a:t>
            </a:r>
            <a:endParaRPr lang="it-IT" sz="2000" dirty="0">
              <a:solidFill>
                <a:schemeClr val="accent2"/>
              </a:solidFill>
            </a:endParaRPr>
          </a:p>
        </p:txBody>
      </p:sp>
      <p:sp>
        <p:nvSpPr>
          <p:cNvPr id="4" name="CasellaDiTesto 3">
            <a:extLst>
              <a:ext uri="{FF2B5EF4-FFF2-40B4-BE49-F238E27FC236}">
                <a16:creationId xmlns:a16="http://schemas.microsoft.com/office/drawing/2014/main" id="{00E79A9C-AD6C-288B-5786-5D33DFF3CDC8}"/>
              </a:ext>
            </a:extLst>
          </p:cNvPr>
          <p:cNvSpPr txBox="1"/>
          <p:nvPr/>
        </p:nvSpPr>
        <p:spPr>
          <a:xfrm>
            <a:off x="3900788" y="2380560"/>
            <a:ext cx="7641336" cy="1631216"/>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2000" dirty="0"/>
              <a:t>Photodisintegration reactions only significantly contribute when the plasma temperature is sufficiently high to have an appreciable number of photons (given by a Planck radiation distribution) at energies exceeding the energy required to separate neutrons, protons, and/or α particles from a nucleus.</a:t>
            </a:r>
            <a:endParaRPr lang="it-IT" sz="2000" dirty="0"/>
          </a:p>
        </p:txBody>
      </p:sp>
      <p:sp>
        <p:nvSpPr>
          <p:cNvPr id="5" name="CasellaDiTesto 4">
            <a:extLst>
              <a:ext uri="{FF2B5EF4-FFF2-40B4-BE49-F238E27FC236}">
                <a16:creationId xmlns:a16="http://schemas.microsoft.com/office/drawing/2014/main" id="{991D6041-DFAB-A056-97F4-08954F8D732D}"/>
              </a:ext>
            </a:extLst>
          </p:cNvPr>
          <p:cNvSpPr txBox="1"/>
          <p:nvPr/>
        </p:nvSpPr>
        <p:spPr>
          <a:xfrm>
            <a:off x="867644" y="4320415"/>
            <a:ext cx="10456712" cy="2246769"/>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a:spAutoFit/>
          </a:bodyPr>
          <a:lstStyle/>
          <a:p>
            <a:pPr algn="ctr"/>
            <a:r>
              <a:rPr lang="en-US" sz="2000" b="1" dirty="0"/>
              <a:t>Forward and reverse reactions are always competing in a stellar plasma and thus photodisintegrations have to be at the same level or faster than capture reactions in order to affect nucleosynthesis. Since the number of captures per second and volume (the capture rate) not only scales with temperature but also with plasma density, the threshold temperature at which photodisintegrations cannot be neglected is higher for denser plasmas. On the other hand, photons require less energy when the particle separation energies are small.</a:t>
            </a:r>
            <a:endParaRPr lang="it-IT" sz="2000" b="1" dirty="0"/>
          </a:p>
        </p:txBody>
      </p:sp>
    </p:spTree>
    <p:extLst>
      <p:ext uri="{BB962C8B-B14F-4D97-AF65-F5344CB8AC3E}">
        <p14:creationId xmlns:p14="http://schemas.microsoft.com/office/powerpoint/2010/main" val="2728188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963CB-3187-1E3B-4269-AB585988C505}"/>
            </a:ext>
          </a:extLst>
        </p:cNvPr>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D6A4B666-D2AD-9481-0BF9-B272E86B5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BD0CB21E-DDCE-F97C-1A10-F08CB2385E70}"/>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Laser Compton Backscattering</a:t>
            </a:r>
          </a:p>
        </p:txBody>
      </p:sp>
      <p:pic>
        <p:nvPicPr>
          <p:cNvPr id="10" name="Immagine 9" descr="Immagine che contiene logo, Carattere, Elementi grafici, bianco&#10;&#10;Il contenuto generato dall'IA potrebbe non essere corretto.">
            <a:extLst>
              <a:ext uri="{FF2B5EF4-FFF2-40B4-BE49-F238E27FC236}">
                <a16:creationId xmlns:a16="http://schemas.microsoft.com/office/drawing/2014/main" id="{6E6DDDFB-9945-1A83-F39F-27C17937BF01}"/>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12" name="Immagine 11" descr="Immagine che contiene segnale&#10;&#10;Descrizione generata automaticamente">
            <a:extLst>
              <a:ext uri="{FF2B5EF4-FFF2-40B4-BE49-F238E27FC236}">
                <a16:creationId xmlns:a16="http://schemas.microsoft.com/office/drawing/2014/main" id="{74C864B6-CBAF-5BAA-8419-31689AFAE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pic>
        <p:nvPicPr>
          <p:cNvPr id="2" name="Immagine 1">
            <a:extLst>
              <a:ext uri="{FF2B5EF4-FFF2-40B4-BE49-F238E27FC236}">
                <a16:creationId xmlns:a16="http://schemas.microsoft.com/office/drawing/2014/main" id="{5A35DD8A-B94E-A891-8BDB-AC0544F81761}"/>
              </a:ext>
            </a:extLst>
          </p:cNvPr>
          <p:cNvPicPr>
            <a:picLocks noChangeAspect="1"/>
          </p:cNvPicPr>
          <p:nvPr/>
        </p:nvPicPr>
        <p:blipFill>
          <a:blip r:embed="rId4"/>
          <a:stretch>
            <a:fillRect/>
          </a:stretch>
        </p:blipFill>
        <p:spPr>
          <a:xfrm>
            <a:off x="905793" y="1459907"/>
            <a:ext cx="6112764" cy="2552978"/>
          </a:xfrm>
          <a:prstGeom prst="rect">
            <a:avLst/>
          </a:prstGeom>
          <a:ln>
            <a:noFill/>
          </a:ln>
          <a:effectLst>
            <a:outerShdw blurRad="292100" dist="139700" dir="2700000" algn="tl" rotWithShape="0">
              <a:srgbClr val="333333">
                <a:alpha val="65000"/>
              </a:srgbClr>
            </a:outerShdw>
          </a:effectLst>
        </p:spPr>
      </p:pic>
      <p:pic>
        <p:nvPicPr>
          <p:cNvPr id="3" name="Immagine 2">
            <a:extLst>
              <a:ext uri="{FF2B5EF4-FFF2-40B4-BE49-F238E27FC236}">
                <a16:creationId xmlns:a16="http://schemas.microsoft.com/office/drawing/2014/main" id="{9F9FFCC6-DD9E-B721-605A-146010D79A3F}"/>
              </a:ext>
            </a:extLst>
          </p:cNvPr>
          <p:cNvPicPr>
            <a:picLocks noChangeAspect="1"/>
          </p:cNvPicPr>
          <p:nvPr/>
        </p:nvPicPr>
        <p:blipFill>
          <a:blip r:embed="rId5"/>
          <a:stretch>
            <a:fillRect/>
          </a:stretch>
        </p:blipFill>
        <p:spPr>
          <a:xfrm>
            <a:off x="7505851" y="2358980"/>
            <a:ext cx="3886200" cy="895350"/>
          </a:xfrm>
          <a:prstGeom prst="rect">
            <a:avLst/>
          </a:prstGeom>
        </p:spPr>
      </p:pic>
      <p:sp>
        <p:nvSpPr>
          <p:cNvPr id="4" name="CasellaDiTesto 3">
            <a:extLst>
              <a:ext uri="{FF2B5EF4-FFF2-40B4-BE49-F238E27FC236}">
                <a16:creationId xmlns:a16="http://schemas.microsoft.com/office/drawing/2014/main" id="{12E36974-851A-93D6-FAA6-848B2DCC81CA}"/>
              </a:ext>
            </a:extLst>
          </p:cNvPr>
          <p:cNvSpPr txBox="1"/>
          <p:nvPr/>
        </p:nvSpPr>
        <p:spPr>
          <a:xfrm>
            <a:off x="905793" y="4350526"/>
            <a:ext cx="10147554" cy="193899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2000" b="1" dirty="0"/>
              <a:t>Laser photons are boosted into the MeV regime, which is the interesting range for nuclear physics experiments, when scattered off </a:t>
            </a:r>
            <a:r>
              <a:rPr lang="en-US" sz="2000" b="1" dirty="0" err="1"/>
              <a:t>ultrarelativistic</a:t>
            </a:r>
            <a:r>
              <a:rPr lang="en-US" sz="2000" b="1" dirty="0"/>
              <a:t> electrons with energies of several hundreds of MeV. By a proper collimation system, the scattered photons at very backward angles can be selected resulting in an almost monoenergetic photon beam, that can be tuned by varying the electron or laser photon energy.</a:t>
            </a:r>
            <a:endParaRPr lang="it-IT" sz="2000" b="1" dirty="0"/>
          </a:p>
        </p:txBody>
      </p:sp>
    </p:spTree>
    <p:extLst>
      <p:ext uri="{BB962C8B-B14F-4D97-AF65-F5344CB8AC3E}">
        <p14:creationId xmlns:p14="http://schemas.microsoft.com/office/powerpoint/2010/main" val="362974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B92B8-24C5-7B86-2F30-4730C1B49871}"/>
            </a:ext>
          </a:extLst>
        </p:cNvPr>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FE2D7F50-74A9-8F53-5EFC-D79D4B942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369200A5-68E9-5C65-4D67-75063022A9EA}"/>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LCB vs Bremsstrahlung</a:t>
            </a:r>
          </a:p>
        </p:txBody>
      </p:sp>
      <p:pic>
        <p:nvPicPr>
          <p:cNvPr id="10" name="Immagine 9" descr="Immagine che contiene logo, Carattere, Elementi grafici, bianco&#10;&#10;Il contenuto generato dall'IA potrebbe non essere corretto.">
            <a:extLst>
              <a:ext uri="{FF2B5EF4-FFF2-40B4-BE49-F238E27FC236}">
                <a16:creationId xmlns:a16="http://schemas.microsoft.com/office/drawing/2014/main" id="{F0AAE359-082D-594B-5B73-9F9FB8078AB8}"/>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12" name="Immagine 11" descr="Immagine che contiene segnale&#10;&#10;Descrizione generata automaticamente">
            <a:extLst>
              <a:ext uri="{FF2B5EF4-FFF2-40B4-BE49-F238E27FC236}">
                <a16:creationId xmlns:a16="http://schemas.microsoft.com/office/drawing/2014/main" id="{26B5EB90-B2E5-F1E3-58DD-D461473CB1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pic>
        <p:nvPicPr>
          <p:cNvPr id="2" name="Immagine 1">
            <a:extLst>
              <a:ext uri="{FF2B5EF4-FFF2-40B4-BE49-F238E27FC236}">
                <a16:creationId xmlns:a16="http://schemas.microsoft.com/office/drawing/2014/main" id="{1B404A35-55A5-2E67-73E3-A81E50BB3663}"/>
              </a:ext>
            </a:extLst>
          </p:cNvPr>
          <p:cNvPicPr>
            <a:picLocks noChangeAspect="1"/>
          </p:cNvPicPr>
          <p:nvPr/>
        </p:nvPicPr>
        <p:blipFill>
          <a:blip r:embed="rId4"/>
          <a:stretch>
            <a:fillRect/>
          </a:stretch>
        </p:blipFill>
        <p:spPr>
          <a:xfrm>
            <a:off x="465913" y="1687378"/>
            <a:ext cx="6521483" cy="5043908"/>
          </a:xfrm>
          <a:prstGeom prst="rect">
            <a:avLst/>
          </a:prstGeom>
        </p:spPr>
      </p:pic>
      <p:sp>
        <p:nvSpPr>
          <p:cNvPr id="3" name="CasellaDiTesto 2">
            <a:extLst>
              <a:ext uri="{FF2B5EF4-FFF2-40B4-BE49-F238E27FC236}">
                <a16:creationId xmlns:a16="http://schemas.microsoft.com/office/drawing/2014/main" id="{9BE3269F-5DFC-0B8D-86D6-44524B8CE5A0}"/>
              </a:ext>
            </a:extLst>
          </p:cNvPr>
          <p:cNvSpPr txBox="1"/>
          <p:nvPr/>
        </p:nvSpPr>
        <p:spPr>
          <a:xfrm>
            <a:off x="7719713" y="2137409"/>
            <a:ext cx="3594574" cy="923330"/>
          </a:xfrm>
          <a:prstGeom prst="rect">
            <a:avLst/>
          </a:prstGeom>
          <a:noFill/>
        </p:spPr>
        <p:txBody>
          <a:bodyPr wrap="none" rtlCol="0">
            <a:spAutoFit/>
          </a:bodyPr>
          <a:lstStyle/>
          <a:p>
            <a:pPr marL="285750" indent="-285750">
              <a:buFont typeface="Arial" panose="020B0604020202020204" pitchFamily="34" charset="0"/>
              <a:buChar char="•"/>
            </a:pPr>
            <a:r>
              <a:rPr lang="it-IT" dirty="0" err="1"/>
              <a:t>Continuos</a:t>
            </a:r>
            <a:r>
              <a:rPr lang="it-IT" dirty="0"/>
              <a:t> </a:t>
            </a:r>
            <a:r>
              <a:rPr lang="it-IT" dirty="0" err="1"/>
              <a:t>spectra</a:t>
            </a:r>
            <a:r>
              <a:rPr lang="it-IT" dirty="0"/>
              <a:t> of </a:t>
            </a:r>
            <a:r>
              <a:rPr lang="el-GR" dirty="0"/>
              <a:t>γ</a:t>
            </a:r>
            <a:r>
              <a:rPr lang="it-IT" dirty="0"/>
              <a:t> energies</a:t>
            </a:r>
            <a:br>
              <a:rPr lang="it-IT" dirty="0"/>
            </a:br>
            <a:endParaRPr lang="it-IT" dirty="0"/>
          </a:p>
          <a:p>
            <a:pPr marL="285750" indent="-285750">
              <a:buFont typeface="Arial" panose="020B0604020202020204" pitchFamily="34" charset="0"/>
              <a:buChar char="•"/>
            </a:pPr>
            <a:r>
              <a:rPr lang="it-IT" dirty="0"/>
              <a:t>Need a tag system</a:t>
            </a:r>
          </a:p>
        </p:txBody>
      </p:sp>
      <p:sp>
        <p:nvSpPr>
          <p:cNvPr id="4" name="CasellaDiTesto 3">
            <a:extLst>
              <a:ext uri="{FF2B5EF4-FFF2-40B4-BE49-F238E27FC236}">
                <a16:creationId xmlns:a16="http://schemas.microsoft.com/office/drawing/2014/main" id="{48E185B1-F3A8-D454-1E66-855C61EC62BA}"/>
              </a:ext>
            </a:extLst>
          </p:cNvPr>
          <p:cNvSpPr txBox="1"/>
          <p:nvPr/>
        </p:nvSpPr>
        <p:spPr>
          <a:xfrm>
            <a:off x="7604778" y="4771155"/>
            <a:ext cx="3824445" cy="1200329"/>
          </a:xfrm>
          <a:prstGeom prst="rect">
            <a:avLst/>
          </a:prstGeom>
          <a:noFill/>
        </p:spPr>
        <p:txBody>
          <a:bodyPr wrap="none" rtlCol="0">
            <a:spAutoFit/>
          </a:bodyPr>
          <a:lstStyle/>
          <a:p>
            <a:pPr marL="285750" indent="-285750">
              <a:buFont typeface="Arial" panose="020B0604020202020204" pitchFamily="34" charset="0"/>
              <a:buChar char="•"/>
            </a:pPr>
            <a:r>
              <a:rPr lang="it-IT" dirty="0"/>
              <a:t>(Almost) mono-</a:t>
            </a:r>
            <a:r>
              <a:rPr lang="it-IT" dirty="0" err="1"/>
              <a:t>energetic</a:t>
            </a:r>
            <a:r>
              <a:rPr lang="it-IT" dirty="0"/>
              <a:t> </a:t>
            </a:r>
            <a:r>
              <a:rPr lang="el-GR" dirty="0"/>
              <a:t>γ</a:t>
            </a:r>
            <a:r>
              <a:rPr lang="it-IT" dirty="0"/>
              <a:t> </a:t>
            </a:r>
            <a:r>
              <a:rPr lang="it-IT" dirty="0" err="1"/>
              <a:t>beams</a:t>
            </a:r>
            <a:br>
              <a:rPr lang="it-IT" dirty="0"/>
            </a:br>
            <a:endParaRPr lang="it-IT" dirty="0"/>
          </a:p>
          <a:p>
            <a:pPr marL="285750" indent="-285750">
              <a:buFont typeface="Arial" panose="020B0604020202020204" pitchFamily="34" charset="0"/>
              <a:buChar char="•"/>
            </a:pPr>
            <a:r>
              <a:rPr lang="it-IT" dirty="0"/>
              <a:t>Need a laser-electron interaction</a:t>
            </a:r>
            <a:br>
              <a:rPr lang="it-IT" dirty="0"/>
            </a:br>
            <a:r>
              <a:rPr lang="it-IT" dirty="0"/>
              <a:t> system</a:t>
            </a:r>
          </a:p>
        </p:txBody>
      </p:sp>
    </p:spTree>
    <p:extLst>
      <p:ext uri="{BB962C8B-B14F-4D97-AF65-F5344CB8AC3E}">
        <p14:creationId xmlns:p14="http://schemas.microsoft.com/office/powerpoint/2010/main" val="8196049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44C62-424E-9000-BCA9-FFAE81F79FB3}"/>
            </a:ext>
          </a:extLst>
        </p:cNvPr>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CABA28B7-26BE-03CD-25BE-71F8576D8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18565853-55E4-E4DE-336D-FE2A31A76E93}"/>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New Facilities for Gamma Beams</a:t>
            </a:r>
          </a:p>
        </p:txBody>
      </p:sp>
      <p:pic>
        <p:nvPicPr>
          <p:cNvPr id="10" name="Immagine 9" descr="Immagine che contiene logo, Carattere, Elementi grafici, bianco&#10;&#10;Il contenuto generato dall'IA potrebbe non essere corretto.">
            <a:extLst>
              <a:ext uri="{FF2B5EF4-FFF2-40B4-BE49-F238E27FC236}">
                <a16:creationId xmlns:a16="http://schemas.microsoft.com/office/drawing/2014/main" id="{542D81E8-B04E-CDFA-C753-861EC1FBF738}"/>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12" name="Immagine 11" descr="Immagine che contiene segnale&#10;&#10;Descrizione generata automaticamente">
            <a:extLst>
              <a:ext uri="{FF2B5EF4-FFF2-40B4-BE49-F238E27FC236}">
                <a16:creationId xmlns:a16="http://schemas.microsoft.com/office/drawing/2014/main" id="{4FF15FD6-3C7B-4A57-8257-B25DB80B27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pic>
        <p:nvPicPr>
          <p:cNvPr id="2" name="Immagine 1">
            <a:extLst>
              <a:ext uri="{FF2B5EF4-FFF2-40B4-BE49-F238E27FC236}">
                <a16:creationId xmlns:a16="http://schemas.microsoft.com/office/drawing/2014/main" id="{EC4B2416-537E-423A-6009-A055417BF426}"/>
              </a:ext>
            </a:extLst>
          </p:cNvPr>
          <p:cNvPicPr>
            <a:picLocks noChangeAspect="1"/>
          </p:cNvPicPr>
          <p:nvPr/>
        </p:nvPicPr>
        <p:blipFill>
          <a:blip r:embed="rId4"/>
          <a:stretch>
            <a:fillRect/>
          </a:stretch>
        </p:blipFill>
        <p:spPr>
          <a:xfrm>
            <a:off x="186888" y="1415521"/>
            <a:ext cx="3935070" cy="24522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1">
            <a:extLst>
              <a:ext uri="{FF2B5EF4-FFF2-40B4-BE49-F238E27FC236}">
                <a16:creationId xmlns:a16="http://schemas.microsoft.com/office/drawing/2014/main" id="{93DD2728-1DF9-E57B-DBEA-08349A720781}"/>
              </a:ext>
            </a:extLst>
          </p:cNvPr>
          <p:cNvPicPr>
            <a:picLocks noChangeAspect="1"/>
          </p:cNvPicPr>
          <p:nvPr/>
        </p:nvPicPr>
        <p:blipFill>
          <a:blip r:embed="rId5"/>
          <a:stretch>
            <a:fillRect/>
          </a:stretch>
        </p:blipFill>
        <p:spPr>
          <a:xfrm>
            <a:off x="4264519" y="1364417"/>
            <a:ext cx="3659913" cy="2531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Immagine 3">
            <a:extLst>
              <a:ext uri="{FF2B5EF4-FFF2-40B4-BE49-F238E27FC236}">
                <a16:creationId xmlns:a16="http://schemas.microsoft.com/office/drawing/2014/main" id="{35B3BB80-F04C-02C2-28CE-90A5FFF303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54565" y="1378906"/>
            <a:ext cx="3850547" cy="25670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magine 4">
            <a:extLst>
              <a:ext uri="{FF2B5EF4-FFF2-40B4-BE49-F238E27FC236}">
                <a16:creationId xmlns:a16="http://schemas.microsoft.com/office/drawing/2014/main" id="{5374964D-D729-3FB4-CBCE-CE4991F006B1}"/>
              </a:ext>
            </a:extLst>
          </p:cNvPr>
          <p:cNvPicPr>
            <a:picLocks noChangeAspect="1"/>
          </p:cNvPicPr>
          <p:nvPr/>
        </p:nvPicPr>
        <p:blipFill rotWithShape="1">
          <a:blip r:embed="rId7"/>
          <a:srcRect t="16668"/>
          <a:stretch/>
        </p:blipFill>
        <p:spPr>
          <a:xfrm>
            <a:off x="390525" y="3974520"/>
            <a:ext cx="11410950" cy="2722515"/>
          </a:xfrm>
          <a:prstGeom prst="rect">
            <a:avLst/>
          </a:prstGeom>
        </p:spPr>
      </p:pic>
    </p:spTree>
    <p:extLst>
      <p:ext uri="{BB962C8B-B14F-4D97-AF65-F5344CB8AC3E}">
        <p14:creationId xmlns:p14="http://schemas.microsoft.com/office/powerpoint/2010/main" val="15453198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83248-2EC8-8628-4DB4-2F6059B7259B}"/>
            </a:ext>
          </a:extLst>
        </p:cNvPr>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73D0D131-112A-CE0A-0E4A-288DC8A39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C8D017F2-6E5B-1C1A-60A1-48C411BF1001}"/>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NA Experiments with Gamma Beams</a:t>
            </a:r>
          </a:p>
        </p:txBody>
      </p:sp>
      <p:pic>
        <p:nvPicPr>
          <p:cNvPr id="10" name="Immagine 9" descr="Immagine che contiene logo, Carattere, Elementi grafici, bianco&#10;&#10;Il contenuto generato dall'IA potrebbe non essere corretto.">
            <a:extLst>
              <a:ext uri="{FF2B5EF4-FFF2-40B4-BE49-F238E27FC236}">
                <a16:creationId xmlns:a16="http://schemas.microsoft.com/office/drawing/2014/main" id="{DC831CE9-EDDB-DDC3-A6C0-5F95099C3DE4}"/>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12" name="Immagine 11" descr="Immagine che contiene segnale&#10;&#10;Descrizione generata automaticamente">
            <a:extLst>
              <a:ext uri="{FF2B5EF4-FFF2-40B4-BE49-F238E27FC236}">
                <a16:creationId xmlns:a16="http://schemas.microsoft.com/office/drawing/2014/main" id="{AAE9631C-E1BA-1B19-88D7-1326255F12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sp>
        <p:nvSpPr>
          <p:cNvPr id="2" name="CasellaDiTesto 1">
            <a:extLst>
              <a:ext uri="{FF2B5EF4-FFF2-40B4-BE49-F238E27FC236}">
                <a16:creationId xmlns:a16="http://schemas.microsoft.com/office/drawing/2014/main" id="{EB5E3DF3-7E0D-5427-71CD-C32A2258D2D6}"/>
              </a:ext>
            </a:extLst>
          </p:cNvPr>
          <p:cNvSpPr txBox="1"/>
          <p:nvPr/>
        </p:nvSpPr>
        <p:spPr>
          <a:xfrm>
            <a:off x="634339" y="2027525"/>
            <a:ext cx="6403736" cy="1754326"/>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1588" lvl="1" algn="just"/>
            <a:r>
              <a:rPr lang="en-US" b="1" dirty="0">
                <a:solidFill>
                  <a:schemeClr val="accent4"/>
                </a:solidFill>
              </a:rPr>
              <a:t>Features of NA Experiment:</a:t>
            </a:r>
          </a:p>
          <a:p>
            <a:pPr marL="287338" lvl="1" indent="-285750" algn="just">
              <a:buFont typeface="Wingdings" charset="0"/>
              <a:buChar char="à"/>
            </a:pPr>
            <a:r>
              <a:rPr lang="en-US" dirty="0">
                <a:solidFill>
                  <a:schemeClr val="accent4"/>
                </a:solidFill>
                <a:sym typeface="Wingdings"/>
              </a:rPr>
              <a:t>Gamma energies around 10 MeV are typically necessary</a:t>
            </a:r>
          </a:p>
          <a:p>
            <a:pPr marL="287338" lvl="1" indent="-285750" algn="just">
              <a:buFont typeface="Wingdings" charset="0"/>
              <a:buChar char="à"/>
            </a:pPr>
            <a:r>
              <a:rPr lang="en-US" dirty="0">
                <a:solidFill>
                  <a:schemeClr val="accent4"/>
                </a:solidFill>
                <a:sym typeface="Wingdings"/>
              </a:rPr>
              <a:t>Particles are emitted with energies ranging from hundreds </a:t>
            </a:r>
            <a:r>
              <a:rPr lang="en-US" dirty="0" err="1">
                <a:solidFill>
                  <a:schemeClr val="accent4"/>
                </a:solidFill>
                <a:sym typeface="Wingdings"/>
              </a:rPr>
              <a:t>keV</a:t>
            </a:r>
            <a:r>
              <a:rPr lang="en-US" dirty="0">
                <a:solidFill>
                  <a:schemeClr val="accent4"/>
                </a:solidFill>
                <a:sym typeface="Wingdings"/>
              </a:rPr>
              <a:t> up to few MeV</a:t>
            </a:r>
            <a:r>
              <a:rPr lang="en-US" dirty="0">
                <a:solidFill>
                  <a:schemeClr val="accent4"/>
                </a:solidFill>
              </a:rPr>
              <a:t> </a:t>
            </a:r>
          </a:p>
          <a:p>
            <a:pPr marL="287338" lvl="1" indent="-285750" algn="just">
              <a:buFont typeface="Wingdings" charset="0"/>
              <a:buChar char="à"/>
            </a:pPr>
            <a:r>
              <a:rPr lang="en-US" dirty="0">
                <a:solidFill>
                  <a:schemeClr val="accent4"/>
                </a:solidFill>
              </a:rPr>
              <a:t>Typical cross section should be very low</a:t>
            </a:r>
          </a:p>
          <a:p>
            <a:pPr marL="287338" lvl="1" indent="-285750" algn="just">
              <a:buFont typeface="Wingdings" charset="0"/>
              <a:buChar char="à"/>
            </a:pPr>
            <a:r>
              <a:rPr lang="en-US" dirty="0">
                <a:solidFill>
                  <a:schemeClr val="accent4"/>
                </a:solidFill>
              </a:rPr>
              <a:t>~3·10</a:t>
            </a:r>
            <a:r>
              <a:rPr lang="en-US" baseline="30000" dirty="0">
                <a:solidFill>
                  <a:schemeClr val="accent4"/>
                </a:solidFill>
              </a:rPr>
              <a:t>4</a:t>
            </a:r>
            <a:r>
              <a:rPr lang="en-US" dirty="0">
                <a:solidFill>
                  <a:schemeClr val="accent4"/>
                </a:solidFill>
              </a:rPr>
              <a:t> events per day expected at 11 MeV</a:t>
            </a:r>
          </a:p>
        </p:txBody>
      </p:sp>
      <p:pic>
        <p:nvPicPr>
          <p:cNvPr id="3" name="Picture 44">
            <a:extLst>
              <a:ext uri="{FF2B5EF4-FFF2-40B4-BE49-F238E27FC236}">
                <a16:creationId xmlns:a16="http://schemas.microsoft.com/office/drawing/2014/main" id="{C3E018FC-520B-96FE-29F5-CDBB7FCD03C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743384" y="1904721"/>
            <a:ext cx="2744507" cy="1999933"/>
          </a:xfrm>
          <a:prstGeom prst="rect">
            <a:avLst/>
          </a:prstGeom>
          <a:ln>
            <a:noFill/>
          </a:ln>
          <a:effectLst>
            <a:outerShdw blurRad="292100" dist="139700" dir="2700000" algn="tl" rotWithShape="0">
              <a:srgbClr val="333333">
                <a:alpha val="65000"/>
              </a:srgbClr>
            </a:outerShdw>
          </a:effectLst>
        </p:spPr>
      </p:pic>
      <p:sp>
        <p:nvSpPr>
          <p:cNvPr id="4" name="Rettangolo 3">
            <a:extLst>
              <a:ext uri="{FF2B5EF4-FFF2-40B4-BE49-F238E27FC236}">
                <a16:creationId xmlns:a16="http://schemas.microsoft.com/office/drawing/2014/main" id="{64A55C35-D28E-B841-E01E-67FB2E81D71E}"/>
              </a:ext>
            </a:extLst>
          </p:cNvPr>
          <p:cNvSpPr/>
          <p:nvPr/>
        </p:nvSpPr>
        <p:spPr>
          <a:xfrm>
            <a:off x="5090801" y="4661419"/>
            <a:ext cx="6920918" cy="1754326"/>
          </a:xfrm>
          <a:prstGeom prst="rect">
            <a:avLst/>
          </a:prstGeom>
        </p:spPr>
        <p:txBody>
          <a:bodyPr wrap="square">
            <a:spAutoFit/>
          </a:bodyPr>
          <a:lstStyle/>
          <a:p>
            <a:r>
              <a:rPr lang="it-IT" b="1" dirty="0" err="1">
                <a:solidFill>
                  <a:schemeClr val="accent1"/>
                </a:solidFill>
              </a:rPr>
              <a:t>Requirements</a:t>
            </a:r>
            <a:r>
              <a:rPr lang="it-IT" b="1" dirty="0">
                <a:solidFill>
                  <a:schemeClr val="accent1"/>
                </a:solidFill>
              </a:rPr>
              <a:t>:</a:t>
            </a:r>
          </a:p>
          <a:p>
            <a:pPr marL="285750" indent="-285750">
              <a:buFont typeface="Arial" panose="020B0604020202020204" pitchFamily="34" charset="0"/>
              <a:buChar char="•"/>
            </a:pPr>
            <a:r>
              <a:rPr lang="it-IT" dirty="0">
                <a:solidFill>
                  <a:schemeClr val="accent1"/>
                </a:solidFill>
              </a:rPr>
              <a:t>Large area </a:t>
            </a:r>
            <a:r>
              <a:rPr lang="it-IT" dirty="0" err="1">
                <a:solidFill>
                  <a:schemeClr val="accent1"/>
                </a:solidFill>
              </a:rPr>
              <a:t>coverage</a:t>
            </a:r>
            <a:endParaRPr lang="it-IT" dirty="0">
              <a:solidFill>
                <a:schemeClr val="accent1"/>
              </a:solidFill>
            </a:endParaRPr>
          </a:p>
          <a:p>
            <a:pPr marL="285750" indent="-285750">
              <a:buFont typeface="Arial" panose="020B0604020202020204" pitchFamily="34" charset="0"/>
              <a:buChar char="•"/>
            </a:pPr>
            <a:r>
              <a:rPr lang="en-US" dirty="0">
                <a:solidFill>
                  <a:schemeClr val="accent1"/>
                </a:solidFill>
              </a:rPr>
              <a:t>Two or three particles at most are emitted per reaction event</a:t>
            </a:r>
          </a:p>
          <a:p>
            <a:pPr marL="285750" indent="-285750">
              <a:buFont typeface="Arial" panose="020B0604020202020204" pitchFamily="34" charset="0"/>
              <a:buChar char="•"/>
            </a:pPr>
            <a:r>
              <a:rPr lang="it-IT" dirty="0" err="1">
                <a:solidFill>
                  <a:schemeClr val="accent1"/>
                </a:solidFill>
              </a:rPr>
              <a:t>Low</a:t>
            </a:r>
            <a:r>
              <a:rPr lang="it-IT" dirty="0">
                <a:solidFill>
                  <a:schemeClr val="accent1"/>
                </a:solidFill>
              </a:rPr>
              <a:t> </a:t>
            </a:r>
            <a:r>
              <a:rPr lang="it-IT" dirty="0" err="1">
                <a:solidFill>
                  <a:schemeClr val="accent1"/>
                </a:solidFill>
              </a:rPr>
              <a:t>detection</a:t>
            </a:r>
            <a:r>
              <a:rPr lang="it-IT" dirty="0">
                <a:solidFill>
                  <a:schemeClr val="accent1"/>
                </a:solidFill>
              </a:rPr>
              <a:t> </a:t>
            </a:r>
            <a:r>
              <a:rPr lang="it-IT" dirty="0" err="1">
                <a:solidFill>
                  <a:schemeClr val="accent1"/>
                </a:solidFill>
              </a:rPr>
              <a:t>threshold</a:t>
            </a:r>
            <a:endParaRPr lang="it-IT" dirty="0">
              <a:solidFill>
                <a:schemeClr val="accent1"/>
              </a:solidFill>
            </a:endParaRPr>
          </a:p>
          <a:p>
            <a:pPr marL="285750" indent="-285750">
              <a:buFont typeface="Arial" panose="020B0604020202020204" pitchFamily="34" charset="0"/>
              <a:buChar char="•"/>
            </a:pPr>
            <a:r>
              <a:rPr lang="en-US" dirty="0">
                <a:solidFill>
                  <a:schemeClr val="accent1"/>
                </a:solidFill>
              </a:rPr>
              <a:t>No PSD or DE techniques are viable for particle ID</a:t>
            </a:r>
            <a:endParaRPr lang="it-IT" dirty="0">
              <a:solidFill>
                <a:schemeClr val="accent1"/>
              </a:solidFill>
            </a:endParaRPr>
          </a:p>
          <a:p>
            <a:pPr marL="285750" indent="-285750">
              <a:buFont typeface="Arial" panose="020B0604020202020204" pitchFamily="34" charset="0"/>
              <a:buChar char="•"/>
            </a:pPr>
            <a:r>
              <a:rPr lang="it-IT" dirty="0">
                <a:solidFill>
                  <a:schemeClr val="accent1"/>
                </a:solidFill>
              </a:rPr>
              <a:t>High </a:t>
            </a:r>
            <a:r>
              <a:rPr lang="it-IT" dirty="0" err="1">
                <a:solidFill>
                  <a:schemeClr val="accent1"/>
                </a:solidFill>
              </a:rPr>
              <a:t>energy</a:t>
            </a:r>
            <a:r>
              <a:rPr lang="it-IT" dirty="0">
                <a:solidFill>
                  <a:schemeClr val="accent1"/>
                </a:solidFill>
              </a:rPr>
              <a:t> and </a:t>
            </a:r>
            <a:r>
              <a:rPr lang="it-IT" dirty="0" err="1">
                <a:solidFill>
                  <a:schemeClr val="accent1"/>
                </a:solidFill>
              </a:rPr>
              <a:t>angular</a:t>
            </a:r>
            <a:r>
              <a:rPr lang="it-IT" dirty="0">
                <a:solidFill>
                  <a:schemeClr val="accent1"/>
                </a:solidFill>
              </a:rPr>
              <a:t> </a:t>
            </a:r>
            <a:r>
              <a:rPr lang="it-IT" dirty="0" err="1">
                <a:solidFill>
                  <a:schemeClr val="accent1"/>
                </a:solidFill>
              </a:rPr>
              <a:t>resolution</a:t>
            </a:r>
            <a:r>
              <a:rPr lang="it-IT" dirty="0">
                <a:solidFill>
                  <a:schemeClr val="accent1"/>
                </a:solidFill>
              </a:rPr>
              <a:t> for </a:t>
            </a:r>
            <a:r>
              <a:rPr lang="it-IT" dirty="0" err="1">
                <a:solidFill>
                  <a:schemeClr val="accent1"/>
                </a:solidFill>
              </a:rPr>
              <a:t>kinematical</a:t>
            </a:r>
            <a:r>
              <a:rPr lang="it-IT" dirty="0">
                <a:solidFill>
                  <a:schemeClr val="accent1"/>
                </a:solidFill>
              </a:rPr>
              <a:t> </a:t>
            </a:r>
            <a:r>
              <a:rPr lang="it-IT" dirty="0" err="1">
                <a:solidFill>
                  <a:schemeClr val="accent1"/>
                </a:solidFill>
              </a:rPr>
              <a:t>particle</a:t>
            </a:r>
            <a:r>
              <a:rPr lang="it-IT" dirty="0">
                <a:solidFill>
                  <a:schemeClr val="accent1"/>
                </a:solidFill>
              </a:rPr>
              <a:t> ID</a:t>
            </a:r>
          </a:p>
        </p:txBody>
      </p:sp>
      <p:sp>
        <p:nvSpPr>
          <p:cNvPr id="5" name="CasellaDiTesto 4">
            <a:extLst>
              <a:ext uri="{FF2B5EF4-FFF2-40B4-BE49-F238E27FC236}">
                <a16:creationId xmlns:a16="http://schemas.microsoft.com/office/drawing/2014/main" id="{A60D0D84-86D7-543A-6228-A22051D2C11B}"/>
              </a:ext>
            </a:extLst>
          </p:cNvPr>
          <p:cNvSpPr txBox="1"/>
          <p:nvPr/>
        </p:nvSpPr>
        <p:spPr>
          <a:xfrm>
            <a:off x="634339" y="4661419"/>
            <a:ext cx="3873364" cy="175432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b="1" dirty="0"/>
              <a:t>A SSD array is very flexible as it can be used to measure </a:t>
            </a:r>
            <a:r>
              <a:rPr lang="en-US" b="1" dirty="0" err="1"/>
              <a:t>photodissociation</a:t>
            </a:r>
            <a:r>
              <a:rPr lang="en-US" b="1" dirty="0"/>
              <a:t> on many nuclei, including noble gases (using a gas cell) and long lived unstable nuclei (such as </a:t>
            </a:r>
            <a:r>
              <a:rPr lang="en-US" b="1" baseline="30000" dirty="0"/>
              <a:t>7</a:t>
            </a:r>
            <a:r>
              <a:rPr lang="en-US" b="1" dirty="0"/>
              <a:t>Be, </a:t>
            </a:r>
            <a:r>
              <a:rPr lang="en-US" b="1" baseline="30000" dirty="0"/>
              <a:t>14</a:t>
            </a:r>
            <a:r>
              <a:rPr lang="en-US" b="1" dirty="0"/>
              <a:t>C or </a:t>
            </a:r>
            <a:r>
              <a:rPr lang="en-US" b="1" baseline="30000" dirty="0"/>
              <a:t>26</a:t>
            </a:r>
            <a:r>
              <a:rPr lang="en-US" b="1" dirty="0"/>
              <a:t>Al)</a:t>
            </a:r>
            <a:endParaRPr lang="it-IT" dirty="0"/>
          </a:p>
        </p:txBody>
      </p:sp>
    </p:spTree>
    <p:extLst>
      <p:ext uri="{BB962C8B-B14F-4D97-AF65-F5344CB8AC3E}">
        <p14:creationId xmlns:p14="http://schemas.microsoft.com/office/powerpoint/2010/main" val="34249575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1F5F0-37C4-DF0B-D2AC-F75D752414EA}"/>
            </a:ext>
          </a:extLst>
        </p:cNvPr>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DD497902-8494-C4AC-5BE0-FA8437A72F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A7767F9C-B895-06B2-89CF-B14A1A238960}"/>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MC Simulation: the GROOT code</a:t>
            </a:r>
          </a:p>
        </p:txBody>
      </p:sp>
      <p:pic>
        <p:nvPicPr>
          <p:cNvPr id="10" name="Immagine 9" descr="Immagine che contiene logo, Carattere, Elementi grafici, bianco&#10;&#10;Il contenuto generato dall'IA potrebbe non essere corretto.">
            <a:extLst>
              <a:ext uri="{FF2B5EF4-FFF2-40B4-BE49-F238E27FC236}">
                <a16:creationId xmlns:a16="http://schemas.microsoft.com/office/drawing/2014/main" id="{B6078115-6252-22A2-F488-F68E46D54203}"/>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12" name="Immagine 11" descr="Immagine che contiene segnale&#10;&#10;Descrizione generata automaticamente">
            <a:extLst>
              <a:ext uri="{FF2B5EF4-FFF2-40B4-BE49-F238E27FC236}">
                <a16:creationId xmlns:a16="http://schemas.microsoft.com/office/drawing/2014/main" id="{FDA327B9-2C07-FE07-8E18-4364A59620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sp>
        <p:nvSpPr>
          <p:cNvPr id="2" name="Rettangolo 1">
            <a:extLst>
              <a:ext uri="{FF2B5EF4-FFF2-40B4-BE49-F238E27FC236}">
                <a16:creationId xmlns:a16="http://schemas.microsoft.com/office/drawing/2014/main" id="{5764AB06-10B4-FF32-2863-9D91F1EE4469}"/>
              </a:ext>
            </a:extLst>
          </p:cNvPr>
          <p:cNvSpPr/>
          <p:nvPr/>
        </p:nvSpPr>
        <p:spPr>
          <a:xfrm>
            <a:off x="718716" y="1580669"/>
            <a:ext cx="11203142" cy="1631216"/>
          </a:xfrm>
          <a:prstGeom prst="rect">
            <a:avLst/>
          </a:prstGeom>
        </p:spPr>
        <p:txBody>
          <a:bodyPr wrap="square">
            <a:spAutoFit/>
          </a:bodyPr>
          <a:lstStyle/>
          <a:p>
            <a:pPr marL="285750" indent="-285750">
              <a:buFont typeface="Wingdings" panose="05000000000000000000" pitchFamily="2" charset="2"/>
              <a:buChar char="ü"/>
            </a:pPr>
            <a:r>
              <a:rPr lang="en-US" sz="2000" dirty="0">
                <a:solidFill>
                  <a:srgbClr val="000000"/>
                </a:solidFill>
              </a:rPr>
              <a:t>Estimate the gamma-induced </a:t>
            </a:r>
            <a:r>
              <a:rPr lang="en-US" sz="2000" dirty="0" err="1">
                <a:solidFill>
                  <a:srgbClr val="000000"/>
                </a:solidFill>
              </a:rPr>
              <a:t>e.m</a:t>
            </a:r>
            <a:r>
              <a:rPr lang="en-US" sz="2000" dirty="0">
                <a:solidFill>
                  <a:srgbClr val="000000"/>
                </a:solidFill>
              </a:rPr>
              <a:t>. background</a:t>
            </a:r>
          </a:p>
          <a:p>
            <a:pPr marL="285750" indent="-285750">
              <a:buFont typeface="Wingdings" panose="05000000000000000000" pitchFamily="2" charset="2"/>
              <a:buChar char="ü"/>
            </a:pPr>
            <a:r>
              <a:rPr lang="en-US" sz="2000" dirty="0">
                <a:solidFill>
                  <a:srgbClr val="000000"/>
                </a:solidFill>
              </a:rPr>
              <a:t>Estimate the full background of photonuclear reactions and the detector’s resolution effect</a:t>
            </a:r>
          </a:p>
          <a:p>
            <a:pPr marL="285750" indent="-285750">
              <a:buFont typeface="Wingdings" panose="05000000000000000000" pitchFamily="2" charset="2"/>
              <a:buChar char="ü"/>
            </a:pPr>
            <a:r>
              <a:rPr lang="en-US" sz="2000" dirty="0">
                <a:solidFill>
                  <a:srgbClr val="000000"/>
                </a:solidFill>
              </a:rPr>
              <a:t>Optimization of the detector geometry</a:t>
            </a:r>
          </a:p>
          <a:p>
            <a:pPr marL="285750" indent="-285750">
              <a:buFont typeface="Wingdings" panose="05000000000000000000" pitchFamily="2" charset="2"/>
              <a:buChar char="ü"/>
            </a:pPr>
            <a:r>
              <a:rPr lang="en-US" sz="2000" dirty="0">
                <a:solidFill>
                  <a:srgbClr val="000000"/>
                </a:solidFill>
              </a:rPr>
              <a:t>Estimate the event rate (provided that we have reliable cross-section calculations) or calculate the minimum cross-section we can measure because of the background </a:t>
            </a:r>
            <a:endParaRPr lang="it-IT" sz="2000" dirty="0"/>
          </a:p>
        </p:txBody>
      </p:sp>
      <p:sp>
        <p:nvSpPr>
          <p:cNvPr id="3" name="CasellaDiTesto 2">
            <a:extLst>
              <a:ext uri="{FF2B5EF4-FFF2-40B4-BE49-F238E27FC236}">
                <a16:creationId xmlns:a16="http://schemas.microsoft.com/office/drawing/2014/main" id="{1342E6EF-12A8-025B-5E8E-B2626DA6B412}"/>
              </a:ext>
            </a:extLst>
          </p:cNvPr>
          <p:cNvSpPr txBox="1"/>
          <p:nvPr/>
        </p:nvSpPr>
        <p:spPr>
          <a:xfrm>
            <a:off x="1063728" y="4612278"/>
            <a:ext cx="4501308" cy="83099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2400" b="1" i="1" u="sng" dirty="0" err="1">
                <a:solidFill>
                  <a:schemeClr val="accent2"/>
                </a:solidFill>
              </a:rPr>
              <a:t>Based</a:t>
            </a:r>
            <a:r>
              <a:rPr lang="it-IT" sz="2400" b="1" i="1" u="sng" dirty="0">
                <a:solidFill>
                  <a:schemeClr val="accent2"/>
                </a:solidFill>
              </a:rPr>
              <a:t> on GEANT4 </a:t>
            </a:r>
            <a:r>
              <a:rPr lang="it-IT" sz="2400" b="1" i="1" u="sng" dirty="0" err="1">
                <a:solidFill>
                  <a:schemeClr val="accent2"/>
                </a:solidFill>
              </a:rPr>
              <a:t>tracking</a:t>
            </a:r>
            <a:r>
              <a:rPr lang="it-IT" sz="2400" b="1" i="1" u="sng" dirty="0">
                <a:solidFill>
                  <a:schemeClr val="accent2"/>
                </a:solidFill>
              </a:rPr>
              <a:t> + ROOT </a:t>
            </a:r>
            <a:r>
              <a:rPr lang="it-IT" sz="2400" b="1" i="1" u="sng" dirty="0" err="1">
                <a:solidFill>
                  <a:schemeClr val="accent2"/>
                </a:solidFill>
              </a:rPr>
              <a:t>event</a:t>
            </a:r>
            <a:r>
              <a:rPr lang="it-IT" sz="2400" b="1" i="1" u="sng" dirty="0">
                <a:solidFill>
                  <a:schemeClr val="accent2"/>
                </a:solidFill>
              </a:rPr>
              <a:t> generator </a:t>
            </a:r>
            <a:r>
              <a:rPr lang="it-IT" sz="2400" b="1" i="1" u="sng" dirty="0" err="1">
                <a:solidFill>
                  <a:schemeClr val="accent2"/>
                </a:solidFill>
              </a:rPr>
              <a:t>engine</a:t>
            </a:r>
            <a:endParaRPr lang="it-IT" sz="2400" b="1" i="1" u="sng" dirty="0">
              <a:solidFill>
                <a:schemeClr val="accent2"/>
              </a:solidFill>
            </a:endParaRPr>
          </a:p>
        </p:txBody>
      </p:sp>
      <p:pic>
        <p:nvPicPr>
          <p:cNvPr id="4" name="Immagine 3">
            <a:extLst>
              <a:ext uri="{FF2B5EF4-FFF2-40B4-BE49-F238E27FC236}">
                <a16:creationId xmlns:a16="http://schemas.microsoft.com/office/drawing/2014/main" id="{B2267955-1DB4-8354-4A9E-33A2BC28487C}"/>
              </a:ext>
            </a:extLst>
          </p:cNvPr>
          <p:cNvPicPr>
            <a:picLocks noChangeAspect="1"/>
          </p:cNvPicPr>
          <p:nvPr/>
        </p:nvPicPr>
        <p:blipFill>
          <a:blip r:embed="rId4"/>
          <a:stretch>
            <a:fillRect/>
          </a:stretch>
        </p:blipFill>
        <p:spPr>
          <a:xfrm>
            <a:off x="6320287" y="3469458"/>
            <a:ext cx="4683952" cy="3016000"/>
          </a:xfrm>
          <a:prstGeom prst="rect">
            <a:avLst/>
          </a:prstGeom>
          <a:ln>
            <a:noFill/>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E075EF77-6B0C-1457-534D-3A99F326376B}"/>
              </a:ext>
            </a:extLst>
          </p:cNvPr>
          <p:cNvSpPr/>
          <p:nvPr/>
        </p:nvSpPr>
        <p:spPr>
          <a:xfrm>
            <a:off x="6640107" y="6589142"/>
            <a:ext cx="4044312" cy="307777"/>
          </a:xfrm>
          <a:prstGeom prst="rect">
            <a:avLst/>
          </a:prstGeom>
        </p:spPr>
        <p:txBody>
          <a:bodyPr wrap="none">
            <a:spAutoFit/>
          </a:bodyPr>
          <a:lstStyle/>
          <a:p>
            <a:r>
              <a:rPr lang="it-IT" sz="1400" i="1" dirty="0">
                <a:solidFill>
                  <a:schemeClr val="accent1"/>
                </a:solidFill>
                <a:latin typeface="NimbusRomNo9L-Regu"/>
              </a:rPr>
              <a:t>D. Lattuada et al. EPJ Web of </a:t>
            </a:r>
            <a:r>
              <a:rPr lang="it-IT" sz="1400" i="1" dirty="0" err="1">
                <a:solidFill>
                  <a:schemeClr val="accent1"/>
                </a:solidFill>
                <a:latin typeface="NimbusRomNo9L-Regu"/>
              </a:rPr>
              <a:t>Conf</a:t>
            </a:r>
            <a:r>
              <a:rPr lang="it-IT" sz="1400" i="1" dirty="0">
                <a:solidFill>
                  <a:schemeClr val="accent1"/>
                </a:solidFill>
                <a:latin typeface="NimbusRomNo9L-Regu"/>
              </a:rPr>
              <a:t>. </a:t>
            </a:r>
            <a:r>
              <a:rPr lang="it-IT" sz="1400" i="1" dirty="0">
                <a:solidFill>
                  <a:schemeClr val="accent1"/>
                </a:solidFill>
                <a:latin typeface="NimbusRomNo9L-Medi"/>
              </a:rPr>
              <a:t>165</a:t>
            </a:r>
            <a:r>
              <a:rPr lang="it-IT" sz="1400" i="1" dirty="0">
                <a:solidFill>
                  <a:schemeClr val="accent1"/>
                </a:solidFill>
                <a:latin typeface="NimbusRomNo9L-Regu"/>
              </a:rPr>
              <a:t>, 01034 (2017)</a:t>
            </a:r>
            <a:endParaRPr lang="it-IT" sz="1400" i="1" dirty="0">
              <a:solidFill>
                <a:schemeClr val="accent1"/>
              </a:solidFill>
            </a:endParaRPr>
          </a:p>
        </p:txBody>
      </p:sp>
    </p:spTree>
    <p:extLst>
      <p:ext uri="{BB962C8B-B14F-4D97-AF65-F5344CB8AC3E}">
        <p14:creationId xmlns:p14="http://schemas.microsoft.com/office/powerpoint/2010/main" val="35635209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3E21D-B19A-0952-9F47-347FAB7AA859}"/>
            </a:ext>
          </a:extLst>
        </p:cNvPr>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BA705CEB-E8BC-6198-0B26-B3120918B4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2E6D7158-05FA-D657-0A94-7FCB650A78B6}"/>
              </a:ext>
            </a:extLst>
          </p:cNvPr>
          <p:cNvSpPr txBox="1"/>
          <p:nvPr/>
        </p:nvSpPr>
        <p:spPr>
          <a:xfrm>
            <a:off x="1008184" y="174032"/>
            <a:ext cx="10175631" cy="1111843"/>
          </a:xfrm>
          <a:prstGeom prst="rect">
            <a:avLst/>
          </a:prstGeom>
        </p:spPr>
        <p:txBody>
          <a:bodyPr vert="horz" lIns="91440" tIns="45720" rIns="91440" bIns="45720" rtlCol="0" anchor="ctr">
            <a:normAutofit lnSpcReduction="10000"/>
          </a:bodyPr>
          <a:lstStyle/>
          <a:p>
            <a:pPr algn="ctr">
              <a:lnSpc>
                <a:spcPct val="90000"/>
              </a:lnSpc>
              <a:spcBef>
                <a:spcPct val="0"/>
              </a:spcBef>
              <a:spcAft>
                <a:spcPts val="600"/>
              </a:spcAft>
            </a:pPr>
            <a:r>
              <a:rPr lang="en-US" sz="4000" b="1" kern="1200" dirty="0">
                <a:solidFill>
                  <a:schemeClr val="accent2"/>
                </a:solidFill>
                <a:latin typeface="+mj-lt"/>
                <a:ea typeface="+mj-ea"/>
                <a:cs typeface="+mj-cs"/>
              </a:rPr>
              <a:t>E</a:t>
            </a:r>
            <a:r>
              <a:rPr lang="en-US" sz="4000" b="1" kern="1200" dirty="0">
                <a:solidFill>
                  <a:schemeClr val="tx1"/>
                </a:solidFill>
                <a:latin typeface="+mj-lt"/>
                <a:ea typeface="+mj-ea"/>
                <a:cs typeface="+mj-cs"/>
              </a:rPr>
              <a:t>xtreme </a:t>
            </a:r>
            <a:r>
              <a:rPr lang="en-US" sz="4000" b="1" kern="1200" dirty="0">
                <a:solidFill>
                  <a:schemeClr val="accent2"/>
                </a:solidFill>
                <a:latin typeface="+mj-lt"/>
                <a:ea typeface="+mj-ea"/>
                <a:cs typeface="+mj-cs"/>
              </a:rPr>
              <a:t>L</a:t>
            </a:r>
            <a:r>
              <a:rPr lang="en-US" sz="4000" b="1" kern="1200" dirty="0">
                <a:solidFill>
                  <a:schemeClr val="tx1"/>
                </a:solidFill>
                <a:latin typeface="+mj-lt"/>
                <a:ea typeface="+mj-ea"/>
                <a:cs typeface="+mj-cs"/>
              </a:rPr>
              <a:t>ight </a:t>
            </a:r>
            <a:r>
              <a:rPr lang="en-US" sz="4000" b="1" kern="1200" dirty="0">
                <a:solidFill>
                  <a:schemeClr val="accent2"/>
                </a:solidFill>
                <a:latin typeface="+mj-lt"/>
                <a:ea typeface="+mj-ea"/>
                <a:cs typeface="+mj-cs"/>
              </a:rPr>
              <a:t>I</a:t>
            </a:r>
            <a:r>
              <a:rPr lang="en-US" sz="4000" b="1" kern="1200" dirty="0">
                <a:solidFill>
                  <a:schemeClr val="tx1"/>
                </a:solidFill>
                <a:latin typeface="+mj-lt"/>
                <a:ea typeface="+mj-ea"/>
                <a:cs typeface="+mj-cs"/>
              </a:rPr>
              <a:t>nfrastructure </a:t>
            </a:r>
            <a:br>
              <a:rPr lang="en-US" sz="4000" b="1" kern="1200" dirty="0">
                <a:solidFill>
                  <a:schemeClr val="tx1"/>
                </a:solidFill>
                <a:latin typeface="+mj-lt"/>
                <a:ea typeface="+mj-ea"/>
                <a:cs typeface="+mj-cs"/>
              </a:rPr>
            </a:br>
            <a:r>
              <a:rPr lang="en-US" sz="4000" b="1" kern="1200" dirty="0">
                <a:solidFill>
                  <a:schemeClr val="accent2"/>
                </a:solidFill>
                <a:latin typeface="+mj-lt"/>
                <a:ea typeface="+mj-ea"/>
                <a:cs typeface="+mj-cs"/>
              </a:rPr>
              <a:t>S</a:t>
            </a:r>
            <a:r>
              <a:rPr lang="en-US" sz="4000" b="1" kern="1200" dirty="0">
                <a:solidFill>
                  <a:schemeClr val="tx1"/>
                </a:solidFill>
                <a:latin typeface="+mj-lt"/>
                <a:ea typeface="+mj-ea"/>
                <a:cs typeface="+mj-cs"/>
              </a:rPr>
              <a:t>ilicon </a:t>
            </a:r>
            <a:r>
              <a:rPr lang="en-US" sz="4000" b="1" kern="1200" dirty="0">
                <a:solidFill>
                  <a:schemeClr val="accent2"/>
                </a:solidFill>
                <a:latin typeface="+mj-lt"/>
                <a:ea typeface="+mj-ea"/>
                <a:cs typeface="+mj-cs"/>
              </a:rPr>
              <a:t>S</a:t>
            </a:r>
            <a:r>
              <a:rPr lang="en-US" sz="4000" b="1" kern="1200" dirty="0">
                <a:solidFill>
                  <a:schemeClr val="tx1"/>
                </a:solidFill>
                <a:latin typeface="+mj-lt"/>
                <a:ea typeface="+mj-ea"/>
                <a:cs typeface="+mj-cs"/>
              </a:rPr>
              <a:t>trip </a:t>
            </a:r>
            <a:r>
              <a:rPr lang="en-US" sz="4000" b="1" kern="1200" dirty="0">
                <a:solidFill>
                  <a:schemeClr val="accent2"/>
                </a:solidFill>
                <a:latin typeface="+mj-lt"/>
                <a:ea typeface="+mj-ea"/>
                <a:cs typeface="+mj-cs"/>
              </a:rPr>
              <a:t>A</a:t>
            </a:r>
            <a:r>
              <a:rPr lang="en-US" sz="4000" b="1" kern="1200" dirty="0">
                <a:solidFill>
                  <a:schemeClr val="tx1"/>
                </a:solidFill>
                <a:latin typeface="+mj-lt"/>
                <a:ea typeface="+mj-ea"/>
                <a:cs typeface="+mj-cs"/>
              </a:rPr>
              <a:t>rray</a:t>
            </a:r>
          </a:p>
        </p:txBody>
      </p:sp>
      <p:pic>
        <p:nvPicPr>
          <p:cNvPr id="10" name="Immagine 9" descr="Immagine che contiene logo, Carattere, Elementi grafici, bianco&#10;&#10;Il contenuto generato dall'IA potrebbe non essere corretto.">
            <a:extLst>
              <a:ext uri="{FF2B5EF4-FFF2-40B4-BE49-F238E27FC236}">
                <a16:creationId xmlns:a16="http://schemas.microsoft.com/office/drawing/2014/main" id="{B3F94B97-4256-D6FA-AAB7-6CCE6A164C8C}"/>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12" name="Immagine 11" descr="Immagine che contiene segnale&#10;&#10;Descrizione generata automaticamente">
            <a:extLst>
              <a:ext uri="{FF2B5EF4-FFF2-40B4-BE49-F238E27FC236}">
                <a16:creationId xmlns:a16="http://schemas.microsoft.com/office/drawing/2014/main" id="{268BE8A4-6664-2C1B-60F2-4A2BE3CB68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pic>
        <p:nvPicPr>
          <p:cNvPr id="2" name="Immagine 1">
            <a:extLst>
              <a:ext uri="{FF2B5EF4-FFF2-40B4-BE49-F238E27FC236}">
                <a16:creationId xmlns:a16="http://schemas.microsoft.com/office/drawing/2014/main" id="{62D4FF15-E7B0-98A0-262A-12730FC14B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0319" y="1330217"/>
            <a:ext cx="3359096" cy="3199325"/>
          </a:xfrm>
          <a:prstGeom prst="rect">
            <a:avLst/>
          </a:prstGeom>
        </p:spPr>
      </p:pic>
      <p:sp>
        <p:nvSpPr>
          <p:cNvPr id="3" name="CasellaDiTesto 2">
            <a:extLst>
              <a:ext uri="{FF2B5EF4-FFF2-40B4-BE49-F238E27FC236}">
                <a16:creationId xmlns:a16="http://schemas.microsoft.com/office/drawing/2014/main" id="{0B04DA22-E445-7229-2855-6C13FF1274C0}"/>
              </a:ext>
            </a:extLst>
          </p:cNvPr>
          <p:cNvSpPr txBox="1"/>
          <p:nvPr/>
        </p:nvSpPr>
        <p:spPr>
          <a:xfrm>
            <a:off x="1347340" y="4675624"/>
            <a:ext cx="4748660" cy="2031325"/>
          </a:xfrm>
          <a:prstGeom prst="rect">
            <a:avLst/>
          </a:prstGeom>
          <a:noFill/>
        </p:spPr>
        <p:txBody>
          <a:bodyPr wrap="square" rtlCol="0">
            <a:spAutoFit/>
          </a:bodyPr>
          <a:lstStyle/>
          <a:p>
            <a:r>
              <a:rPr lang="it-IT" b="1" dirty="0" err="1"/>
              <a:t>Barrel</a:t>
            </a:r>
            <a:r>
              <a:rPr lang="it-IT" b="1" dirty="0"/>
              <a:t> </a:t>
            </a:r>
            <a:r>
              <a:rPr lang="it-IT" b="1" dirty="0" err="1"/>
              <a:t>configuration</a:t>
            </a:r>
            <a:r>
              <a:rPr lang="it-IT" b="1" dirty="0"/>
              <a:t>:</a:t>
            </a:r>
          </a:p>
          <a:p>
            <a:pPr marL="685807" indent="-685807">
              <a:buFont typeface="Wingdings" panose="05000000000000000000" pitchFamily="2" charset="2"/>
              <a:buChar char="ü"/>
            </a:pPr>
            <a:r>
              <a:rPr lang="it-IT" dirty="0"/>
              <a:t>3 </a:t>
            </a:r>
            <a:r>
              <a:rPr lang="it-IT" dirty="0" err="1"/>
              <a:t>rings</a:t>
            </a:r>
            <a:r>
              <a:rPr lang="it-IT" dirty="0"/>
              <a:t> of 12 position sensitive X3 </a:t>
            </a:r>
            <a:r>
              <a:rPr lang="it-IT" dirty="0" err="1"/>
              <a:t>silicon</a:t>
            </a:r>
            <a:r>
              <a:rPr lang="it-IT" dirty="0"/>
              <a:t>-strip detectors by Micron </a:t>
            </a:r>
          </a:p>
          <a:p>
            <a:pPr marL="685807" indent="-685807">
              <a:buFont typeface="Wingdings" panose="05000000000000000000" pitchFamily="2" charset="2"/>
              <a:buChar char="ü"/>
            </a:pPr>
            <a:r>
              <a:rPr lang="it-IT" dirty="0"/>
              <a:t>2 end </a:t>
            </a:r>
            <a:r>
              <a:rPr lang="it-IT" dirty="0" err="1"/>
              <a:t>cap</a:t>
            </a:r>
            <a:r>
              <a:rPr lang="it-IT" dirty="0"/>
              <a:t> detectors made up of 4 QQQ3 DSSSD by Micron</a:t>
            </a:r>
          </a:p>
          <a:p>
            <a:pPr marL="685807" indent="-685807">
              <a:buFont typeface="Wingdings" panose="05000000000000000000" pitchFamily="2" charset="2"/>
              <a:buChar char="ü"/>
            </a:pPr>
            <a:r>
              <a:rPr lang="it-IT" dirty="0"/>
              <a:t>&gt;550 </a:t>
            </a:r>
            <a:r>
              <a:rPr lang="it-IT" dirty="0" err="1"/>
              <a:t>channels</a:t>
            </a:r>
            <a:r>
              <a:rPr lang="it-IT" dirty="0"/>
              <a:t> </a:t>
            </a:r>
            <a:r>
              <a:rPr lang="it-IT" dirty="0" err="1"/>
              <a:t>readout</a:t>
            </a:r>
            <a:r>
              <a:rPr lang="it-IT" dirty="0"/>
              <a:t> with standard/</a:t>
            </a:r>
            <a:r>
              <a:rPr lang="it-IT" dirty="0" err="1"/>
              <a:t>digital</a:t>
            </a:r>
            <a:r>
              <a:rPr lang="it-IT" dirty="0"/>
              <a:t> electronics</a:t>
            </a:r>
          </a:p>
        </p:txBody>
      </p:sp>
      <p:sp>
        <p:nvSpPr>
          <p:cNvPr id="4" name="CasellaDiTesto 3">
            <a:extLst>
              <a:ext uri="{FF2B5EF4-FFF2-40B4-BE49-F238E27FC236}">
                <a16:creationId xmlns:a16="http://schemas.microsoft.com/office/drawing/2014/main" id="{D4DA584B-60B9-F305-8D9A-09EDFEFFEDB1}"/>
              </a:ext>
            </a:extLst>
          </p:cNvPr>
          <p:cNvSpPr txBox="1"/>
          <p:nvPr/>
        </p:nvSpPr>
        <p:spPr>
          <a:xfrm>
            <a:off x="6096000" y="1732807"/>
            <a:ext cx="5185571" cy="2554545"/>
          </a:xfrm>
          <a:prstGeom prst="rect">
            <a:avLst/>
          </a:prstGeom>
          <a:noFill/>
        </p:spPr>
        <p:txBody>
          <a:bodyPr wrap="square" rtlCol="0">
            <a:spAutoFit/>
          </a:bodyPr>
          <a:lstStyle/>
          <a:p>
            <a:r>
              <a:rPr lang="it-IT" sz="2000" b="1" dirty="0" err="1">
                <a:solidFill>
                  <a:schemeClr val="accent5"/>
                </a:solidFill>
              </a:rPr>
              <a:t>Characteristics</a:t>
            </a:r>
            <a:r>
              <a:rPr lang="it-IT" sz="2000" b="1" dirty="0">
                <a:solidFill>
                  <a:schemeClr val="accent5"/>
                </a:solidFill>
              </a:rPr>
              <a:t>:</a:t>
            </a:r>
          </a:p>
          <a:p>
            <a:pPr marL="285750" indent="-285750">
              <a:buFont typeface="Arial" panose="020B0604020202020204" pitchFamily="34" charset="0"/>
              <a:buChar char="•"/>
            </a:pPr>
            <a:r>
              <a:rPr lang="it-IT" sz="2000" dirty="0">
                <a:solidFill>
                  <a:schemeClr val="accent5"/>
                </a:solidFill>
              </a:rPr>
              <a:t>Wide </a:t>
            </a:r>
            <a:r>
              <a:rPr lang="it-IT" sz="2000" dirty="0" err="1">
                <a:solidFill>
                  <a:schemeClr val="accent5"/>
                </a:solidFill>
              </a:rPr>
              <a:t>angular</a:t>
            </a:r>
            <a:r>
              <a:rPr lang="it-IT" sz="2000" dirty="0">
                <a:solidFill>
                  <a:schemeClr val="accent5"/>
                </a:solidFill>
              </a:rPr>
              <a:t> </a:t>
            </a:r>
            <a:r>
              <a:rPr lang="it-IT" sz="2000" dirty="0" err="1">
                <a:solidFill>
                  <a:schemeClr val="accent5"/>
                </a:solidFill>
              </a:rPr>
              <a:t>range</a:t>
            </a:r>
            <a:r>
              <a:rPr lang="it-IT" sz="2000" dirty="0">
                <a:solidFill>
                  <a:schemeClr val="accent5"/>
                </a:solidFill>
              </a:rPr>
              <a:t> </a:t>
            </a:r>
            <a:r>
              <a:rPr lang="it-IT" sz="2000" dirty="0" err="1">
                <a:solidFill>
                  <a:schemeClr val="accent5"/>
                </a:solidFill>
              </a:rPr>
              <a:t>coverage</a:t>
            </a:r>
            <a:endParaRPr lang="it-IT" sz="2000" dirty="0">
              <a:solidFill>
                <a:schemeClr val="accent5"/>
              </a:solidFill>
            </a:endParaRPr>
          </a:p>
          <a:p>
            <a:pPr marL="285750" indent="-285750">
              <a:buFont typeface="Arial" panose="020B0604020202020204" pitchFamily="34" charset="0"/>
              <a:buChar char="•"/>
            </a:pPr>
            <a:r>
              <a:rPr lang="it-IT" sz="2000" dirty="0" err="1">
                <a:solidFill>
                  <a:schemeClr val="accent5"/>
                </a:solidFill>
              </a:rPr>
              <a:t>Low</a:t>
            </a:r>
            <a:r>
              <a:rPr lang="it-IT" sz="2000" dirty="0">
                <a:solidFill>
                  <a:schemeClr val="accent5"/>
                </a:solidFill>
              </a:rPr>
              <a:t> </a:t>
            </a:r>
            <a:r>
              <a:rPr lang="it-IT" sz="2000" dirty="0" err="1">
                <a:solidFill>
                  <a:schemeClr val="accent5"/>
                </a:solidFill>
              </a:rPr>
              <a:t>energy</a:t>
            </a:r>
            <a:r>
              <a:rPr lang="it-IT" sz="2000" dirty="0">
                <a:solidFill>
                  <a:schemeClr val="accent5"/>
                </a:solidFill>
              </a:rPr>
              <a:t> </a:t>
            </a:r>
            <a:r>
              <a:rPr lang="it-IT" sz="2000" dirty="0" err="1">
                <a:solidFill>
                  <a:schemeClr val="accent5"/>
                </a:solidFill>
              </a:rPr>
              <a:t>threshold</a:t>
            </a:r>
            <a:endParaRPr lang="it-IT" sz="2000" dirty="0">
              <a:solidFill>
                <a:schemeClr val="accent5"/>
              </a:solidFill>
            </a:endParaRPr>
          </a:p>
          <a:p>
            <a:pPr marL="285750" indent="-285750">
              <a:buFont typeface="Arial" panose="020B0604020202020204" pitchFamily="34" charset="0"/>
              <a:buChar char="•"/>
            </a:pPr>
            <a:r>
              <a:rPr lang="it-IT" sz="2000" dirty="0" err="1">
                <a:solidFill>
                  <a:schemeClr val="accent5"/>
                </a:solidFill>
              </a:rPr>
              <a:t>Compactness</a:t>
            </a:r>
            <a:endParaRPr lang="en-US" sz="2000" dirty="0">
              <a:solidFill>
                <a:schemeClr val="accent5"/>
              </a:solidFill>
            </a:endParaRPr>
          </a:p>
          <a:p>
            <a:pPr marL="285750" indent="-285750">
              <a:buFont typeface="Arial" panose="020B0604020202020204" pitchFamily="34" charset="0"/>
              <a:buChar char="•"/>
            </a:pPr>
            <a:r>
              <a:rPr lang="en-US" sz="2000" dirty="0">
                <a:solidFill>
                  <a:schemeClr val="accent5"/>
                </a:solidFill>
              </a:rPr>
              <a:t>Angular resolution better than 0.5 cm</a:t>
            </a:r>
          </a:p>
          <a:p>
            <a:pPr marL="285750" indent="-285750">
              <a:buFont typeface="Arial" panose="020B0604020202020204" pitchFamily="34" charset="0"/>
              <a:buChar char="•"/>
            </a:pPr>
            <a:r>
              <a:rPr lang="en-US" sz="2000" dirty="0">
                <a:solidFill>
                  <a:schemeClr val="accent5"/>
                </a:solidFill>
              </a:rPr>
              <a:t>Energy resolution better than 1%</a:t>
            </a:r>
          </a:p>
          <a:p>
            <a:pPr marL="285750" indent="-285750">
              <a:buFont typeface="Arial" panose="020B0604020202020204" pitchFamily="34" charset="0"/>
              <a:buChar char="•"/>
            </a:pPr>
            <a:r>
              <a:rPr lang="en-US" sz="2000" dirty="0">
                <a:solidFill>
                  <a:schemeClr val="accent5"/>
                </a:solidFill>
              </a:rPr>
              <a:t>Kinematical identification of outgoing particle</a:t>
            </a:r>
          </a:p>
        </p:txBody>
      </p:sp>
      <p:sp>
        <p:nvSpPr>
          <p:cNvPr id="5" name="CasellaDiTesto 4">
            <a:extLst>
              <a:ext uri="{FF2B5EF4-FFF2-40B4-BE49-F238E27FC236}">
                <a16:creationId xmlns:a16="http://schemas.microsoft.com/office/drawing/2014/main" id="{9138C170-7742-9E5E-2CE2-3EF5D3E0976E}"/>
              </a:ext>
            </a:extLst>
          </p:cNvPr>
          <p:cNvSpPr txBox="1"/>
          <p:nvPr/>
        </p:nvSpPr>
        <p:spPr>
          <a:xfrm>
            <a:off x="6581656" y="4762484"/>
            <a:ext cx="4542064" cy="83099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2400" b="1" i="1" u="sng" dirty="0" err="1">
                <a:solidFill>
                  <a:schemeClr val="accent2"/>
                </a:solidFill>
              </a:rPr>
              <a:t>Perfectly</a:t>
            </a:r>
            <a:r>
              <a:rPr lang="it-IT" sz="2400" b="1" i="1" u="sng" dirty="0">
                <a:solidFill>
                  <a:schemeClr val="accent2"/>
                </a:solidFill>
              </a:rPr>
              <a:t> </a:t>
            </a:r>
            <a:r>
              <a:rPr lang="it-IT" sz="2400" b="1" i="1" u="sng" dirty="0" err="1">
                <a:solidFill>
                  <a:schemeClr val="accent2"/>
                </a:solidFill>
              </a:rPr>
              <a:t>suited</a:t>
            </a:r>
            <a:r>
              <a:rPr lang="it-IT" sz="2400" b="1" i="1" u="sng" dirty="0">
                <a:solidFill>
                  <a:schemeClr val="accent2"/>
                </a:solidFill>
              </a:rPr>
              <a:t> for </a:t>
            </a:r>
            <a:r>
              <a:rPr lang="it-IT" sz="2400" b="1" i="1" u="sng" dirty="0" err="1">
                <a:solidFill>
                  <a:schemeClr val="accent2"/>
                </a:solidFill>
              </a:rPr>
              <a:t>nuclear</a:t>
            </a:r>
            <a:r>
              <a:rPr lang="it-IT" sz="2400" b="1" i="1" u="sng" dirty="0">
                <a:solidFill>
                  <a:schemeClr val="accent2"/>
                </a:solidFill>
              </a:rPr>
              <a:t> </a:t>
            </a:r>
            <a:r>
              <a:rPr lang="it-IT" sz="2400" b="1" i="1" u="sng" dirty="0" err="1">
                <a:solidFill>
                  <a:schemeClr val="accent2"/>
                </a:solidFill>
              </a:rPr>
              <a:t>astrophysical</a:t>
            </a:r>
            <a:r>
              <a:rPr lang="it-IT" sz="2400" b="1" i="1" u="sng" dirty="0">
                <a:solidFill>
                  <a:schemeClr val="accent2"/>
                </a:solidFill>
              </a:rPr>
              <a:t> </a:t>
            </a:r>
            <a:r>
              <a:rPr lang="it-IT" sz="2400" b="1" i="1" u="sng" dirty="0" err="1">
                <a:solidFill>
                  <a:schemeClr val="accent2"/>
                </a:solidFill>
              </a:rPr>
              <a:t>studies</a:t>
            </a:r>
            <a:r>
              <a:rPr lang="it-IT" sz="2400" b="1" i="1" u="sng" dirty="0">
                <a:solidFill>
                  <a:schemeClr val="accent2"/>
                </a:solidFill>
              </a:rPr>
              <a:t>!!</a:t>
            </a:r>
          </a:p>
        </p:txBody>
      </p:sp>
      <p:sp>
        <p:nvSpPr>
          <p:cNvPr id="7" name="Rettangolo 6">
            <a:extLst>
              <a:ext uri="{FF2B5EF4-FFF2-40B4-BE49-F238E27FC236}">
                <a16:creationId xmlns:a16="http://schemas.microsoft.com/office/drawing/2014/main" id="{034FBC88-D835-DE1F-9572-3624EF3A86FA}"/>
              </a:ext>
            </a:extLst>
          </p:cNvPr>
          <p:cNvSpPr/>
          <p:nvPr/>
        </p:nvSpPr>
        <p:spPr>
          <a:xfrm>
            <a:off x="6844750" y="5637706"/>
            <a:ext cx="4097212" cy="307777"/>
          </a:xfrm>
          <a:prstGeom prst="rect">
            <a:avLst/>
          </a:prstGeom>
        </p:spPr>
        <p:txBody>
          <a:bodyPr wrap="none">
            <a:spAutoFit/>
          </a:bodyPr>
          <a:lstStyle/>
          <a:p>
            <a:r>
              <a:rPr lang="it-IT" sz="1400" i="1" dirty="0">
                <a:latin typeface="NimbusRomNo9L-Regu"/>
              </a:rPr>
              <a:t>G. L. Guardo et al. EPJ Web of </a:t>
            </a:r>
            <a:r>
              <a:rPr lang="it-IT" sz="1400" i="1" dirty="0" err="1">
                <a:latin typeface="NimbusRomNo9L-Regu"/>
              </a:rPr>
              <a:t>Conf</a:t>
            </a:r>
            <a:r>
              <a:rPr lang="it-IT" sz="1400" i="1" dirty="0">
                <a:latin typeface="NimbusRomNo9L-Regu"/>
              </a:rPr>
              <a:t>. </a:t>
            </a:r>
            <a:r>
              <a:rPr lang="it-IT" sz="1400" i="1" dirty="0">
                <a:latin typeface="NimbusRomNo9L-Medi"/>
              </a:rPr>
              <a:t>165</a:t>
            </a:r>
            <a:r>
              <a:rPr lang="it-IT" sz="1400" i="1" dirty="0">
                <a:latin typeface="NimbusRomNo9L-Regu"/>
              </a:rPr>
              <a:t>, 01026 (2017)</a:t>
            </a:r>
            <a:endParaRPr lang="it-IT" sz="1400" i="1" dirty="0"/>
          </a:p>
        </p:txBody>
      </p:sp>
    </p:spTree>
    <p:extLst>
      <p:ext uri="{BB962C8B-B14F-4D97-AF65-F5344CB8AC3E}">
        <p14:creationId xmlns:p14="http://schemas.microsoft.com/office/powerpoint/2010/main" val="12074126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9A527-5A33-5C7D-E220-453135F9E43D}"/>
            </a:ext>
          </a:extLst>
        </p:cNvPr>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19B34C7A-50DD-FFCE-CC6F-ECF1CC167C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D6E3EF2D-8E12-5BF5-F1F3-A6F2106AC292}"/>
              </a:ext>
            </a:extLst>
          </p:cNvPr>
          <p:cNvSpPr txBox="1"/>
          <p:nvPr/>
        </p:nvSpPr>
        <p:spPr>
          <a:xfrm>
            <a:off x="1008184" y="174032"/>
            <a:ext cx="10175631" cy="1111843"/>
          </a:xfrm>
          <a:prstGeom prst="rect">
            <a:avLst/>
          </a:prstGeom>
        </p:spPr>
        <p:txBody>
          <a:bodyPr vert="horz" lIns="91440" tIns="45720" rIns="91440" bIns="45720" rtlCol="0" anchor="ctr">
            <a:normAutofit lnSpcReduction="10000"/>
          </a:bodyPr>
          <a:lstStyle/>
          <a:p>
            <a:pPr algn="ctr">
              <a:lnSpc>
                <a:spcPct val="90000"/>
              </a:lnSpc>
              <a:spcBef>
                <a:spcPct val="0"/>
              </a:spcBef>
              <a:spcAft>
                <a:spcPts val="600"/>
              </a:spcAft>
            </a:pPr>
            <a:r>
              <a:rPr lang="en-US" sz="4000" b="1" kern="1200" dirty="0">
                <a:solidFill>
                  <a:schemeClr val="accent2"/>
                </a:solidFill>
                <a:latin typeface="+mj-lt"/>
                <a:ea typeface="+mj-ea"/>
                <a:cs typeface="+mj-cs"/>
              </a:rPr>
              <a:t>L</a:t>
            </a:r>
            <a:r>
              <a:rPr lang="en-US" sz="4000" b="1" kern="1200" dirty="0">
                <a:solidFill>
                  <a:schemeClr val="tx1"/>
                </a:solidFill>
                <a:latin typeface="+mj-lt"/>
                <a:ea typeface="+mj-ea"/>
                <a:cs typeface="+mj-cs"/>
              </a:rPr>
              <a:t>arge </a:t>
            </a:r>
            <a:r>
              <a:rPr lang="en-US" sz="4000" b="1" kern="1200" dirty="0">
                <a:solidFill>
                  <a:schemeClr val="accent2"/>
                </a:solidFill>
                <a:latin typeface="+mj-lt"/>
                <a:ea typeface="+mj-ea"/>
                <a:cs typeface="+mj-cs"/>
              </a:rPr>
              <a:t>H</a:t>
            </a:r>
            <a:r>
              <a:rPr lang="en-US" sz="4000" b="1" kern="1200" dirty="0">
                <a:solidFill>
                  <a:schemeClr val="tx1"/>
                </a:solidFill>
                <a:latin typeface="+mj-lt"/>
                <a:ea typeface="+mj-ea"/>
                <a:cs typeface="+mj-cs"/>
              </a:rPr>
              <a:t>igh-resolution </a:t>
            </a:r>
            <a:br>
              <a:rPr lang="en-US" sz="4000" b="1" kern="1200" dirty="0">
                <a:solidFill>
                  <a:schemeClr val="tx1"/>
                </a:solidFill>
                <a:latin typeface="+mj-lt"/>
                <a:ea typeface="+mj-ea"/>
                <a:cs typeface="+mj-cs"/>
              </a:rPr>
            </a:br>
            <a:r>
              <a:rPr lang="en-US" sz="4000" b="1" kern="1200" dirty="0">
                <a:solidFill>
                  <a:schemeClr val="accent2"/>
                </a:solidFill>
                <a:latin typeface="+mj-lt"/>
                <a:ea typeface="+mj-ea"/>
                <a:cs typeface="+mj-cs"/>
              </a:rPr>
              <a:t>A</a:t>
            </a:r>
            <a:r>
              <a:rPr lang="en-US" sz="4000" b="1" kern="1200" dirty="0">
                <a:solidFill>
                  <a:schemeClr val="tx1"/>
                </a:solidFill>
                <a:latin typeface="+mj-lt"/>
                <a:ea typeface="+mj-ea"/>
                <a:cs typeface="+mj-cs"/>
              </a:rPr>
              <a:t>rray of </a:t>
            </a:r>
            <a:r>
              <a:rPr lang="en-US" sz="4000" b="1" kern="1200" dirty="0">
                <a:solidFill>
                  <a:schemeClr val="accent2"/>
                </a:solidFill>
                <a:latin typeface="+mj-lt"/>
                <a:ea typeface="+mj-ea"/>
                <a:cs typeface="+mj-cs"/>
              </a:rPr>
              <a:t>S</a:t>
            </a:r>
            <a:r>
              <a:rPr lang="en-US" sz="4000" b="1" kern="1200" dirty="0">
                <a:solidFill>
                  <a:schemeClr val="tx1"/>
                </a:solidFill>
                <a:latin typeface="+mj-lt"/>
                <a:ea typeface="+mj-ea"/>
                <a:cs typeface="+mj-cs"/>
              </a:rPr>
              <a:t>ilicon for </a:t>
            </a:r>
            <a:r>
              <a:rPr lang="en-US" sz="4000" b="1" kern="1200" dirty="0">
                <a:solidFill>
                  <a:schemeClr val="accent2"/>
                </a:solidFill>
                <a:latin typeface="+mj-lt"/>
                <a:ea typeface="+mj-ea"/>
                <a:cs typeface="+mj-cs"/>
              </a:rPr>
              <a:t>A</a:t>
            </a:r>
            <a:r>
              <a:rPr lang="en-US" sz="4000" b="1" kern="1200" dirty="0">
                <a:solidFill>
                  <a:schemeClr val="tx1"/>
                </a:solidFill>
                <a:latin typeface="+mj-lt"/>
                <a:ea typeface="+mj-ea"/>
                <a:cs typeface="+mj-cs"/>
              </a:rPr>
              <a:t>strophysics</a:t>
            </a:r>
          </a:p>
        </p:txBody>
      </p:sp>
      <p:pic>
        <p:nvPicPr>
          <p:cNvPr id="10" name="Immagine 9" descr="Immagine che contiene logo, Carattere, Elementi grafici, bianco&#10;&#10;Il contenuto generato dall'IA potrebbe non essere corretto.">
            <a:extLst>
              <a:ext uri="{FF2B5EF4-FFF2-40B4-BE49-F238E27FC236}">
                <a16:creationId xmlns:a16="http://schemas.microsoft.com/office/drawing/2014/main" id="{5514029A-0532-4A23-9FD3-ECBF6AF0EE2B}"/>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12" name="Immagine 11" descr="Immagine che contiene segnale&#10;&#10;Descrizione generata automaticamente">
            <a:extLst>
              <a:ext uri="{FF2B5EF4-FFF2-40B4-BE49-F238E27FC236}">
                <a16:creationId xmlns:a16="http://schemas.microsoft.com/office/drawing/2014/main" id="{21B720CD-A96D-ADA0-152C-5CF2EFCD21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pic>
        <p:nvPicPr>
          <p:cNvPr id="2" name="Immagine 1">
            <a:extLst>
              <a:ext uri="{FF2B5EF4-FFF2-40B4-BE49-F238E27FC236}">
                <a16:creationId xmlns:a16="http://schemas.microsoft.com/office/drawing/2014/main" id="{09DC040B-953D-D5E0-F607-12A115A8C51C}"/>
              </a:ext>
            </a:extLst>
          </p:cNvPr>
          <p:cNvPicPr>
            <a:picLocks noChangeAspect="1"/>
          </p:cNvPicPr>
          <p:nvPr/>
        </p:nvPicPr>
        <p:blipFill rotWithShape="1">
          <a:blip r:embed="rId4"/>
          <a:srcRect l="22543" r="23624"/>
          <a:stretch/>
        </p:blipFill>
        <p:spPr>
          <a:xfrm>
            <a:off x="1392229" y="2129934"/>
            <a:ext cx="3457074" cy="3678036"/>
          </a:xfrm>
          <a:prstGeom prst="rect">
            <a:avLst/>
          </a:prstGeom>
          <a:ln>
            <a:noFill/>
          </a:ln>
          <a:effectLst>
            <a:outerShdw blurRad="292100" dist="139700" dir="2700000" algn="tl" rotWithShape="0">
              <a:srgbClr val="333333">
                <a:alpha val="65000"/>
              </a:srgbClr>
            </a:outerShdw>
          </a:effectLst>
        </p:spPr>
      </p:pic>
      <p:pic>
        <p:nvPicPr>
          <p:cNvPr id="3" name="Immagine 2">
            <a:extLst>
              <a:ext uri="{FF2B5EF4-FFF2-40B4-BE49-F238E27FC236}">
                <a16:creationId xmlns:a16="http://schemas.microsoft.com/office/drawing/2014/main" id="{87A8F4BC-9454-C622-D9C3-7CF5FE933A95}"/>
              </a:ext>
            </a:extLst>
          </p:cNvPr>
          <p:cNvPicPr>
            <a:picLocks noChangeAspect="1"/>
          </p:cNvPicPr>
          <p:nvPr/>
        </p:nvPicPr>
        <p:blipFill rotWithShape="1">
          <a:blip r:embed="rId5"/>
          <a:srcRect t="27735" b="40894"/>
          <a:stretch/>
        </p:blipFill>
        <p:spPr>
          <a:xfrm>
            <a:off x="6226468" y="3590287"/>
            <a:ext cx="4122836" cy="2655819"/>
          </a:xfrm>
          <a:prstGeom prst="rect">
            <a:avLst/>
          </a:prstGeom>
        </p:spPr>
      </p:pic>
      <p:sp>
        <p:nvSpPr>
          <p:cNvPr id="4" name="CasellaDiTesto 3">
            <a:extLst>
              <a:ext uri="{FF2B5EF4-FFF2-40B4-BE49-F238E27FC236}">
                <a16:creationId xmlns:a16="http://schemas.microsoft.com/office/drawing/2014/main" id="{49647B37-A609-0858-4F86-C781AB76DD80}"/>
              </a:ext>
            </a:extLst>
          </p:cNvPr>
          <p:cNvSpPr txBox="1"/>
          <p:nvPr/>
        </p:nvSpPr>
        <p:spPr>
          <a:xfrm>
            <a:off x="5997021" y="1513346"/>
            <a:ext cx="5186794" cy="1569660"/>
          </a:xfrm>
          <a:prstGeom prst="rect">
            <a:avLst/>
          </a:prstGeom>
          <a:noFill/>
        </p:spPr>
        <p:txBody>
          <a:bodyPr wrap="square" rtlCol="0">
            <a:spAutoFit/>
          </a:bodyPr>
          <a:lstStyle/>
          <a:p>
            <a:r>
              <a:rPr lang="it-IT" sz="1600" b="1">
                <a:solidFill>
                  <a:schemeClr val="accent2"/>
                </a:solidFill>
              </a:rPr>
              <a:t>Characteristics:</a:t>
            </a:r>
          </a:p>
          <a:p>
            <a:pPr marL="285750" indent="-285750">
              <a:buFont typeface="Arial" panose="020B0604020202020204" pitchFamily="34" charset="0"/>
              <a:buChar char="•"/>
            </a:pPr>
            <a:r>
              <a:rPr lang="it-IT" sz="1600">
                <a:solidFill>
                  <a:schemeClr val="accent2"/>
                </a:solidFill>
              </a:rPr>
              <a:t>Wide angular range coverage</a:t>
            </a:r>
          </a:p>
          <a:p>
            <a:pPr marL="285750" indent="-285750">
              <a:buFont typeface="Arial" panose="020B0604020202020204" pitchFamily="34" charset="0"/>
              <a:buChar char="•"/>
            </a:pPr>
            <a:r>
              <a:rPr lang="it-IT" sz="1600">
                <a:solidFill>
                  <a:schemeClr val="accent2"/>
                </a:solidFill>
              </a:rPr>
              <a:t>Low energy threshold</a:t>
            </a:r>
          </a:p>
          <a:p>
            <a:pPr marL="285750" indent="-285750">
              <a:buFont typeface="Arial" panose="020B0604020202020204" pitchFamily="34" charset="0"/>
              <a:buChar char="•"/>
            </a:pPr>
            <a:r>
              <a:rPr lang="it-IT" sz="1600">
                <a:solidFill>
                  <a:schemeClr val="accent2"/>
                </a:solidFill>
              </a:rPr>
              <a:t>Compactness</a:t>
            </a:r>
            <a:endParaRPr lang="en-US" sz="1600">
              <a:solidFill>
                <a:schemeClr val="accent2"/>
              </a:solidFill>
            </a:endParaRPr>
          </a:p>
          <a:p>
            <a:pPr marL="285750" indent="-285750">
              <a:buFont typeface="Arial" panose="020B0604020202020204" pitchFamily="34" charset="0"/>
              <a:buChar char="•"/>
            </a:pPr>
            <a:r>
              <a:rPr lang="en-US" sz="1600">
                <a:solidFill>
                  <a:schemeClr val="accent2"/>
                </a:solidFill>
              </a:rPr>
              <a:t>High energy resolution</a:t>
            </a:r>
          </a:p>
          <a:p>
            <a:pPr marL="285750" indent="-285750">
              <a:buFont typeface="Arial" panose="020B0604020202020204" pitchFamily="34" charset="0"/>
              <a:buChar char="•"/>
            </a:pPr>
            <a:r>
              <a:rPr lang="en-US" sz="1600">
                <a:solidFill>
                  <a:schemeClr val="accent2"/>
                </a:solidFill>
              </a:rPr>
              <a:t>Angular resolution allows for PID</a:t>
            </a:r>
            <a:endParaRPr lang="en-US" sz="1600" dirty="0">
              <a:solidFill>
                <a:schemeClr val="accent2"/>
              </a:solidFill>
            </a:endParaRPr>
          </a:p>
        </p:txBody>
      </p:sp>
    </p:spTree>
    <p:extLst>
      <p:ext uri="{BB962C8B-B14F-4D97-AF65-F5344CB8AC3E}">
        <p14:creationId xmlns:p14="http://schemas.microsoft.com/office/powerpoint/2010/main" val="1322807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E743A-1D3D-DA8F-FD60-79F2AEB41092}"/>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C3295550-76BA-057F-C4A4-1068FAE7FBF4}"/>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Origin of Elements</a:t>
            </a:r>
          </a:p>
        </p:txBody>
      </p:sp>
      <p:pic>
        <p:nvPicPr>
          <p:cNvPr id="3" name="Immagine 2" descr="Immagine che contiene logo, Carattere, Elementi grafici, bianco&#10;&#10;Il contenuto generato dall'IA potrebbe non essere corretto.">
            <a:extLst>
              <a:ext uri="{FF2B5EF4-FFF2-40B4-BE49-F238E27FC236}">
                <a16:creationId xmlns:a16="http://schemas.microsoft.com/office/drawing/2014/main" id="{B6272EC3-C4C6-B25A-20BC-E1DFFCE12BF5}"/>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4" name="Immagine 3" descr="Immagine che contiene segnale&#10;&#10;Descrizione generata automaticamente">
            <a:extLst>
              <a:ext uri="{FF2B5EF4-FFF2-40B4-BE49-F238E27FC236}">
                <a16:creationId xmlns:a16="http://schemas.microsoft.com/office/drawing/2014/main" id="{4802E256-DF74-C208-CE5F-0423B5CEA2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grpSp>
        <p:nvGrpSpPr>
          <p:cNvPr id="11" name="Gruppo 10">
            <a:extLst>
              <a:ext uri="{FF2B5EF4-FFF2-40B4-BE49-F238E27FC236}">
                <a16:creationId xmlns:a16="http://schemas.microsoft.com/office/drawing/2014/main" id="{DE4A5B35-33AF-7011-84BA-0671AF1D3B94}"/>
              </a:ext>
            </a:extLst>
          </p:cNvPr>
          <p:cNvGrpSpPr/>
          <p:nvPr/>
        </p:nvGrpSpPr>
        <p:grpSpPr>
          <a:xfrm>
            <a:off x="1486145" y="1406637"/>
            <a:ext cx="8858250" cy="5172075"/>
            <a:chOff x="1486145" y="1406637"/>
            <a:chExt cx="8858250" cy="5172075"/>
          </a:xfrm>
        </p:grpSpPr>
        <p:pic>
          <p:nvPicPr>
            <p:cNvPr id="8" name="Immagine 7">
              <a:extLst>
                <a:ext uri="{FF2B5EF4-FFF2-40B4-BE49-F238E27FC236}">
                  <a16:creationId xmlns:a16="http://schemas.microsoft.com/office/drawing/2014/main" id="{2C9FA1CC-6130-00D9-1463-5E9B543284E2}"/>
                </a:ext>
              </a:extLst>
            </p:cNvPr>
            <p:cNvPicPr>
              <a:picLocks noChangeAspect="1"/>
            </p:cNvPicPr>
            <p:nvPr/>
          </p:nvPicPr>
          <p:blipFill>
            <a:blip r:embed="rId4"/>
            <a:stretch>
              <a:fillRect/>
            </a:stretch>
          </p:blipFill>
          <p:spPr>
            <a:xfrm>
              <a:off x="1486145" y="1406637"/>
              <a:ext cx="8858250" cy="5172075"/>
            </a:xfrm>
            <a:prstGeom prst="rect">
              <a:avLst/>
            </a:prstGeom>
          </p:spPr>
        </p:pic>
        <p:sp>
          <p:nvSpPr>
            <p:cNvPr id="9" name="Rettangolo 8">
              <a:extLst>
                <a:ext uri="{FF2B5EF4-FFF2-40B4-BE49-F238E27FC236}">
                  <a16:creationId xmlns:a16="http://schemas.microsoft.com/office/drawing/2014/main" id="{4D907EAC-5623-2CC3-2E61-665564533D10}"/>
                </a:ext>
              </a:extLst>
            </p:cNvPr>
            <p:cNvSpPr/>
            <p:nvPr/>
          </p:nvSpPr>
          <p:spPr>
            <a:xfrm>
              <a:off x="7496269" y="6138250"/>
              <a:ext cx="1041149" cy="3168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17044453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75D66-38B6-FA42-FA13-48CD5419F385}"/>
            </a:ext>
          </a:extLst>
        </p:cNvPr>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A4A115D1-CB42-CC45-5249-BA7ADE054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00B28461-B3D3-6194-B86C-1B94E519DD2F}"/>
              </a:ext>
            </a:extLst>
          </p:cNvPr>
          <p:cNvSpPr txBox="1"/>
          <p:nvPr/>
        </p:nvSpPr>
        <p:spPr>
          <a:xfrm>
            <a:off x="1008184" y="174032"/>
            <a:ext cx="10175631" cy="1111843"/>
          </a:xfrm>
          <a:prstGeom prst="rect">
            <a:avLst/>
          </a:prstGeom>
        </p:spPr>
        <p:txBody>
          <a:bodyPr vert="horz" lIns="91440" tIns="45720" rIns="91440" bIns="45720" rtlCol="0" anchor="ctr">
            <a:normAutofit lnSpcReduction="10000"/>
          </a:bodyPr>
          <a:lstStyle/>
          <a:p>
            <a:pPr algn="ctr">
              <a:lnSpc>
                <a:spcPct val="90000"/>
              </a:lnSpc>
              <a:spcBef>
                <a:spcPct val="0"/>
              </a:spcBef>
              <a:spcAft>
                <a:spcPts val="600"/>
              </a:spcAft>
            </a:pPr>
            <a:r>
              <a:rPr lang="en-US" sz="4000" b="1" kern="1200" dirty="0">
                <a:solidFill>
                  <a:schemeClr val="tx1"/>
                </a:solidFill>
                <a:latin typeface="+mj-lt"/>
                <a:ea typeface="+mj-ea"/>
                <a:cs typeface="+mj-cs"/>
              </a:rPr>
              <a:t>Direct Experiments </a:t>
            </a:r>
            <a:br>
              <a:rPr lang="en-US" sz="4000" b="1" kern="1200" dirty="0">
                <a:solidFill>
                  <a:schemeClr val="tx1"/>
                </a:solidFill>
                <a:latin typeface="+mj-lt"/>
                <a:ea typeface="+mj-ea"/>
                <a:cs typeface="+mj-cs"/>
              </a:rPr>
            </a:br>
            <a:r>
              <a:rPr lang="en-US" sz="4000" b="1" kern="1200" dirty="0">
                <a:solidFill>
                  <a:schemeClr val="tx1"/>
                </a:solidFill>
                <a:latin typeface="+mj-lt"/>
                <a:ea typeface="+mj-ea"/>
                <a:cs typeface="+mj-cs"/>
              </a:rPr>
              <a:t>with Gamma Beam</a:t>
            </a:r>
          </a:p>
        </p:txBody>
      </p:sp>
      <p:pic>
        <p:nvPicPr>
          <p:cNvPr id="10" name="Immagine 9" descr="Immagine che contiene logo, Carattere, Elementi grafici, bianco&#10;&#10;Il contenuto generato dall'IA potrebbe non essere corretto.">
            <a:extLst>
              <a:ext uri="{FF2B5EF4-FFF2-40B4-BE49-F238E27FC236}">
                <a16:creationId xmlns:a16="http://schemas.microsoft.com/office/drawing/2014/main" id="{D211F019-72AF-2E68-E43D-2DB4BAD6A21C}"/>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12" name="Immagine 11" descr="Immagine che contiene segnale&#10;&#10;Descrizione generata automaticamente">
            <a:extLst>
              <a:ext uri="{FF2B5EF4-FFF2-40B4-BE49-F238E27FC236}">
                <a16:creationId xmlns:a16="http://schemas.microsoft.com/office/drawing/2014/main" id="{805C1D9B-6EEB-AC21-FB3C-F938DA0C72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sp>
        <p:nvSpPr>
          <p:cNvPr id="2" name="Titolo 1">
            <a:extLst>
              <a:ext uri="{FF2B5EF4-FFF2-40B4-BE49-F238E27FC236}">
                <a16:creationId xmlns:a16="http://schemas.microsoft.com/office/drawing/2014/main" id="{DA14957C-E758-F17E-A701-E5B9256BE731}"/>
              </a:ext>
            </a:extLst>
          </p:cNvPr>
          <p:cNvSpPr txBox="1">
            <a:spLocks/>
          </p:cNvSpPr>
          <p:nvPr/>
        </p:nvSpPr>
        <p:spPr>
          <a:xfrm>
            <a:off x="657305" y="1179166"/>
            <a:ext cx="5276962" cy="832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it-IT" b="1" dirty="0">
                <a:solidFill>
                  <a:schemeClr val="accent3"/>
                </a:solidFill>
              </a:rPr>
              <a:t>The </a:t>
            </a:r>
            <a:r>
              <a:rPr lang="it-IT" b="1" baseline="30000" dirty="0">
                <a:solidFill>
                  <a:schemeClr val="accent3"/>
                </a:solidFill>
              </a:rPr>
              <a:t>7</a:t>
            </a:r>
            <a:r>
              <a:rPr lang="it-IT" b="1" dirty="0">
                <a:solidFill>
                  <a:schemeClr val="accent3"/>
                </a:solidFill>
              </a:rPr>
              <a:t>Li(</a:t>
            </a:r>
            <a:r>
              <a:rPr lang="it-IT" b="1" dirty="0" err="1">
                <a:solidFill>
                  <a:schemeClr val="accent3"/>
                </a:solidFill>
              </a:rPr>
              <a:t>γ,t</a:t>
            </a:r>
            <a:r>
              <a:rPr lang="it-IT" b="1" dirty="0">
                <a:solidFill>
                  <a:schemeClr val="accent3"/>
                </a:solidFill>
              </a:rPr>
              <a:t>) reaction</a:t>
            </a:r>
          </a:p>
        </p:txBody>
      </p:sp>
      <p:sp>
        <p:nvSpPr>
          <p:cNvPr id="4" name="TextBox 8">
            <a:extLst>
              <a:ext uri="{FF2B5EF4-FFF2-40B4-BE49-F238E27FC236}">
                <a16:creationId xmlns:a16="http://schemas.microsoft.com/office/drawing/2014/main" id="{18D76707-0114-07D9-8045-59208239B84C}"/>
              </a:ext>
            </a:extLst>
          </p:cNvPr>
          <p:cNvSpPr txBox="1"/>
          <p:nvPr/>
        </p:nvSpPr>
        <p:spPr>
          <a:xfrm>
            <a:off x="4227006" y="6281734"/>
            <a:ext cx="3318537" cy="292709"/>
          </a:xfrm>
          <a:prstGeom prst="rect">
            <a:avLst/>
          </a:prstGeom>
          <a:noFill/>
        </p:spPr>
        <p:txBody>
          <a:bodyPr wrap="none" rtlCol="0">
            <a:spAutoFit/>
          </a:bodyPr>
          <a:lstStyle>
            <a:defPPr>
              <a:defRPr lang="en-GB"/>
            </a:defPPr>
            <a:lvl1pPr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1pPr>
            <a:lvl2pPr marL="673930" indent="-259204"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2pPr>
            <a:lvl3pPr marL="1036815" indent="-207363"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3pPr>
            <a:lvl4pPr marL="1451541" indent="-207363"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4pPr>
            <a:lvl5pPr marL="1866268" indent="-207363"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5pPr>
            <a:lvl6pPr marL="2073631" algn="l" defTabSz="829452" rtl="0" eaLnBrk="1" latinLnBrk="0" hangingPunct="1">
              <a:defRPr kern="1200">
                <a:solidFill>
                  <a:schemeClr val="tx1"/>
                </a:solidFill>
                <a:latin typeface="Arial" charset="0"/>
                <a:ea typeface="+mn-ea"/>
                <a:cs typeface="+mn-cs"/>
              </a:defRPr>
            </a:lvl6pPr>
            <a:lvl7pPr marL="2488357" algn="l" defTabSz="829452" rtl="0" eaLnBrk="1" latinLnBrk="0" hangingPunct="1">
              <a:defRPr kern="1200">
                <a:solidFill>
                  <a:schemeClr val="tx1"/>
                </a:solidFill>
                <a:latin typeface="Arial" charset="0"/>
                <a:ea typeface="+mn-ea"/>
                <a:cs typeface="+mn-cs"/>
              </a:defRPr>
            </a:lvl7pPr>
            <a:lvl8pPr marL="2903083" algn="l" defTabSz="829452" rtl="0" eaLnBrk="1" latinLnBrk="0" hangingPunct="1">
              <a:defRPr kern="1200">
                <a:solidFill>
                  <a:schemeClr val="tx1"/>
                </a:solidFill>
                <a:latin typeface="Arial" charset="0"/>
                <a:ea typeface="+mn-ea"/>
                <a:cs typeface="+mn-cs"/>
              </a:defRPr>
            </a:lvl8pPr>
            <a:lvl9pPr marL="3317809" algn="l" defTabSz="829452" rtl="0" eaLnBrk="1" latinLnBrk="0" hangingPunct="1">
              <a:defRPr kern="1200">
                <a:solidFill>
                  <a:schemeClr val="tx1"/>
                </a:solidFill>
                <a:latin typeface="Arial" charset="0"/>
                <a:ea typeface="+mn-ea"/>
                <a:cs typeface="+mn-cs"/>
              </a:defRPr>
            </a:lvl9pPr>
          </a:lstStyle>
          <a:p>
            <a:r>
              <a:rPr lang="en-US" sz="1400" dirty="0" err="1"/>
              <a:t>Dohet-Eraly</a:t>
            </a:r>
            <a:r>
              <a:rPr lang="en-US" sz="1400" dirty="0"/>
              <a:t> et al, PLB 757, 430 (2016) </a:t>
            </a:r>
          </a:p>
        </p:txBody>
      </p:sp>
      <p:pic>
        <p:nvPicPr>
          <p:cNvPr id="5" name="Picture 3">
            <a:extLst>
              <a:ext uri="{FF2B5EF4-FFF2-40B4-BE49-F238E27FC236}">
                <a16:creationId xmlns:a16="http://schemas.microsoft.com/office/drawing/2014/main" id="{475373EF-D879-0CB7-7DE3-8E34510178B5}"/>
              </a:ext>
            </a:extLst>
          </p:cNvPr>
          <p:cNvPicPr>
            <a:picLocks noChangeAspect="1"/>
          </p:cNvPicPr>
          <p:nvPr/>
        </p:nvPicPr>
        <p:blipFill>
          <a:blip r:embed="rId4"/>
          <a:stretch>
            <a:fillRect/>
          </a:stretch>
        </p:blipFill>
        <p:spPr>
          <a:xfrm>
            <a:off x="1550695" y="3341124"/>
            <a:ext cx="4153916" cy="2819400"/>
          </a:xfrm>
          <a:prstGeom prst="rect">
            <a:avLst/>
          </a:prstGeom>
        </p:spPr>
      </p:pic>
      <p:pic>
        <p:nvPicPr>
          <p:cNvPr id="7" name="Picture 4">
            <a:extLst>
              <a:ext uri="{FF2B5EF4-FFF2-40B4-BE49-F238E27FC236}">
                <a16:creationId xmlns:a16="http://schemas.microsoft.com/office/drawing/2014/main" id="{D2BCB4A0-09BE-0178-E167-BE68FBC2872A}"/>
              </a:ext>
            </a:extLst>
          </p:cNvPr>
          <p:cNvPicPr>
            <a:picLocks noChangeAspect="1"/>
          </p:cNvPicPr>
          <p:nvPr/>
        </p:nvPicPr>
        <p:blipFill>
          <a:blip r:embed="rId5"/>
          <a:stretch>
            <a:fillRect/>
          </a:stretch>
        </p:blipFill>
        <p:spPr>
          <a:xfrm>
            <a:off x="5541370" y="3355493"/>
            <a:ext cx="4519216" cy="2805031"/>
          </a:xfrm>
          <a:prstGeom prst="rect">
            <a:avLst/>
          </a:prstGeom>
        </p:spPr>
      </p:pic>
      <p:sp>
        <p:nvSpPr>
          <p:cNvPr id="8" name="Text Box 18">
            <a:extLst>
              <a:ext uri="{FF2B5EF4-FFF2-40B4-BE49-F238E27FC236}">
                <a16:creationId xmlns:a16="http://schemas.microsoft.com/office/drawing/2014/main" id="{E4A1C091-C333-DADF-274A-5A14E73F1AEB}"/>
              </a:ext>
            </a:extLst>
          </p:cNvPr>
          <p:cNvSpPr txBox="1">
            <a:spLocks noChangeArrowheads="1"/>
          </p:cNvSpPr>
          <p:nvPr/>
        </p:nvSpPr>
        <p:spPr bwMode="auto">
          <a:xfrm>
            <a:off x="571406" y="2132847"/>
            <a:ext cx="10443666" cy="920637"/>
          </a:xfrm>
          <a:prstGeom prst="rect">
            <a:avLst/>
          </a:prstGeom>
          <a:noFill/>
          <a:ln>
            <a:noFill/>
          </a:ln>
          <a:effectLst/>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dist="35921" dir="2700000" algn="ctr" rotWithShape="0">
                    <a:schemeClr val="bg2"/>
                  </a:outerShdw>
                </a:effectLst>
              </a14:hiddenEffects>
            </a:ext>
          </a:extLst>
        </p:spPr>
        <p:txBody>
          <a:bodyPr wrap="square">
            <a:spAutoFit/>
          </a:bodyPr>
          <a:lstStyle>
            <a:defPPr>
              <a:defRPr lang="en-GB"/>
            </a:defPPr>
            <a:lvl1pPr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1pPr>
            <a:lvl2pPr marL="673930" indent="-259204"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2pPr>
            <a:lvl3pPr marL="1036815" indent="-207363"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3pPr>
            <a:lvl4pPr marL="1451541" indent="-207363"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4pPr>
            <a:lvl5pPr marL="1866268" indent="-207363"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5pPr>
            <a:lvl6pPr marL="2073631" algn="l" defTabSz="829452" rtl="0" eaLnBrk="1" latinLnBrk="0" hangingPunct="1">
              <a:defRPr kern="1200">
                <a:solidFill>
                  <a:schemeClr val="tx1"/>
                </a:solidFill>
                <a:latin typeface="Arial" charset="0"/>
                <a:ea typeface="+mn-ea"/>
                <a:cs typeface="+mn-cs"/>
              </a:defRPr>
            </a:lvl6pPr>
            <a:lvl7pPr marL="2488357" algn="l" defTabSz="829452" rtl="0" eaLnBrk="1" latinLnBrk="0" hangingPunct="1">
              <a:defRPr kern="1200">
                <a:solidFill>
                  <a:schemeClr val="tx1"/>
                </a:solidFill>
                <a:latin typeface="Arial" charset="0"/>
                <a:ea typeface="+mn-ea"/>
                <a:cs typeface="+mn-cs"/>
              </a:defRPr>
            </a:lvl7pPr>
            <a:lvl8pPr marL="2903083" algn="l" defTabSz="829452" rtl="0" eaLnBrk="1" latinLnBrk="0" hangingPunct="1">
              <a:defRPr kern="1200">
                <a:solidFill>
                  <a:schemeClr val="tx1"/>
                </a:solidFill>
                <a:latin typeface="Arial" charset="0"/>
                <a:ea typeface="+mn-ea"/>
                <a:cs typeface="+mn-cs"/>
              </a:defRPr>
            </a:lvl8pPr>
            <a:lvl9pPr marL="3317809" algn="l" defTabSz="829452" rtl="0" eaLnBrk="1" latinLnBrk="0" hangingPunct="1">
              <a:defRPr kern="1200">
                <a:solidFill>
                  <a:schemeClr val="tx1"/>
                </a:solidFill>
                <a:latin typeface="Arial" charset="0"/>
                <a:ea typeface="+mn-ea"/>
                <a:cs typeface="+mn-cs"/>
              </a:defRPr>
            </a:lvl9pPr>
          </a:lstStyle>
          <a:p>
            <a:pPr algn="just">
              <a:spcBef>
                <a:spcPct val="20000"/>
              </a:spcBef>
              <a:buFontTx/>
              <a:buChar char="•"/>
            </a:pPr>
            <a:r>
              <a:rPr lang="en-US" b="0" dirty="0">
                <a:solidFill>
                  <a:srgbClr val="002060"/>
                </a:solidFill>
                <a:latin typeface="+mn-lt"/>
                <a:cs typeface="Times New Roman" pitchFamily="18" charset="0"/>
                <a:sym typeface="Symbol" pitchFamily="18" charset="2"/>
              </a:rPr>
              <a:t> Alpha captur</a:t>
            </a:r>
            <a:r>
              <a:rPr lang="en-US" dirty="0">
                <a:solidFill>
                  <a:srgbClr val="002060"/>
                </a:solidFill>
                <a:latin typeface="+mn-lt"/>
                <a:cs typeface="Times New Roman" pitchFamily="18" charset="0"/>
                <a:sym typeface="Symbol" pitchFamily="18" charset="2"/>
              </a:rPr>
              <a:t>es in mirror reactions like </a:t>
            </a:r>
            <a:r>
              <a:rPr lang="en-US" b="0" baseline="30000" dirty="0">
                <a:solidFill>
                  <a:srgbClr val="002060"/>
                </a:solidFill>
                <a:latin typeface="+mn-lt"/>
                <a:cs typeface="Times New Roman" pitchFamily="18" charset="0"/>
                <a:sym typeface="Symbol" pitchFamily="18" charset="2"/>
              </a:rPr>
              <a:t>3</a:t>
            </a:r>
            <a:r>
              <a:rPr lang="en-US" b="0" dirty="0">
                <a:solidFill>
                  <a:srgbClr val="002060"/>
                </a:solidFill>
                <a:latin typeface="+mn-lt"/>
                <a:cs typeface="Times New Roman" pitchFamily="18" charset="0"/>
                <a:sym typeface="Symbol" pitchFamily="18" charset="2"/>
              </a:rPr>
              <a:t>He(</a:t>
            </a:r>
            <a:r>
              <a:rPr lang="el-GR" b="0" dirty="0">
                <a:solidFill>
                  <a:srgbClr val="002060"/>
                </a:solidFill>
                <a:latin typeface="+mn-lt"/>
                <a:cs typeface="Times New Roman" panose="02020603050405020304" pitchFamily="18" charset="0"/>
              </a:rPr>
              <a:t>α</a:t>
            </a:r>
            <a:r>
              <a:rPr lang="en-US" b="0" dirty="0">
                <a:solidFill>
                  <a:srgbClr val="002060"/>
                </a:solidFill>
                <a:latin typeface="+mn-lt"/>
                <a:cs typeface="Times New Roman" panose="02020603050405020304" pitchFamily="18" charset="0"/>
              </a:rPr>
              <a:t>,</a:t>
            </a:r>
            <a:r>
              <a:rPr lang="el-GR" b="0" dirty="0">
                <a:solidFill>
                  <a:srgbClr val="002060"/>
                </a:solidFill>
                <a:latin typeface="+mn-lt"/>
                <a:cs typeface="Times New Roman" panose="02020603050405020304" pitchFamily="18" charset="0"/>
              </a:rPr>
              <a:t>γ</a:t>
            </a:r>
            <a:r>
              <a:rPr lang="en-US" b="0" dirty="0">
                <a:solidFill>
                  <a:srgbClr val="002060"/>
                </a:solidFill>
                <a:latin typeface="+mn-lt"/>
                <a:cs typeface="Times New Roman" pitchFamily="18" charset="0"/>
                <a:sym typeface="Symbol" pitchFamily="18" charset="2"/>
              </a:rPr>
              <a:t>)</a:t>
            </a:r>
            <a:r>
              <a:rPr lang="en-US" b="0" baseline="30000" dirty="0">
                <a:solidFill>
                  <a:srgbClr val="002060"/>
                </a:solidFill>
                <a:latin typeface="+mn-lt"/>
                <a:cs typeface="Times New Roman" pitchFamily="18" charset="0"/>
                <a:sym typeface="Symbol" pitchFamily="18" charset="2"/>
              </a:rPr>
              <a:t>7</a:t>
            </a:r>
            <a:r>
              <a:rPr lang="en-US" b="0" dirty="0">
                <a:solidFill>
                  <a:srgbClr val="002060"/>
                </a:solidFill>
                <a:latin typeface="+mn-lt"/>
                <a:cs typeface="Times New Roman" pitchFamily="18" charset="0"/>
                <a:sym typeface="Symbol" pitchFamily="18" charset="2"/>
              </a:rPr>
              <a:t>Be e </a:t>
            </a:r>
            <a:r>
              <a:rPr lang="en-US" baseline="30000" dirty="0">
                <a:solidFill>
                  <a:srgbClr val="002060"/>
                </a:solidFill>
                <a:latin typeface="+mn-lt"/>
                <a:cs typeface="Times New Roman" pitchFamily="18" charset="0"/>
                <a:sym typeface="Symbol" pitchFamily="18" charset="2"/>
              </a:rPr>
              <a:t>3</a:t>
            </a:r>
            <a:r>
              <a:rPr lang="en-US" dirty="0">
                <a:solidFill>
                  <a:srgbClr val="002060"/>
                </a:solidFill>
                <a:latin typeface="+mn-lt"/>
                <a:cs typeface="Times New Roman" pitchFamily="18" charset="0"/>
                <a:sym typeface="Symbol" pitchFamily="18" charset="2"/>
              </a:rPr>
              <a:t>H(</a:t>
            </a:r>
            <a:r>
              <a:rPr lang="el-GR" dirty="0">
                <a:solidFill>
                  <a:srgbClr val="002060"/>
                </a:solidFill>
                <a:latin typeface="+mn-lt"/>
                <a:cs typeface="Times New Roman" panose="02020603050405020304" pitchFamily="18" charset="0"/>
              </a:rPr>
              <a:t>α</a:t>
            </a:r>
            <a:r>
              <a:rPr lang="en-US" dirty="0">
                <a:solidFill>
                  <a:srgbClr val="002060"/>
                </a:solidFill>
                <a:latin typeface="+mn-lt"/>
                <a:cs typeface="Times New Roman" panose="02020603050405020304" pitchFamily="18" charset="0"/>
              </a:rPr>
              <a:t>,</a:t>
            </a:r>
            <a:r>
              <a:rPr lang="el-GR" dirty="0">
                <a:solidFill>
                  <a:srgbClr val="002060"/>
                </a:solidFill>
                <a:latin typeface="+mn-lt"/>
                <a:cs typeface="Times New Roman" panose="02020603050405020304" pitchFamily="18" charset="0"/>
              </a:rPr>
              <a:t>γ</a:t>
            </a:r>
            <a:r>
              <a:rPr lang="en-US" dirty="0">
                <a:solidFill>
                  <a:srgbClr val="002060"/>
                </a:solidFill>
                <a:latin typeface="+mn-lt"/>
                <a:cs typeface="Times New Roman" pitchFamily="18" charset="0"/>
                <a:sym typeface="Symbol" pitchFamily="18" charset="2"/>
              </a:rPr>
              <a:t>)</a:t>
            </a:r>
            <a:r>
              <a:rPr lang="en-US" baseline="30000" dirty="0">
                <a:solidFill>
                  <a:srgbClr val="002060"/>
                </a:solidFill>
                <a:latin typeface="+mn-lt"/>
                <a:cs typeface="Times New Roman" pitchFamily="18" charset="0"/>
                <a:sym typeface="Symbol" pitchFamily="18" charset="2"/>
              </a:rPr>
              <a:t>7</a:t>
            </a:r>
            <a:r>
              <a:rPr lang="en-US" dirty="0">
                <a:solidFill>
                  <a:srgbClr val="002060"/>
                </a:solidFill>
                <a:latin typeface="+mn-lt"/>
                <a:cs typeface="Times New Roman" pitchFamily="18" charset="0"/>
                <a:sym typeface="Symbol" pitchFamily="18" charset="2"/>
              </a:rPr>
              <a:t>Li are fundamental for the evaluation of the primordial abundances of the </a:t>
            </a:r>
            <a:r>
              <a:rPr lang="en-US" b="0" baseline="30000" dirty="0">
                <a:solidFill>
                  <a:srgbClr val="002060"/>
                </a:solidFill>
                <a:latin typeface="+mn-lt"/>
                <a:cs typeface="Times New Roman" panose="02020603050405020304" pitchFamily="18" charset="0"/>
              </a:rPr>
              <a:t>7</a:t>
            </a:r>
            <a:r>
              <a:rPr lang="en-US" b="0" dirty="0">
                <a:solidFill>
                  <a:srgbClr val="002060"/>
                </a:solidFill>
                <a:latin typeface="+mn-lt"/>
                <a:cs typeface="Times New Roman" panose="02020603050405020304" pitchFamily="18" charset="0"/>
              </a:rPr>
              <a:t>Li.</a:t>
            </a:r>
          </a:p>
          <a:p>
            <a:pPr algn="just">
              <a:spcBef>
                <a:spcPct val="20000"/>
              </a:spcBef>
              <a:buFontTx/>
              <a:buChar char="•"/>
            </a:pPr>
            <a:r>
              <a:rPr lang="en-US" dirty="0">
                <a:solidFill>
                  <a:srgbClr val="002060"/>
                </a:solidFill>
                <a:latin typeface="+mn-lt"/>
                <a:cs typeface="Times New Roman" panose="02020603050405020304" pitchFamily="18" charset="0"/>
              </a:rPr>
              <a:t> Ab-initio calculations and experimental data show discordances</a:t>
            </a:r>
            <a:endParaRPr lang="en-US" b="0" dirty="0">
              <a:solidFill>
                <a:srgbClr val="002060"/>
              </a:solidFill>
              <a:latin typeface="+mn-lt"/>
              <a:cs typeface="Times New Roman" panose="02020603050405020304" pitchFamily="18" charset="0"/>
            </a:endParaRPr>
          </a:p>
        </p:txBody>
      </p:sp>
      <p:sp>
        <p:nvSpPr>
          <p:cNvPr id="3" name="Titolo 1">
            <a:extLst>
              <a:ext uri="{FF2B5EF4-FFF2-40B4-BE49-F238E27FC236}">
                <a16:creationId xmlns:a16="http://schemas.microsoft.com/office/drawing/2014/main" id="{29C3394D-1910-4939-CF9C-CB207E950DB0}"/>
              </a:ext>
            </a:extLst>
          </p:cNvPr>
          <p:cNvSpPr txBox="1">
            <a:spLocks/>
          </p:cNvSpPr>
          <p:nvPr/>
        </p:nvSpPr>
        <p:spPr>
          <a:xfrm>
            <a:off x="4942018" y="1171648"/>
            <a:ext cx="6174840" cy="832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it-IT" b="1" dirty="0">
                <a:solidFill>
                  <a:schemeClr val="accent3"/>
                </a:solidFill>
              </a:rPr>
              <a:t>Astrophysical Motivation</a:t>
            </a:r>
          </a:p>
        </p:txBody>
      </p:sp>
    </p:spTree>
    <p:extLst>
      <p:ext uri="{BB962C8B-B14F-4D97-AF65-F5344CB8AC3E}">
        <p14:creationId xmlns:p14="http://schemas.microsoft.com/office/powerpoint/2010/main" val="17907729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C69A7-47F1-4B26-1F59-29FFABFA26D2}"/>
            </a:ext>
          </a:extLst>
        </p:cNvPr>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9ED397CF-5C33-B7D0-560F-5D202F27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D8E351E2-826C-515F-2D19-2C389E35B54B}"/>
              </a:ext>
            </a:extLst>
          </p:cNvPr>
          <p:cNvSpPr txBox="1"/>
          <p:nvPr/>
        </p:nvSpPr>
        <p:spPr>
          <a:xfrm>
            <a:off x="1008184" y="174032"/>
            <a:ext cx="10175631" cy="1111843"/>
          </a:xfrm>
          <a:prstGeom prst="rect">
            <a:avLst/>
          </a:prstGeom>
        </p:spPr>
        <p:txBody>
          <a:bodyPr vert="horz" lIns="91440" tIns="45720" rIns="91440" bIns="45720" rtlCol="0" anchor="ctr">
            <a:normAutofit lnSpcReduction="10000"/>
          </a:bodyPr>
          <a:lstStyle/>
          <a:p>
            <a:pPr algn="ctr">
              <a:lnSpc>
                <a:spcPct val="90000"/>
              </a:lnSpc>
              <a:spcBef>
                <a:spcPct val="0"/>
              </a:spcBef>
              <a:spcAft>
                <a:spcPts val="600"/>
              </a:spcAft>
            </a:pPr>
            <a:r>
              <a:rPr lang="en-US" sz="4000" b="1" kern="1200" dirty="0">
                <a:solidFill>
                  <a:schemeClr val="tx1"/>
                </a:solidFill>
                <a:latin typeface="+mj-lt"/>
                <a:ea typeface="+mj-ea"/>
                <a:cs typeface="+mj-cs"/>
              </a:rPr>
              <a:t>Direct Experiments </a:t>
            </a:r>
            <a:br>
              <a:rPr lang="en-US" sz="4000" b="1" kern="1200" dirty="0">
                <a:solidFill>
                  <a:schemeClr val="tx1"/>
                </a:solidFill>
                <a:latin typeface="+mj-lt"/>
                <a:ea typeface="+mj-ea"/>
                <a:cs typeface="+mj-cs"/>
              </a:rPr>
            </a:br>
            <a:r>
              <a:rPr lang="en-US" sz="4000" b="1" kern="1200" dirty="0">
                <a:solidFill>
                  <a:schemeClr val="tx1"/>
                </a:solidFill>
                <a:latin typeface="+mj-lt"/>
                <a:ea typeface="+mj-ea"/>
                <a:cs typeface="+mj-cs"/>
              </a:rPr>
              <a:t>with Gamma Beam</a:t>
            </a:r>
          </a:p>
        </p:txBody>
      </p:sp>
      <p:pic>
        <p:nvPicPr>
          <p:cNvPr id="10" name="Immagine 9" descr="Immagine che contiene logo, Carattere, Elementi grafici, bianco&#10;&#10;Il contenuto generato dall'IA potrebbe non essere corretto.">
            <a:extLst>
              <a:ext uri="{FF2B5EF4-FFF2-40B4-BE49-F238E27FC236}">
                <a16:creationId xmlns:a16="http://schemas.microsoft.com/office/drawing/2014/main" id="{D8D9A9D4-DEF1-3A89-3D2C-DFF6A312D899}"/>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12" name="Immagine 11" descr="Immagine che contiene segnale&#10;&#10;Descrizione generata automaticamente">
            <a:extLst>
              <a:ext uri="{FF2B5EF4-FFF2-40B4-BE49-F238E27FC236}">
                <a16:creationId xmlns:a16="http://schemas.microsoft.com/office/drawing/2014/main" id="{835AD14C-DA9D-39D8-CDC1-6EF1FB90A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sp>
        <p:nvSpPr>
          <p:cNvPr id="2" name="Titolo 1">
            <a:extLst>
              <a:ext uri="{FF2B5EF4-FFF2-40B4-BE49-F238E27FC236}">
                <a16:creationId xmlns:a16="http://schemas.microsoft.com/office/drawing/2014/main" id="{49EC28DD-4CA9-2A35-F0F3-25376D5593CF}"/>
              </a:ext>
            </a:extLst>
          </p:cNvPr>
          <p:cNvSpPr txBox="1">
            <a:spLocks/>
          </p:cNvSpPr>
          <p:nvPr/>
        </p:nvSpPr>
        <p:spPr>
          <a:xfrm>
            <a:off x="657305" y="1179166"/>
            <a:ext cx="5276962" cy="832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it-IT" b="1" dirty="0">
                <a:solidFill>
                  <a:schemeClr val="accent3"/>
                </a:solidFill>
              </a:rPr>
              <a:t>The </a:t>
            </a:r>
            <a:r>
              <a:rPr lang="it-IT" b="1" baseline="30000" dirty="0">
                <a:solidFill>
                  <a:schemeClr val="accent3"/>
                </a:solidFill>
              </a:rPr>
              <a:t>7</a:t>
            </a:r>
            <a:r>
              <a:rPr lang="it-IT" b="1" dirty="0">
                <a:solidFill>
                  <a:schemeClr val="accent3"/>
                </a:solidFill>
              </a:rPr>
              <a:t>Li(</a:t>
            </a:r>
            <a:r>
              <a:rPr lang="it-IT" b="1" dirty="0" err="1">
                <a:solidFill>
                  <a:schemeClr val="accent3"/>
                </a:solidFill>
              </a:rPr>
              <a:t>γ,t</a:t>
            </a:r>
            <a:r>
              <a:rPr lang="it-IT" b="1" dirty="0">
                <a:solidFill>
                  <a:schemeClr val="accent3"/>
                </a:solidFill>
              </a:rPr>
              <a:t>) reaction</a:t>
            </a:r>
          </a:p>
        </p:txBody>
      </p:sp>
      <p:sp>
        <p:nvSpPr>
          <p:cNvPr id="9" name="Titolo 1">
            <a:extLst>
              <a:ext uri="{FF2B5EF4-FFF2-40B4-BE49-F238E27FC236}">
                <a16:creationId xmlns:a16="http://schemas.microsoft.com/office/drawing/2014/main" id="{30EADD14-91F6-987C-0C46-C137ABF36BF5}"/>
              </a:ext>
            </a:extLst>
          </p:cNvPr>
          <p:cNvSpPr txBox="1">
            <a:spLocks/>
          </p:cNvSpPr>
          <p:nvPr/>
        </p:nvSpPr>
        <p:spPr>
          <a:xfrm>
            <a:off x="4868929" y="1179165"/>
            <a:ext cx="4613825" cy="832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it-IT" b="1" dirty="0">
                <a:solidFill>
                  <a:schemeClr val="accent3"/>
                </a:solidFill>
              </a:rPr>
              <a:t>Experimental setup</a:t>
            </a:r>
          </a:p>
        </p:txBody>
      </p:sp>
      <p:grpSp>
        <p:nvGrpSpPr>
          <p:cNvPr id="11" name="Gruppo 10">
            <a:extLst>
              <a:ext uri="{FF2B5EF4-FFF2-40B4-BE49-F238E27FC236}">
                <a16:creationId xmlns:a16="http://schemas.microsoft.com/office/drawing/2014/main" id="{FE9D080A-B3B2-C050-6481-7495DA7537E8}"/>
              </a:ext>
            </a:extLst>
          </p:cNvPr>
          <p:cNvGrpSpPr/>
          <p:nvPr/>
        </p:nvGrpSpPr>
        <p:grpSpPr>
          <a:xfrm>
            <a:off x="1590869" y="1905189"/>
            <a:ext cx="8686795" cy="2874908"/>
            <a:chOff x="560665" y="2765152"/>
            <a:chExt cx="10301681" cy="3967993"/>
          </a:xfrm>
          <a:solidFill>
            <a:schemeClr val="bg1"/>
          </a:solidFill>
        </p:grpSpPr>
        <p:sp>
          <p:nvSpPr>
            <p:cNvPr id="13" name="Rettangolo arrotondato 1">
              <a:extLst>
                <a:ext uri="{FF2B5EF4-FFF2-40B4-BE49-F238E27FC236}">
                  <a16:creationId xmlns:a16="http://schemas.microsoft.com/office/drawing/2014/main" id="{99A0A742-7DA0-49B6-DCC8-D9FC174307EA}"/>
                </a:ext>
              </a:extLst>
            </p:cNvPr>
            <p:cNvSpPr/>
            <p:nvPr/>
          </p:nvSpPr>
          <p:spPr>
            <a:xfrm>
              <a:off x="560665" y="2765152"/>
              <a:ext cx="10301681" cy="3967993"/>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4" name="Group 7191">
              <a:extLst>
                <a:ext uri="{FF2B5EF4-FFF2-40B4-BE49-F238E27FC236}">
                  <a16:creationId xmlns:a16="http://schemas.microsoft.com/office/drawing/2014/main" id="{79537342-7529-8A83-0169-B69EE88A1230}"/>
                </a:ext>
              </a:extLst>
            </p:cNvPr>
            <p:cNvGrpSpPr/>
            <p:nvPr/>
          </p:nvGrpSpPr>
          <p:grpSpPr>
            <a:xfrm>
              <a:off x="1020660" y="2896161"/>
              <a:ext cx="9144001" cy="3726791"/>
              <a:chOff x="-1" y="1676400"/>
              <a:chExt cx="9144001" cy="3726791"/>
            </a:xfrm>
            <a:grpFill/>
          </p:grpSpPr>
          <p:pic>
            <p:nvPicPr>
              <p:cNvPr id="15" name="Picture 3" descr="HIGS_setup_top.png">
                <a:extLst>
                  <a:ext uri="{FF2B5EF4-FFF2-40B4-BE49-F238E27FC236}">
                    <a16:creationId xmlns:a16="http://schemas.microsoft.com/office/drawing/2014/main" id="{C2A79976-587D-5078-EAAE-ED7CE47CFD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81200"/>
                <a:ext cx="9144000" cy="3043260"/>
              </a:xfrm>
              <a:prstGeom prst="rect">
                <a:avLst/>
              </a:prstGeom>
              <a:grpFill/>
            </p:spPr>
          </p:pic>
          <p:sp>
            <p:nvSpPr>
              <p:cNvPr id="16" name="TextBox 5">
                <a:extLst>
                  <a:ext uri="{FF2B5EF4-FFF2-40B4-BE49-F238E27FC236}">
                    <a16:creationId xmlns:a16="http://schemas.microsoft.com/office/drawing/2014/main" id="{D8AFF309-B2E4-8C0C-5D82-C49ADCD9E07B}"/>
                  </a:ext>
                </a:extLst>
              </p:cNvPr>
              <p:cNvSpPr txBox="1"/>
              <p:nvPr/>
            </p:nvSpPr>
            <p:spPr>
              <a:xfrm>
                <a:off x="6705599" y="1676400"/>
                <a:ext cx="2209798" cy="373991"/>
              </a:xfrm>
              <a:prstGeom prst="rect">
                <a:avLst/>
              </a:prstGeom>
              <a:grpFill/>
              <a:ln w="12700" cmpd="sng">
                <a:solidFill>
                  <a:schemeClr val="bg1"/>
                </a:solidFill>
              </a:ln>
            </p:spPr>
            <p:txBody>
              <a:bodyPr wrap="square" rtlCol="0">
                <a:spAutoFit/>
              </a:bodyPr>
              <a:lstStyle>
                <a:defPPr>
                  <a:defRPr lang="en-GB"/>
                </a:defPPr>
                <a:lvl1pPr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1pPr>
                <a:lvl2pPr marL="673930" indent="-259204"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2pPr>
                <a:lvl3pPr marL="1036815" indent="-207363"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3pPr>
                <a:lvl4pPr marL="1451541" indent="-207363"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4pPr>
                <a:lvl5pPr marL="1866268" indent="-207363"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5pPr>
                <a:lvl6pPr marL="2073631" algn="l" defTabSz="829452" rtl="0" eaLnBrk="1" latinLnBrk="0" hangingPunct="1">
                  <a:defRPr kern="1200">
                    <a:solidFill>
                      <a:schemeClr val="tx1"/>
                    </a:solidFill>
                    <a:latin typeface="Arial" charset="0"/>
                    <a:ea typeface="+mn-ea"/>
                    <a:cs typeface="+mn-cs"/>
                  </a:defRPr>
                </a:lvl6pPr>
                <a:lvl7pPr marL="2488357" algn="l" defTabSz="829452" rtl="0" eaLnBrk="1" latinLnBrk="0" hangingPunct="1">
                  <a:defRPr kern="1200">
                    <a:solidFill>
                      <a:schemeClr val="tx1"/>
                    </a:solidFill>
                    <a:latin typeface="Arial" charset="0"/>
                    <a:ea typeface="+mn-ea"/>
                    <a:cs typeface="+mn-cs"/>
                  </a:defRPr>
                </a:lvl7pPr>
                <a:lvl8pPr marL="2903083" algn="l" defTabSz="829452" rtl="0" eaLnBrk="1" latinLnBrk="0" hangingPunct="1">
                  <a:defRPr kern="1200">
                    <a:solidFill>
                      <a:schemeClr val="tx1"/>
                    </a:solidFill>
                    <a:latin typeface="Arial" charset="0"/>
                    <a:ea typeface="+mn-ea"/>
                    <a:cs typeface="+mn-cs"/>
                  </a:defRPr>
                </a:lvl8pPr>
                <a:lvl9pPr marL="3317809" algn="l" defTabSz="829452" rtl="0" eaLnBrk="1" latinLnBrk="0" hangingPunct="1">
                  <a:defRPr kern="1200">
                    <a:solidFill>
                      <a:schemeClr val="tx1"/>
                    </a:solidFill>
                    <a:latin typeface="Arial" charset="0"/>
                    <a:ea typeface="+mn-ea"/>
                    <a:cs typeface="+mn-cs"/>
                  </a:defRPr>
                </a:lvl9pPr>
              </a:lstStyle>
              <a:p>
                <a:r>
                  <a:rPr lang="en-US" dirty="0">
                    <a:solidFill>
                      <a:srgbClr val="FF0000"/>
                    </a:solidFill>
                  </a:rPr>
                  <a:t>Lead </a:t>
                </a:r>
                <a:r>
                  <a:rPr lang="en-US" dirty="0" err="1">
                    <a:solidFill>
                      <a:srgbClr val="FF0000"/>
                    </a:solidFill>
                  </a:rPr>
                  <a:t>Shieding</a:t>
                </a:r>
                <a:endParaRPr lang="en-US" dirty="0">
                  <a:solidFill>
                    <a:srgbClr val="FF0000"/>
                  </a:solidFill>
                </a:endParaRPr>
              </a:p>
            </p:txBody>
          </p:sp>
          <p:sp>
            <p:nvSpPr>
              <p:cNvPr id="17" name="TextBox 8">
                <a:extLst>
                  <a:ext uri="{FF2B5EF4-FFF2-40B4-BE49-F238E27FC236}">
                    <a16:creationId xmlns:a16="http://schemas.microsoft.com/office/drawing/2014/main" id="{D2262D58-EE46-29C5-A2FF-465986A7BFF3}"/>
                  </a:ext>
                </a:extLst>
              </p:cNvPr>
              <p:cNvSpPr txBox="1"/>
              <p:nvPr/>
            </p:nvSpPr>
            <p:spPr>
              <a:xfrm>
                <a:off x="3204024" y="4996411"/>
                <a:ext cx="2225469" cy="373992"/>
              </a:xfrm>
              <a:prstGeom prst="rect">
                <a:avLst/>
              </a:prstGeom>
              <a:grpFill/>
              <a:ln w="12700" cmpd="sng">
                <a:solidFill>
                  <a:schemeClr val="bg1"/>
                </a:solidFill>
              </a:ln>
            </p:spPr>
            <p:txBody>
              <a:bodyPr wrap="square" rtlCol="0">
                <a:spAutoFit/>
              </a:bodyPr>
              <a:lstStyle>
                <a:defPPr>
                  <a:defRPr lang="en-GB"/>
                </a:defPPr>
                <a:lvl1pPr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1pPr>
                <a:lvl2pPr marL="673930" indent="-259204"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2pPr>
                <a:lvl3pPr marL="1036815" indent="-207363"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3pPr>
                <a:lvl4pPr marL="1451541" indent="-207363"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4pPr>
                <a:lvl5pPr marL="1866268" indent="-207363"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5pPr>
                <a:lvl6pPr marL="2073631" algn="l" defTabSz="829452" rtl="0" eaLnBrk="1" latinLnBrk="0" hangingPunct="1">
                  <a:defRPr kern="1200">
                    <a:solidFill>
                      <a:schemeClr val="tx1"/>
                    </a:solidFill>
                    <a:latin typeface="Arial" charset="0"/>
                    <a:ea typeface="+mn-ea"/>
                    <a:cs typeface="+mn-cs"/>
                  </a:defRPr>
                </a:lvl6pPr>
                <a:lvl7pPr marL="2488357" algn="l" defTabSz="829452" rtl="0" eaLnBrk="1" latinLnBrk="0" hangingPunct="1">
                  <a:defRPr kern="1200">
                    <a:solidFill>
                      <a:schemeClr val="tx1"/>
                    </a:solidFill>
                    <a:latin typeface="Arial" charset="0"/>
                    <a:ea typeface="+mn-ea"/>
                    <a:cs typeface="+mn-cs"/>
                  </a:defRPr>
                </a:lvl7pPr>
                <a:lvl8pPr marL="2903083" algn="l" defTabSz="829452" rtl="0" eaLnBrk="1" latinLnBrk="0" hangingPunct="1">
                  <a:defRPr kern="1200">
                    <a:solidFill>
                      <a:schemeClr val="tx1"/>
                    </a:solidFill>
                    <a:latin typeface="Arial" charset="0"/>
                    <a:ea typeface="+mn-ea"/>
                    <a:cs typeface="+mn-cs"/>
                  </a:defRPr>
                </a:lvl8pPr>
                <a:lvl9pPr marL="3317809" algn="l" defTabSz="829452" rtl="0" eaLnBrk="1" latinLnBrk="0" hangingPunct="1">
                  <a:defRPr kern="1200">
                    <a:solidFill>
                      <a:schemeClr val="tx1"/>
                    </a:solidFill>
                    <a:latin typeface="Arial" charset="0"/>
                    <a:ea typeface="+mn-ea"/>
                    <a:cs typeface="+mn-cs"/>
                  </a:defRPr>
                </a:lvl9pPr>
              </a:lstStyle>
              <a:p>
                <a:r>
                  <a:rPr lang="en-US" dirty="0">
                    <a:solidFill>
                      <a:srgbClr val="FF0000"/>
                    </a:solidFill>
                  </a:rPr>
                  <a:t>Lead </a:t>
                </a:r>
                <a:r>
                  <a:rPr lang="en-US" dirty="0" err="1">
                    <a:solidFill>
                      <a:srgbClr val="FF0000"/>
                    </a:solidFill>
                  </a:rPr>
                  <a:t>Shieding</a:t>
                </a:r>
                <a:endParaRPr lang="en-US" dirty="0">
                  <a:solidFill>
                    <a:srgbClr val="FF0000"/>
                  </a:solidFill>
                </a:endParaRPr>
              </a:p>
            </p:txBody>
          </p:sp>
          <p:sp>
            <p:nvSpPr>
              <p:cNvPr id="18" name="TextBox 9">
                <a:extLst>
                  <a:ext uri="{FF2B5EF4-FFF2-40B4-BE49-F238E27FC236}">
                    <a16:creationId xmlns:a16="http://schemas.microsoft.com/office/drawing/2014/main" id="{BBB4D70E-3D4D-947E-3800-5BD12F58110F}"/>
                  </a:ext>
                </a:extLst>
              </p:cNvPr>
              <p:cNvSpPr txBox="1"/>
              <p:nvPr/>
            </p:nvSpPr>
            <p:spPr>
              <a:xfrm>
                <a:off x="1828801" y="1676400"/>
                <a:ext cx="1142990" cy="373991"/>
              </a:xfrm>
              <a:prstGeom prst="rect">
                <a:avLst/>
              </a:prstGeom>
              <a:grpFill/>
              <a:ln w="12700" cmpd="sng">
                <a:solidFill>
                  <a:schemeClr val="bg1"/>
                </a:solidFill>
              </a:ln>
            </p:spPr>
            <p:txBody>
              <a:bodyPr wrap="square" rtlCol="0">
                <a:spAutoFit/>
              </a:bodyPr>
              <a:lstStyle>
                <a:defPPr>
                  <a:defRPr lang="en-GB"/>
                </a:defPPr>
                <a:lvl1pPr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1pPr>
                <a:lvl2pPr marL="673930" indent="-259204"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2pPr>
                <a:lvl3pPr marL="1036815" indent="-207363"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3pPr>
                <a:lvl4pPr marL="1451541" indent="-207363"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4pPr>
                <a:lvl5pPr marL="1866268" indent="-207363"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5pPr>
                <a:lvl6pPr marL="2073631" algn="l" defTabSz="829452" rtl="0" eaLnBrk="1" latinLnBrk="0" hangingPunct="1">
                  <a:defRPr kern="1200">
                    <a:solidFill>
                      <a:schemeClr val="tx1"/>
                    </a:solidFill>
                    <a:latin typeface="Arial" charset="0"/>
                    <a:ea typeface="+mn-ea"/>
                    <a:cs typeface="+mn-cs"/>
                  </a:defRPr>
                </a:lvl6pPr>
                <a:lvl7pPr marL="2488357" algn="l" defTabSz="829452" rtl="0" eaLnBrk="1" latinLnBrk="0" hangingPunct="1">
                  <a:defRPr kern="1200">
                    <a:solidFill>
                      <a:schemeClr val="tx1"/>
                    </a:solidFill>
                    <a:latin typeface="Arial" charset="0"/>
                    <a:ea typeface="+mn-ea"/>
                    <a:cs typeface="+mn-cs"/>
                  </a:defRPr>
                </a:lvl7pPr>
                <a:lvl8pPr marL="2903083" algn="l" defTabSz="829452" rtl="0" eaLnBrk="1" latinLnBrk="0" hangingPunct="1">
                  <a:defRPr kern="1200">
                    <a:solidFill>
                      <a:schemeClr val="tx1"/>
                    </a:solidFill>
                    <a:latin typeface="Arial" charset="0"/>
                    <a:ea typeface="+mn-ea"/>
                    <a:cs typeface="+mn-cs"/>
                  </a:defRPr>
                </a:lvl8pPr>
                <a:lvl9pPr marL="3317809" algn="l" defTabSz="829452" rtl="0" eaLnBrk="1" latinLnBrk="0" hangingPunct="1">
                  <a:defRPr kern="1200">
                    <a:solidFill>
                      <a:schemeClr val="tx1"/>
                    </a:solidFill>
                    <a:latin typeface="Arial" charset="0"/>
                    <a:ea typeface="+mn-ea"/>
                    <a:cs typeface="+mn-cs"/>
                  </a:defRPr>
                </a:lvl9pPr>
              </a:lstStyle>
              <a:p>
                <a:r>
                  <a:rPr lang="en-US" dirty="0">
                    <a:solidFill>
                      <a:srgbClr val="FF0000"/>
                    </a:solidFill>
                  </a:rPr>
                  <a:t>EJ315</a:t>
                </a:r>
              </a:p>
            </p:txBody>
          </p:sp>
          <p:sp>
            <p:nvSpPr>
              <p:cNvPr id="19" name="TextBox 10">
                <a:extLst>
                  <a:ext uri="{FF2B5EF4-FFF2-40B4-BE49-F238E27FC236}">
                    <a16:creationId xmlns:a16="http://schemas.microsoft.com/office/drawing/2014/main" id="{0A4CF2F5-475A-053C-AC30-EFD65C3A641C}"/>
                  </a:ext>
                </a:extLst>
              </p:cNvPr>
              <p:cNvSpPr txBox="1"/>
              <p:nvPr/>
            </p:nvSpPr>
            <p:spPr>
              <a:xfrm>
                <a:off x="1407993" y="5029200"/>
                <a:ext cx="1426686" cy="373991"/>
              </a:xfrm>
              <a:prstGeom prst="rect">
                <a:avLst/>
              </a:prstGeom>
              <a:grpFill/>
              <a:ln w="12700" cmpd="sng">
                <a:solidFill>
                  <a:schemeClr val="bg1"/>
                </a:solidFill>
              </a:ln>
            </p:spPr>
            <p:txBody>
              <a:bodyPr wrap="square" rtlCol="0">
                <a:spAutoFit/>
              </a:bodyPr>
              <a:lstStyle>
                <a:defPPr>
                  <a:defRPr lang="en-GB"/>
                </a:defPPr>
                <a:lvl1pPr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1pPr>
                <a:lvl2pPr marL="673930" indent="-259204"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2pPr>
                <a:lvl3pPr marL="1036815" indent="-207363"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3pPr>
                <a:lvl4pPr marL="1451541" indent="-207363"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4pPr>
                <a:lvl5pPr marL="1866268" indent="-207363"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5pPr>
                <a:lvl6pPr marL="2073631" algn="l" defTabSz="829452" rtl="0" eaLnBrk="1" latinLnBrk="0" hangingPunct="1">
                  <a:defRPr kern="1200">
                    <a:solidFill>
                      <a:schemeClr val="tx1"/>
                    </a:solidFill>
                    <a:latin typeface="Arial" charset="0"/>
                    <a:ea typeface="+mn-ea"/>
                    <a:cs typeface="+mn-cs"/>
                  </a:defRPr>
                </a:lvl6pPr>
                <a:lvl7pPr marL="2488357" algn="l" defTabSz="829452" rtl="0" eaLnBrk="1" latinLnBrk="0" hangingPunct="1">
                  <a:defRPr kern="1200">
                    <a:solidFill>
                      <a:schemeClr val="tx1"/>
                    </a:solidFill>
                    <a:latin typeface="Arial" charset="0"/>
                    <a:ea typeface="+mn-ea"/>
                    <a:cs typeface="+mn-cs"/>
                  </a:defRPr>
                </a:lvl7pPr>
                <a:lvl8pPr marL="2903083" algn="l" defTabSz="829452" rtl="0" eaLnBrk="1" latinLnBrk="0" hangingPunct="1">
                  <a:defRPr kern="1200">
                    <a:solidFill>
                      <a:schemeClr val="tx1"/>
                    </a:solidFill>
                    <a:latin typeface="Arial" charset="0"/>
                    <a:ea typeface="+mn-ea"/>
                    <a:cs typeface="+mn-cs"/>
                  </a:defRPr>
                </a:lvl8pPr>
                <a:lvl9pPr marL="3317809" algn="l" defTabSz="829452" rtl="0" eaLnBrk="1" latinLnBrk="0" hangingPunct="1">
                  <a:defRPr kern="1200">
                    <a:solidFill>
                      <a:schemeClr val="tx1"/>
                    </a:solidFill>
                    <a:latin typeface="Arial" charset="0"/>
                    <a:ea typeface="+mn-ea"/>
                    <a:cs typeface="+mn-cs"/>
                  </a:defRPr>
                </a:lvl9pPr>
              </a:lstStyle>
              <a:p>
                <a:r>
                  <a:rPr lang="en-US" dirty="0">
                    <a:solidFill>
                      <a:srgbClr val="FF0000"/>
                    </a:solidFill>
                  </a:rPr>
                  <a:t>EJ301D</a:t>
                </a:r>
              </a:p>
            </p:txBody>
          </p:sp>
          <p:sp>
            <p:nvSpPr>
              <p:cNvPr id="20" name="TextBox 11">
                <a:extLst>
                  <a:ext uri="{FF2B5EF4-FFF2-40B4-BE49-F238E27FC236}">
                    <a16:creationId xmlns:a16="http://schemas.microsoft.com/office/drawing/2014/main" id="{0F1D7E2B-5E1C-05C2-ABB8-24F5265D9E78}"/>
                  </a:ext>
                </a:extLst>
              </p:cNvPr>
              <p:cNvSpPr txBox="1"/>
              <p:nvPr/>
            </p:nvSpPr>
            <p:spPr>
              <a:xfrm>
                <a:off x="4190998" y="1828800"/>
                <a:ext cx="1447803" cy="373991"/>
              </a:xfrm>
              <a:prstGeom prst="rect">
                <a:avLst/>
              </a:prstGeom>
              <a:grpFill/>
              <a:ln w="12700" cmpd="sng">
                <a:solidFill>
                  <a:schemeClr val="bg1"/>
                </a:solidFill>
              </a:ln>
            </p:spPr>
            <p:txBody>
              <a:bodyPr wrap="square" rtlCol="0">
                <a:spAutoFit/>
              </a:bodyPr>
              <a:lstStyle>
                <a:defPPr>
                  <a:defRPr lang="en-GB"/>
                </a:defPPr>
                <a:lvl1pPr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1pPr>
                <a:lvl2pPr marL="673930" indent="-259204"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2pPr>
                <a:lvl3pPr marL="1036815" indent="-207363"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3pPr>
                <a:lvl4pPr marL="1451541" indent="-207363"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4pPr>
                <a:lvl5pPr marL="1866268" indent="-207363"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5pPr>
                <a:lvl6pPr marL="2073631" algn="l" defTabSz="829452" rtl="0" eaLnBrk="1" latinLnBrk="0" hangingPunct="1">
                  <a:defRPr kern="1200">
                    <a:solidFill>
                      <a:schemeClr val="tx1"/>
                    </a:solidFill>
                    <a:latin typeface="Arial" charset="0"/>
                    <a:ea typeface="+mn-ea"/>
                    <a:cs typeface="+mn-cs"/>
                  </a:defRPr>
                </a:lvl6pPr>
                <a:lvl7pPr marL="2488357" algn="l" defTabSz="829452" rtl="0" eaLnBrk="1" latinLnBrk="0" hangingPunct="1">
                  <a:defRPr kern="1200">
                    <a:solidFill>
                      <a:schemeClr val="tx1"/>
                    </a:solidFill>
                    <a:latin typeface="Arial" charset="0"/>
                    <a:ea typeface="+mn-ea"/>
                    <a:cs typeface="+mn-cs"/>
                  </a:defRPr>
                </a:lvl7pPr>
                <a:lvl8pPr marL="2903083" algn="l" defTabSz="829452" rtl="0" eaLnBrk="1" latinLnBrk="0" hangingPunct="1">
                  <a:defRPr kern="1200">
                    <a:solidFill>
                      <a:schemeClr val="tx1"/>
                    </a:solidFill>
                    <a:latin typeface="Arial" charset="0"/>
                    <a:ea typeface="+mn-ea"/>
                    <a:cs typeface="+mn-cs"/>
                  </a:defRPr>
                </a:lvl8pPr>
                <a:lvl9pPr marL="3317809" algn="l" defTabSz="829452" rtl="0" eaLnBrk="1" latinLnBrk="0" hangingPunct="1">
                  <a:defRPr kern="1200">
                    <a:solidFill>
                      <a:schemeClr val="tx1"/>
                    </a:solidFill>
                    <a:latin typeface="Arial" charset="0"/>
                    <a:ea typeface="+mn-ea"/>
                    <a:cs typeface="+mn-cs"/>
                  </a:defRPr>
                </a:lvl9pPr>
              </a:lstStyle>
              <a:p>
                <a:r>
                  <a:rPr lang="en-US" baseline="30000" dirty="0">
                    <a:solidFill>
                      <a:srgbClr val="FF0000"/>
                    </a:solidFill>
                    <a:ea typeface="Microsoft YaHei" charset="0"/>
                    <a:cs typeface="Microsoft YaHei" charset="0"/>
                  </a:rPr>
                  <a:t>197</a:t>
                </a:r>
                <a:r>
                  <a:rPr lang="en-US" dirty="0">
                    <a:solidFill>
                      <a:srgbClr val="FF0000"/>
                    </a:solidFill>
                    <a:ea typeface="Microsoft YaHei" charset="0"/>
                    <a:cs typeface="Microsoft YaHei" charset="0"/>
                  </a:rPr>
                  <a:t>Au</a:t>
                </a:r>
                <a:r>
                  <a:rPr lang="en-US" dirty="0">
                    <a:solidFill>
                      <a:srgbClr val="FF0000"/>
                    </a:solidFill>
                  </a:rPr>
                  <a:t> foil</a:t>
                </a:r>
              </a:p>
            </p:txBody>
          </p:sp>
          <p:sp>
            <p:nvSpPr>
              <p:cNvPr id="21" name="TextBox 14">
                <a:extLst>
                  <a:ext uri="{FF2B5EF4-FFF2-40B4-BE49-F238E27FC236}">
                    <a16:creationId xmlns:a16="http://schemas.microsoft.com/office/drawing/2014/main" id="{08DC046D-0798-6F0D-DB95-4AF83B438F7D}"/>
                  </a:ext>
                </a:extLst>
              </p:cNvPr>
              <p:cNvSpPr txBox="1"/>
              <p:nvPr/>
            </p:nvSpPr>
            <p:spPr>
              <a:xfrm>
                <a:off x="0" y="4267200"/>
                <a:ext cx="1096800" cy="373991"/>
              </a:xfrm>
              <a:prstGeom prst="rect">
                <a:avLst/>
              </a:prstGeom>
              <a:grpFill/>
              <a:ln w="12700" cmpd="sng">
                <a:solidFill>
                  <a:schemeClr val="bg1"/>
                </a:solidFill>
              </a:ln>
            </p:spPr>
            <p:txBody>
              <a:bodyPr wrap="square" rtlCol="0">
                <a:spAutoFit/>
              </a:bodyPr>
              <a:lstStyle>
                <a:defPPr>
                  <a:defRPr lang="en-GB"/>
                </a:defPPr>
                <a:lvl1pPr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1pPr>
                <a:lvl2pPr marL="673930" indent="-259204"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2pPr>
                <a:lvl3pPr marL="1036815" indent="-207363"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3pPr>
                <a:lvl4pPr marL="1451541" indent="-207363"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4pPr>
                <a:lvl5pPr marL="1866268" indent="-207363"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5pPr>
                <a:lvl6pPr marL="2073631" algn="l" defTabSz="829452" rtl="0" eaLnBrk="1" latinLnBrk="0" hangingPunct="1">
                  <a:defRPr kern="1200">
                    <a:solidFill>
                      <a:schemeClr val="tx1"/>
                    </a:solidFill>
                    <a:latin typeface="Arial" charset="0"/>
                    <a:ea typeface="+mn-ea"/>
                    <a:cs typeface="+mn-cs"/>
                  </a:defRPr>
                </a:lvl6pPr>
                <a:lvl7pPr marL="2488357" algn="l" defTabSz="829452" rtl="0" eaLnBrk="1" latinLnBrk="0" hangingPunct="1">
                  <a:defRPr kern="1200">
                    <a:solidFill>
                      <a:schemeClr val="tx1"/>
                    </a:solidFill>
                    <a:latin typeface="Arial" charset="0"/>
                    <a:ea typeface="+mn-ea"/>
                    <a:cs typeface="+mn-cs"/>
                  </a:defRPr>
                </a:lvl7pPr>
                <a:lvl8pPr marL="2903083" algn="l" defTabSz="829452" rtl="0" eaLnBrk="1" latinLnBrk="0" hangingPunct="1">
                  <a:defRPr kern="1200">
                    <a:solidFill>
                      <a:schemeClr val="tx1"/>
                    </a:solidFill>
                    <a:latin typeface="Arial" charset="0"/>
                    <a:ea typeface="+mn-ea"/>
                    <a:cs typeface="+mn-cs"/>
                  </a:defRPr>
                </a:lvl8pPr>
                <a:lvl9pPr marL="3317809" algn="l" defTabSz="829452" rtl="0" eaLnBrk="1" latinLnBrk="0" hangingPunct="1">
                  <a:defRPr kern="1200">
                    <a:solidFill>
                      <a:schemeClr val="tx1"/>
                    </a:solidFill>
                    <a:latin typeface="Arial" charset="0"/>
                    <a:ea typeface="+mn-ea"/>
                    <a:cs typeface="+mn-cs"/>
                  </a:defRPr>
                </a:lvl9pPr>
              </a:lstStyle>
              <a:p>
                <a:r>
                  <a:rPr lang="en-US" dirty="0" err="1">
                    <a:solidFill>
                      <a:srgbClr val="FF0000"/>
                    </a:solidFill>
                  </a:rPr>
                  <a:t>HPGe</a:t>
                </a:r>
                <a:endParaRPr lang="en-US" dirty="0">
                  <a:solidFill>
                    <a:srgbClr val="FF0000"/>
                  </a:solidFill>
                </a:endParaRPr>
              </a:p>
            </p:txBody>
          </p:sp>
          <p:sp>
            <p:nvSpPr>
              <p:cNvPr id="22" name="TextBox 15">
                <a:extLst>
                  <a:ext uri="{FF2B5EF4-FFF2-40B4-BE49-F238E27FC236}">
                    <a16:creationId xmlns:a16="http://schemas.microsoft.com/office/drawing/2014/main" id="{0E96AC97-1C31-2E31-0B24-42F41042B420}"/>
                  </a:ext>
                </a:extLst>
              </p:cNvPr>
              <p:cNvSpPr txBox="1"/>
              <p:nvPr/>
            </p:nvSpPr>
            <p:spPr>
              <a:xfrm>
                <a:off x="-1" y="1752600"/>
                <a:ext cx="1407996" cy="373991"/>
              </a:xfrm>
              <a:prstGeom prst="rect">
                <a:avLst/>
              </a:prstGeom>
              <a:grpFill/>
              <a:ln w="12700" cmpd="sng">
                <a:solidFill>
                  <a:schemeClr val="bg1"/>
                </a:solidFill>
              </a:ln>
            </p:spPr>
            <p:txBody>
              <a:bodyPr wrap="square" rtlCol="0">
                <a:spAutoFit/>
              </a:bodyPr>
              <a:lstStyle>
                <a:defPPr>
                  <a:defRPr lang="en-GB"/>
                </a:defPPr>
                <a:lvl1pPr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1pPr>
                <a:lvl2pPr marL="673930" indent="-259204"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2pPr>
                <a:lvl3pPr marL="1036815" indent="-207363"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3pPr>
                <a:lvl4pPr marL="1451541" indent="-207363"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4pPr>
                <a:lvl5pPr marL="1866268" indent="-207363"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5pPr>
                <a:lvl6pPr marL="2073631" algn="l" defTabSz="829452" rtl="0" eaLnBrk="1" latinLnBrk="0" hangingPunct="1">
                  <a:defRPr kern="1200">
                    <a:solidFill>
                      <a:schemeClr val="tx1"/>
                    </a:solidFill>
                    <a:latin typeface="Arial" charset="0"/>
                    <a:ea typeface="+mn-ea"/>
                    <a:cs typeface="+mn-cs"/>
                  </a:defRPr>
                </a:lvl6pPr>
                <a:lvl7pPr marL="2488357" algn="l" defTabSz="829452" rtl="0" eaLnBrk="1" latinLnBrk="0" hangingPunct="1">
                  <a:defRPr kern="1200">
                    <a:solidFill>
                      <a:schemeClr val="tx1"/>
                    </a:solidFill>
                    <a:latin typeface="Arial" charset="0"/>
                    <a:ea typeface="+mn-ea"/>
                    <a:cs typeface="+mn-cs"/>
                  </a:defRPr>
                </a:lvl7pPr>
                <a:lvl8pPr marL="2903083" algn="l" defTabSz="829452" rtl="0" eaLnBrk="1" latinLnBrk="0" hangingPunct="1">
                  <a:defRPr kern="1200">
                    <a:solidFill>
                      <a:schemeClr val="tx1"/>
                    </a:solidFill>
                    <a:latin typeface="Arial" charset="0"/>
                    <a:ea typeface="+mn-ea"/>
                    <a:cs typeface="+mn-cs"/>
                  </a:defRPr>
                </a:lvl8pPr>
                <a:lvl9pPr marL="3317809" algn="l" defTabSz="829452" rtl="0" eaLnBrk="1" latinLnBrk="0" hangingPunct="1">
                  <a:defRPr kern="1200">
                    <a:solidFill>
                      <a:schemeClr val="tx1"/>
                    </a:solidFill>
                    <a:latin typeface="Arial" charset="0"/>
                    <a:ea typeface="+mn-ea"/>
                    <a:cs typeface="+mn-cs"/>
                  </a:defRPr>
                </a:lvl9pPr>
              </a:lstStyle>
              <a:p>
                <a:r>
                  <a:rPr lang="en-US" dirty="0">
                    <a:solidFill>
                      <a:srgbClr val="FF0000"/>
                    </a:solidFill>
                  </a:rPr>
                  <a:t>D</a:t>
                </a:r>
                <a:r>
                  <a:rPr lang="en-US" baseline="-25000" dirty="0">
                    <a:solidFill>
                      <a:srgbClr val="FF0000"/>
                    </a:solidFill>
                  </a:rPr>
                  <a:t>2</a:t>
                </a:r>
                <a:r>
                  <a:rPr lang="en-US" dirty="0">
                    <a:solidFill>
                      <a:srgbClr val="FF0000"/>
                    </a:solidFill>
                  </a:rPr>
                  <a:t>O cell</a:t>
                </a:r>
              </a:p>
            </p:txBody>
          </p:sp>
          <p:sp>
            <p:nvSpPr>
              <p:cNvPr id="23" name="TextBox 17">
                <a:extLst>
                  <a:ext uri="{FF2B5EF4-FFF2-40B4-BE49-F238E27FC236}">
                    <a16:creationId xmlns:a16="http://schemas.microsoft.com/office/drawing/2014/main" id="{9C783A84-EE09-3B54-4F24-EBB428DC3C5D}"/>
                  </a:ext>
                </a:extLst>
              </p:cNvPr>
              <p:cNvSpPr txBox="1"/>
              <p:nvPr/>
            </p:nvSpPr>
            <p:spPr>
              <a:xfrm>
                <a:off x="5562598" y="4876800"/>
                <a:ext cx="2498933" cy="373992"/>
              </a:xfrm>
              <a:prstGeom prst="rect">
                <a:avLst/>
              </a:prstGeom>
              <a:grpFill/>
              <a:ln w="12700" cmpd="sng">
                <a:solidFill>
                  <a:schemeClr val="bg1"/>
                </a:solidFill>
              </a:ln>
            </p:spPr>
            <p:txBody>
              <a:bodyPr wrap="square" rtlCol="0">
                <a:spAutoFit/>
              </a:bodyPr>
              <a:lstStyle>
                <a:defPPr>
                  <a:defRPr lang="en-GB"/>
                </a:defPPr>
                <a:lvl1pPr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1pPr>
                <a:lvl2pPr marL="673930" indent="-259204"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2pPr>
                <a:lvl3pPr marL="1036815" indent="-207363"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3pPr>
                <a:lvl4pPr marL="1451541" indent="-207363"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4pPr>
                <a:lvl5pPr marL="1866268" indent="-207363"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5pPr>
                <a:lvl6pPr marL="2073631" algn="l" defTabSz="829452" rtl="0" eaLnBrk="1" latinLnBrk="0" hangingPunct="1">
                  <a:defRPr kern="1200">
                    <a:solidFill>
                      <a:schemeClr val="tx1"/>
                    </a:solidFill>
                    <a:latin typeface="Arial" charset="0"/>
                    <a:ea typeface="+mn-ea"/>
                    <a:cs typeface="+mn-cs"/>
                  </a:defRPr>
                </a:lvl6pPr>
                <a:lvl7pPr marL="2488357" algn="l" defTabSz="829452" rtl="0" eaLnBrk="1" latinLnBrk="0" hangingPunct="1">
                  <a:defRPr kern="1200">
                    <a:solidFill>
                      <a:schemeClr val="tx1"/>
                    </a:solidFill>
                    <a:latin typeface="Arial" charset="0"/>
                    <a:ea typeface="+mn-ea"/>
                    <a:cs typeface="+mn-cs"/>
                  </a:defRPr>
                </a:lvl7pPr>
                <a:lvl8pPr marL="2903083" algn="l" defTabSz="829452" rtl="0" eaLnBrk="1" latinLnBrk="0" hangingPunct="1">
                  <a:defRPr kern="1200">
                    <a:solidFill>
                      <a:schemeClr val="tx1"/>
                    </a:solidFill>
                    <a:latin typeface="Arial" charset="0"/>
                    <a:ea typeface="+mn-ea"/>
                    <a:cs typeface="+mn-cs"/>
                  </a:defRPr>
                </a:lvl8pPr>
                <a:lvl9pPr marL="3317809" algn="l" defTabSz="829452" rtl="0" eaLnBrk="1" latinLnBrk="0" hangingPunct="1">
                  <a:defRPr kern="1200">
                    <a:solidFill>
                      <a:schemeClr val="tx1"/>
                    </a:solidFill>
                    <a:latin typeface="Arial" charset="0"/>
                    <a:ea typeface="+mn-ea"/>
                    <a:cs typeface="+mn-cs"/>
                  </a:defRPr>
                </a:lvl9pPr>
              </a:lstStyle>
              <a:p>
                <a:r>
                  <a:rPr lang="en-US" dirty="0">
                    <a:solidFill>
                      <a:srgbClr val="FF0000"/>
                    </a:solidFill>
                  </a:rPr>
                  <a:t>SIDAR chamber</a:t>
                </a:r>
              </a:p>
            </p:txBody>
          </p:sp>
          <p:cxnSp>
            <p:nvCxnSpPr>
              <p:cNvPr id="24" name="Elbow Connector 12">
                <a:extLst>
                  <a:ext uri="{FF2B5EF4-FFF2-40B4-BE49-F238E27FC236}">
                    <a16:creationId xmlns:a16="http://schemas.microsoft.com/office/drawing/2014/main" id="{C276CCA4-BB2A-587C-1AE8-A11027D3DFC1}"/>
                  </a:ext>
                </a:extLst>
              </p:cNvPr>
              <p:cNvCxnSpPr/>
              <p:nvPr/>
            </p:nvCxnSpPr>
            <p:spPr bwMode="auto">
              <a:xfrm rot="5400000">
                <a:off x="3924301" y="2705099"/>
                <a:ext cx="1295399" cy="304800"/>
              </a:xfrm>
              <a:prstGeom prst="bentConnector3">
                <a:avLst>
                  <a:gd name="adj1" fmla="val 50000"/>
                </a:avLst>
              </a:prstGeom>
              <a:grpFill/>
              <a:ln w="28575" cap="flat" cmpd="sng" algn="ctr">
                <a:solidFill>
                  <a:srgbClr val="FF0000"/>
                </a:solidFill>
                <a:prstDash val="dash"/>
                <a:round/>
                <a:headEnd type="none" w="med" len="med"/>
                <a:tailEnd type="none" w="med" len="med"/>
              </a:ln>
              <a:effectLst/>
            </p:spPr>
          </p:cxnSp>
          <p:cxnSp>
            <p:nvCxnSpPr>
              <p:cNvPr id="25" name="Elbow Connector 26">
                <a:extLst>
                  <a:ext uri="{FF2B5EF4-FFF2-40B4-BE49-F238E27FC236}">
                    <a16:creationId xmlns:a16="http://schemas.microsoft.com/office/drawing/2014/main" id="{9CDC767B-B9E9-2EBC-C0D0-D6BAE721D37E}"/>
                  </a:ext>
                </a:extLst>
              </p:cNvPr>
              <p:cNvCxnSpPr>
                <a:stCxn id="22" idx="2"/>
              </p:cNvCxnSpPr>
              <p:nvPr/>
            </p:nvCxnSpPr>
            <p:spPr bwMode="auto">
              <a:xfrm rot="16200000" flipH="1">
                <a:off x="729493" y="2101095"/>
                <a:ext cx="1454808" cy="1505800"/>
              </a:xfrm>
              <a:prstGeom prst="bentConnector3">
                <a:avLst>
                  <a:gd name="adj1" fmla="val 50000"/>
                </a:avLst>
              </a:prstGeom>
              <a:grpFill/>
              <a:ln w="28575" cap="flat" cmpd="sng" algn="ctr">
                <a:solidFill>
                  <a:srgbClr val="FF0000"/>
                </a:solidFill>
                <a:prstDash val="dash"/>
                <a:round/>
                <a:headEnd type="none" w="med" len="med"/>
                <a:tailEnd type="none" w="med" len="med"/>
              </a:ln>
              <a:effectLst/>
            </p:spPr>
          </p:cxnSp>
          <p:cxnSp>
            <p:nvCxnSpPr>
              <p:cNvPr id="26" name="Elbow Connector 33">
                <a:extLst>
                  <a:ext uri="{FF2B5EF4-FFF2-40B4-BE49-F238E27FC236}">
                    <a16:creationId xmlns:a16="http://schemas.microsoft.com/office/drawing/2014/main" id="{1C6EDD4E-CA29-55B9-1267-03E4A746D5EB}"/>
                  </a:ext>
                </a:extLst>
              </p:cNvPr>
              <p:cNvCxnSpPr>
                <a:endCxn id="23" idx="1"/>
              </p:cNvCxnSpPr>
              <p:nvPr/>
            </p:nvCxnSpPr>
            <p:spPr bwMode="auto">
              <a:xfrm rot="5400000">
                <a:off x="5088104" y="4513094"/>
                <a:ext cx="1025198" cy="76209"/>
              </a:xfrm>
              <a:prstGeom prst="bentConnector4">
                <a:avLst>
                  <a:gd name="adj1" fmla="val 40880"/>
                  <a:gd name="adj2" fmla="val 502061"/>
                </a:avLst>
              </a:prstGeom>
              <a:grpFill/>
              <a:ln w="28575" cap="flat" cmpd="sng" algn="ctr">
                <a:solidFill>
                  <a:srgbClr val="FF0000"/>
                </a:solidFill>
                <a:prstDash val="dash"/>
                <a:round/>
                <a:headEnd type="none" w="med" len="med"/>
                <a:tailEnd type="none" w="med" len="med"/>
              </a:ln>
              <a:effectLst/>
            </p:spPr>
          </p:cxnSp>
          <p:cxnSp>
            <p:nvCxnSpPr>
              <p:cNvPr id="27" name="Elbow Connector 36">
                <a:extLst>
                  <a:ext uri="{FF2B5EF4-FFF2-40B4-BE49-F238E27FC236}">
                    <a16:creationId xmlns:a16="http://schemas.microsoft.com/office/drawing/2014/main" id="{45B4E63D-D7E0-8909-8986-6F5D16D24073}"/>
                  </a:ext>
                </a:extLst>
              </p:cNvPr>
              <p:cNvCxnSpPr>
                <a:stCxn id="16" idx="2"/>
              </p:cNvCxnSpPr>
              <p:nvPr/>
            </p:nvCxnSpPr>
            <p:spPr bwMode="auto">
              <a:xfrm rot="5400000">
                <a:off x="6949748" y="1958650"/>
                <a:ext cx="769011" cy="952492"/>
              </a:xfrm>
              <a:prstGeom prst="bentConnector3">
                <a:avLst>
                  <a:gd name="adj1" fmla="val 50000"/>
                </a:avLst>
              </a:prstGeom>
              <a:grpFill/>
              <a:ln w="28575" cap="flat" cmpd="sng" algn="ctr">
                <a:solidFill>
                  <a:srgbClr val="FF0000"/>
                </a:solidFill>
                <a:prstDash val="dash"/>
                <a:round/>
                <a:headEnd type="none" w="med" len="med"/>
                <a:tailEnd type="none" w="med" len="med"/>
              </a:ln>
              <a:effectLst/>
            </p:spPr>
          </p:cxnSp>
          <p:cxnSp>
            <p:nvCxnSpPr>
              <p:cNvPr id="28" name="Elbow Connector 39">
                <a:extLst>
                  <a:ext uri="{FF2B5EF4-FFF2-40B4-BE49-F238E27FC236}">
                    <a16:creationId xmlns:a16="http://schemas.microsoft.com/office/drawing/2014/main" id="{D3EA745E-DCDB-75E4-213E-99FCCC60A731}"/>
                  </a:ext>
                </a:extLst>
              </p:cNvPr>
              <p:cNvCxnSpPr/>
              <p:nvPr/>
            </p:nvCxnSpPr>
            <p:spPr bwMode="auto">
              <a:xfrm rot="16200000" flipH="1">
                <a:off x="7505700" y="2095500"/>
                <a:ext cx="838200" cy="762000"/>
              </a:xfrm>
              <a:prstGeom prst="bentConnector3">
                <a:avLst>
                  <a:gd name="adj1" fmla="val 50000"/>
                </a:avLst>
              </a:prstGeom>
              <a:grpFill/>
              <a:ln w="28575" cap="flat" cmpd="sng" algn="ctr">
                <a:solidFill>
                  <a:srgbClr val="FF0000"/>
                </a:solidFill>
                <a:prstDash val="dash"/>
                <a:round/>
                <a:headEnd type="none" w="med" len="med"/>
                <a:tailEnd type="none" w="med" len="med"/>
              </a:ln>
              <a:effectLst/>
            </p:spPr>
          </p:cxnSp>
          <p:cxnSp>
            <p:nvCxnSpPr>
              <p:cNvPr id="29" name="Elbow Connector 42">
                <a:extLst>
                  <a:ext uri="{FF2B5EF4-FFF2-40B4-BE49-F238E27FC236}">
                    <a16:creationId xmlns:a16="http://schemas.microsoft.com/office/drawing/2014/main" id="{B3F891E0-20C1-F908-325B-06D2E3695A25}"/>
                  </a:ext>
                </a:extLst>
              </p:cNvPr>
              <p:cNvCxnSpPr>
                <a:endCxn id="17" idx="0"/>
              </p:cNvCxnSpPr>
              <p:nvPr/>
            </p:nvCxnSpPr>
            <p:spPr bwMode="auto">
              <a:xfrm rot="16200000" flipH="1">
                <a:off x="3417491" y="4097143"/>
                <a:ext cx="838200" cy="960336"/>
              </a:xfrm>
              <a:prstGeom prst="bentConnector3">
                <a:avLst>
                  <a:gd name="adj1" fmla="val 50000"/>
                </a:avLst>
              </a:prstGeom>
              <a:grpFill/>
              <a:ln w="28575" cap="flat" cmpd="sng" algn="ctr">
                <a:solidFill>
                  <a:srgbClr val="FF0000"/>
                </a:solidFill>
                <a:prstDash val="dash"/>
                <a:round/>
                <a:headEnd type="none" w="med" len="med"/>
                <a:tailEnd type="none" w="med" len="med"/>
              </a:ln>
              <a:effectLst/>
            </p:spPr>
          </p:cxnSp>
          <p:cxnSp>
            <p:nvCxnSpPr>
              <p:cNvPr id="31" name="Elbow Connector 54">
                <a:extLst>
                  <a:ext uri="{FF2B5EF4-FFF2-40B4-BE49-F238E27FC236}">
                    <a16:creationId xmlns:a16="http://schemas.microsoft.com/office/drawing/2014/main" id="{A44EED38-FCD5-5520-0975-908EFB21C0CA}"/>
                  </a:ext>
                </a:extLst>
              </p:cNvPr>
              <p:cNvCxnSpPr/>
              <p:nvPr/>
            </p:nvCxnSpPr>
            <p:spPr bwMode="auto">
              <a:xfrm rot="16200000" flipH="1">
                <a:off x="8153400" y="2133600"/>
                <a:ext cx="762000" cy="609600"/>
              </a:xfrm>
              <a:prstGeom prst="bentConnector3">
                <a:avLst>
                  <a:gd name="adj1" fmla="val 50000"/>
                </a:avLst>
              </a:prstGeom>
              <a:grpFill/>
              <a:ln w="28575" cap="flat" cmpd="sng" algn="ctr">
                <a:solidFill>
                  <a:srgbClr val="FF0000"/>
                </a:solidFill>
                <a:prstDash val="dash"/>
                <a:round/>
                <a:headEnd type="none" w="med" len="med"/>
                <a:tailEnd type="none" w="med" len="med"/>
              </a:ln>
              <a:effectLst/>
            </p:spPr>
          </p:cxnSp>
          <p:cxnSp>
            <p:nvCxnSpPr>
              <p:cNvPr id="32" name="Straight Arrow Connector 7189">
                <a:extLst>
                  <a:ext uri="{FF2B5EF4-FFF2-40B4-BE49-F238E27FC236}">
                    <a16:creationId xmlns:a16="http://schemas.microsoft.com/office/drawing/2014/main" id="{A4484853-1E68-9FF7-E61D-47349C87F1E5}"/>
                  </a:ext>
                </a:extLst>
              </p:cNvPr>
              <p:cNvCxnSpPr/>
              <p:nvPr/>
            </p:nvCxnSpPr>
            <p:spPr bwMode="auto">
              <a:xfrm flipH="1">
                <a:off x="7162800" y="3564000"/>
                <a:ext cx="762000" cy="0"/>
              </a:xfrm>
              <a:prstGeom prst="straightConnector1">
                <a:avLst/>
              </a:prstGeom>
              <a:grpFill/>
              <a:ln w="28575" cap="flat" cmpd="sng" algn="ctr">
                <a:solidFill>
                  <a:srgbClr val="FF0000"/>
                </a:solidFill>
                <a:prstDash val="solid"/>
                <a:round/>
                <a:headEnd type="none" w="med" len="med"/>
                <a:tailEnd type="arrow"/>
              </a:ln>
              <a:effectLst/>
            </p:spPr>
          </p:cxnSp>
        </p:grpSp>
      </p:grpSp>
      <p:sp>
        <p:nvSpPr>
          <p:cNvPr id="33" name="Text Box 2">
            <a:extLst>
              <a:ext uri="{FF2B5EF4-FFF2-40B4-BE49-F238E27FC236}">
                <a16:creationId xmlns:a16="http://schemas.microsoft.com/office/drawing/2014/main" id="{5BFA9CFA-FF27-F005-B236-13D108D7ADAF}"/>
              </a:ext>
            </a:extLst>
          </p:cNvPr>
          <p:cNvSpPr txBox="1">
            <a:spLocks noChangeArrowheads="1"/>
          </p:cNvSpPr>
          <p:nvPr/>
        </p:nvSpPr>
        <p:spPr bwMode="auto">
          <a:xfrm>
            <a:off x="1711158" y="4980848"/>
            <a:ext cx="8245785" cy="1676400"/>
          </a:xfrm>
          <a:prstGeom prst="rect">
            <a:avLst/>
          </a:prstGeom>
          <a:noFill/>
          <a:ln w="9525" cap="flat">
            <a:noFill/>
            <a:round/>
            <a:headEnd/>
            <a:tailEnd/>
          </a:ln>
          <a:effectLst/>
        </p:spPr>
        <p:txBody>
          <a:bodyPr lIns="90000" tIns="66168" rIns="90000" bIns="45000" numCol="2"/>
          <a:lstStyle>
            <a:defPPr>
              <a:defRPr lang="en-GB"/>
            </a:defPPr>
            <a:lvl1pPr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1pPr>
            <a:lvl2pPr marL="673930" indent="-259204"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2pPr>
            <a:lvl3pPr marL="1036815" indent="-207363"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3pPr>
            <a:lvl4pPr marL="1451541" indent="-207363"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4pPr>
            <a:lvl5pPr marL="1866268" indent="-207363" algn="l" defTabSz="414726"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5pPr>
            <a:lvl6pPr marL="2073631" algn="l" defTabSz="829452" rtl="0" eaLnBrk="1" latinLnBrk="0" hangingPunct="1">
              <a:defRPr kern="1200">
                <a:solidFill>
                  <a:schemeClr val="tx1"/>
                </a:solidFill>
                <a:latin typeface="Arial" charset="0"/>
                <a:ea typeface="+mn-ea"/>
                <a:cs typeface="+mn-cs"/>
              </a:defRPr>
            </a:lvl6pPr>
            <a:lvl7pPr marL="2488357" algn="l" defTabSz="829452" rtl="0" eaLnBrk="1" latinLnBrk="0" hangingPunct="1">
              <a:defRPr kern="1200">
                <a:solidFill>
                  <a:schemeClr val="tx1"/>
                </a:solidFill>
                <a:latin typeface="Arial" charset="0"/>
                <a:ea typeface="+mn-ea"/>
                <a:cs typeface="+mn-cs"/>
              </a:defRPr>
            </a:lvl7pPr>
            <a:lvl8pPr marL="2903083" algn="l" defTabSz="829452" rtl="0" eaLnBrk="1" latinLnBrk="0" hangingPunct="1">
              <a:defRPr kern="1200">
                <a:solidFill>
                  <a:schemeClr val="tx1"/>
                </a:solidFill>
                <a:latin typeface="Arial" charset="0"/>
                <a:ea typeface="+mn-ea"/>
                <a:cs typeface="+mn-cs"/>
              </a:defRPr>
            </a:lvl8pPr>
            <a:lvl9pPr marL="3317809" algn="l" defTabSz="829452" rtl="0" eaLnBrk="1" latinLnBrk="0" hangingPunct="1">
              <a:defRPr kern="1200">
                <a:solidFill>
                  <a:schemeClr val="tx1"/>
                </a:solidFill>
                <a:latin typeface="Arial" charset="0"/>
                <a:ea typeface="+mn-ea"/>
                <a:cs typeface="+mn-cs"/>
              </a:defRPr>
            </a:lvl9pPr>
          </a:lstStyle>
          <a:p>
            <a:pPr marL="285750" indent="-285750">
              <a:spcBef>
                <a:spcPts val="288"/>
              </a:spcBef>
              <a:spcAft>
                <a:spcPts val="288"/>
              </a:spcAft>
              <a:buClr>
                <a:schemeClr val="tx1"/>
              </a:buClr>
              <a:buSzPct val="50000"/>
              <a:buFont typeface="Wingdings" panose="05000000000000000000" pitchFamily="2" charset="2"/>
              <a:buChar char="Ø"/>
              <a:tabLst>
                <a:tab pos="723900" algn="l"/>
                <a:tab pos="1447800" algn="l"/>
                <a:tab pos="2171700" algn="l"/>
                <a:tab pos="2895600" algn="l"/>
                <a:tab pos="3619500" algn="l"/>
                <a:tab pos="4343400" algn="l"/>
              </a:tabLst>
            </a:pPr>
            <a:r>
              <a:rPr lang="en-US" dirty="0">
                <a:latin typeface="+mn-lt"/>
                <a:ea typeface="Microsoft YaHei" charset="0"/>
                <a:cs typeface="Microsoft YaHei" charset="0"/>
              </a:rPr>
              <a:t>E</a:t>
            </a:r>
            <a:r>
              <a:rPr lang="el-GR" baseline="-25000" dirty="0">
                <a:latin typeface="+mn-lt"/>
                <a:ea typeface="Microsoft YaHei" charset="0"/>
                <a:cs typeface="Microsoft YaHei" charset="0"/>
              </a:rPr>
              <a:t>γ</a:t>
            </a:r>
            <a:r>
              <a:rPr lang="en-US" dirty="0">
                <a:latin typeface="+mn-lt"/>
                <a:ea typeface="Microsoft YaHei" charset="0"/>
                <a:cs typeface="Microsoft YaHei" charset="0"/>
              </a:rPr>
              <a:t> = 4.4 </a:t>
            </a:r>
            <a:r>
              <a:rPr lang="mr-IN" dirty="0">
                <a:latin typeface="+mn-lt"/>
                <a:ea typeface="Microsoft YaHei" charset="0"/>
                <a:cs typeface="Microsoft YaHei" charset="0"/>
              </a:rPr>
              <a:t>–</a:t>
            </a:r>
            <a:r>
              <a:rPr lang="en-US" dirty="0">
                <a:latin typeface="+mn-lt"/>
                <a:ea typeface="Microsoft YaHei" charset="0"/>
                <a:cs typeface="Microsoft YaHei" charset="0"/>
              </a:rPr>
              <a:t> 10 MeV provided by HIGS facility</a:t>
            </a:r>
          </a:p>
          <a:p>
            <a:pPr marL="285750" indent="-285750">
              <a:spcBef>
                <a:spcPts val="288"/>
              </a:spcBef>
              <a:spcAft>
                <a:spcPts val="288"/>
              </a:spcAft>
              <a:buClr>
                <a:schemeClr val="tx1"/>
              </a:buClr>
              <a:buSzPct val="45000"/>
              <a:buFont typeface="Wingdings" panose="05000000000000000000" pitchFamily="2" charset="2"/>
              <a:buChar char="Ø"/>
              <a:tabLst>
                <a:tab pos="723900" algn="l"/>
                <a:tab pos="1447800" algn="l"/>
                <a:tab pos="2171700" algn="l"/>
                <a:tab pos="2895600" algn="l"/>
                <a:tab pos="3619500" algn="l"/>
                <a:tab pos="4343400" algn="l"/>
              </a:tabLst>
            </a:pPr>
            <a:r>
              <a:rPr lang="en-US" dirty="0">
                <a:latin typeface="+mn-lt"/>
                <a:ea typeface="Microsoft YaHei" charset="0"/>
                <a:cs typeface="Microsoft YaHei" charset="0"/>
              </a:rPr>
              <a:t>1.2 cm collimator defines beam spot</a:t>
            </a:r>
            <a:endParaRPr lang="en-US" baseline="-25000" dirty="0">
              <a:latin typeface="+mn-lt"/>
              <a:ea typeface="Microsoft YaHei" charset="0"/>
              <a:cs typeface="Microsoft YaHei" charset="0"/>
            </a:endParaRPr>
          </a:p>
          <a:p>
            <a:pPr marL="285750" indent="-285750">
              <a:spcBef>
                <a:spcPts val="288"/>
              </a:spcBef>
              <a:spcAft>
                <a:spcPts val="288"/>
              </a:spcAft>
              <a:buClr>
                <a:schemeClr val="tx1"/>
              </a:buClr>
              <a:buSzPct val="45000"/>
              <a:buFont typeface="Wingdings" panose="05000000000000000000" pitchFamily="2" charset="2"/>
              <a:buChar char="Ø"/>
              <a:tabLst>
                <a:tab pos="723900" algn="l"/>
                <a:tab pos="1447800" algn="l"/>
                <a:tab pos="2171700" algn="l"/>
                <a:tab pos="2895600" algn="l"/>
                <a:tab pos="3619500" algn="l"/>
                <a:tab pos="4343400" algn="l"/>
              </a:tabLst>
            </a:pPr>
            <a:r>
              <a:rPr lang="en-US" dirty="0" err="1">
                <a:latin typeface="+mn-lt"/>
                <a:ea typeface="Microsoft YaHei" charset="0"/>
                <a:cs typeface="Microsoft YaHei" charset="0"/>
              </a:rPr>
              <a:t>LiF</a:t>
            </a:r>
            <a:r>
              <a:rPr lang="en-US" dirty="0">
                <a:latin typeface="+mn-lt"/>
                <a:ea typeface="Microsoft YaHei" charset="0"/>
                <a:cs typeface="Microsoft YaHei" charset="0"/>
              </a:rPr>
              <a:t> target on mylar(180 μg/cm</a:t>
            </a:r>
            <a:r>
              <a:rPr lang="en-US" baseline="30000" dirty="0">
                <a:latin typeface="+mn-lt"/>
                <a:ea typeface="Microsoft YaHei" charset="0"/>
                <a:cs typeface="Microsoft YaHei" charset="0"/>
              </a:rPr>
              <a:t>2</a:t>
            </a:r>
            <a:r>
              <a:rPr lang="en-US" dirty="0">
                <a:latin typeface="+mn-lt"/>
                <a:ea typeface="Microsoft YaHei" charset="0"/>
                <a:cs typeface="Microsoft YaHei" charset="0"/>
              </a:rPr>
              <a:t>)</a:t>
            </a:r>
          </a:p>
          <a:p>
            <a:pPr marL="285750" indent="-285750">
              <a:spcBef>
                <a:spcPts val="288"/>
              </a:spcBef>
              <a:spcAft>
                <a:spcPts val="288"/>
              </a:spcAft>
              <a:buClr>
                <a:schemeClr val="tx1"/>
              </a:buClr>
              <a:buSzPct val="45000"/>
              <a:buFont typeface="Wingdings" panose="05000000000000000000" pitchFamily="2" charset="2"/>
              <a:buChar char="Ø"/>
              <a:tabLst>
                <a:tab pos="723900" algn="l"/>
                <a:tab pos="1447800" algn="l"/>
                <a:tab pos="2171700" algn="l"/>
                <a:tab pos="2895600" algn="l"/>
                <a:tab pos="3619500" algn="l"/>
                <a:tab pos="4343400" algn="l"/>
              </a:tabLst>
            </a:pPr>
            <a:r>
              <a:rPr lang="en-US" dirty="0">
                <a:latin typeface="+mn-lt"/>
                <a:cs typeface="Times New Roman" pitchFamily="18" charset="0"/>
                <a:sym typeface="Symbol" pitchFamily="18" charset="2"/>
              </a:rPr>
              <a:t>SIDAR array from ORNL</a:t>
            </a:r>
            <a:r>
              <a:rPr lang="en-US" dirty="0">
                <a:latin typeface="+mn-lt"/>
                <a:ea typeface="Microsoft YaHei" charset="0"/>
                <a:cs typeface="Microsoft YaHei" charset="0"/>
              </a:rPr>
              <a:t>(lamp-shade)</a:t>
            </a:r>
          </a:p>
          <a:p>
            <a:pPr marL="285750" indent="-285750">
              <a:spcBef>
                <a:spcPts val="288"/>
              </a:spcBef>
              <a:spcAft>
                <a:spcPts val="288"/>
              </a:spcAft>
              <a:buClr>
                <a:schemeClr val="tx1"/>
              </a:buClr>
              <a:buSzPct val="45000"/>
              <a:buFont typeface="Wingdings" panose="05000000000000000000" pitchFamily="2" charset="2"/>
              <a:buChar char="Ø"/>
              <a:tabLst>
                <a:tab pos="723900" algn="l"/>
                <a:tab pos="1447800" algn="l"/>
                <a:tab pos="2171700" algn="l"/>
                <a:tab pos="2895600" algn="l"/>
                <a:tab pos="3619500" algn="l"/>
                <a:tab pos="4343400" algn="l"/>
              </a:tabLst>
            </a:pPr>
            <a:r>
              <a:rPr lang="en-US" dirty="0">
                <a:latin typeface="+mn-lt"/>
                <a:ea typeface="Microsoft YaHei" charset="0"/>
                <a:cs typeface="Microsoft YaHei" charset="0"/>
              </a:rPr>
              <a:t>12 YY1 detectors (200 </a:t>
            </a:r>
            <a:r>
              <a:rPr lang="en-US" dirty="0" err="1">
                <a:latin typeface="+mn-lt"/>
                <a:ea typeface="Microsoft YaHei" charset="0"/>
                <a:cs typeface="Microsoft YaHei" charset="0"/>
              </a:rPr>
              <a:t>ch</a:t>
            </a:r>
            <a:r>
              <a:rPr lang="en-US" dirty="0">
                <a:latin typeface="+mn-lt"/>
                <a:ea typeface="Microsoft YaHei" charset="0"/>
                <a:cs typeface="Microsoft YaHei" charset="0"/>
              </a:rPr>
              <a:t>)</a:t>
            </a:r>
          </a:p>
          <a:p>
            <a:pPr marL="285750" indent="-285750">
              <a:spcBef>
                <a:spcPts val="288"/>
              </a:spcBef>
              <a:spcAft>
                <a:spcPts val="288"/>
              </a:spcAft>
              <a:buClr>
                <a:schemeClr val="tx1"/>
              </a:buClr>
              <a:buSzPct val="45000"/>
              <a:buFont typeface="Wingdings" panose="05000000000000000000" pitchFamily="2" charset="2"/>
              <a:buChar char="Ø"/>
              <a:tabLst>
                <a:tab pos="723900" algn="l"/>
                <a:tab pos="1447800" algn="l"/>
                <a:tab pos="2171700" algn="l"/>
                <a:tab pos="2895600" algn="l"/>
                <a:tab pos="3619500" algn="l"/>
                <a:tab pos="4343400" algn="l"/>
              </a:tabLst>
            </a:pPr>
            <a:r>
              <a:rPr lang="en-US" dirty="0">
                <a:latin typeface="+mn-lt"/>
                <a:ea typeface="Microsoft YaHei" charset="0"/>
                <a:cs typeface="Microsoft YaHei" charset="0"/>
              </a:rPr>
              <a:t>two lamp-shades of YY1: 300, 500, 1000 </a:t>
            </a:r>
            <a:r>
              <a:rPr lang="en-US" dirty="0" err="1">
                <a:latin typeface="+mn-lt"/>
                <a:ea typeface="Microsoft YaHei" charset="0"/>
                <a:cs typeface="Microsoft YaHei" charset="0"/>
              </a:rPr>
              <a:t>μm</a:t>
            </a:r>
            <a:endParaRPr lang="en-US" dirty="0">
              <a:latin typeface="+mn-lt"/>
              <a:ea typeface="Microsoft YaHei" charset="0"/>
              <a:cs typeface="Microsoft YaHei" charset="0"/>
            </a:endParaRPr>
          </a:p>
          <a:p>
            <a:pPr marL="285750" indent="-285750">
              <a:spcBef>
                <a:spcPts val="288"/>
              </a:spcBef>
              <a:spcAft>
                <a:spcPts val="288"/>
              </a:spcAft>
              <a:buClr>
                <a:schemeClr val="tx1"/>
              </a:buClr>
              <a:buSzPct val="45000"/>
              <a:buFont typeface="Wingdings" panose="05000000000000000000" pitchFamily="2" charset="2"/>
              <a:buChar char="Ø"/>
              <a:tabLst>
                <a:tab pos="723900" algn="l"/>
                <a:tab pos="1447800" algn="l"/>
                <a:tab pos="2171700" algn="l"/>
                <a:tab pos="2895600" algn="l"/>
                <a:tab pos="3619500" algn="l"/>
                <a:tab pos="4343400" algn="l"/>
              </a:tabLst>
            </a:pPr>
            <a:r>
              <a:rPr lang="en-US" dirty="0">
                <a:latin typeface="+mn-lt"/>
                <a:ea typeface="Microsoft YaHei" charset="0"/>
                <a:cs typeface="Microsoft YaHei" charset="0"/>
              </a:rPr>
              <a:t>Standard electronic read-out (</a:t>
            </a:r>
            <a:r>
              <a:rPr lang="en-US" dirty="0" err="1">
                <a:latin typeface="+mn-lt"/>
                <a:ea typeface="Microsoft YaHei" charset="0"/>
                <a:cs typeface="Microsoft YaHei" charset="0"/>
              </a:rPr>
              <a:t>mesytec</a:t>
            </a:r>
            <a:r>
              <a:rPr lang="en-US" dirty="0">
                <a:latin typeface="+mn-lt"/>
                <a:ea typeface="Microsoft YaHei" charset="0"/>
                <a:cs typeface="Microsoft YaHei" charset="0"/>
              </a:rPr>
              <a:t> preamp + amp + </a:t>
            </a:r>
            <a:r>
              <a:rPr lang="en-US" dirty="0" err="1">
                <a:latin typeface="+mn-lt"/>
                <a:ea typeface="Microsoft YaHei" charset="0"/>
                <a:cs typeface="Microsoft YaHei" charset="0"/>
              </a:rPr>
              <a:t>caen</a:t>
            </a:r>
            <a:r>
              <a:rPr lang="en-US" dirty="0">
                <a:latin typeface="+mn-lt"/>
                <a:ea typeface="Microsoft YaHei" charset="0"/>
                <a:cs typeface="Microsoft YaHei" charset="0"/>
              </a:rPr>
              <a:t> </a:t>
            </a:r>
            <a:r>
              <a:rPr lang="en-US" dirty="0" err="1">
                <a:latin typeface="+mn-lt"/>
                <a:ea typeface="Microsoft YaHei" charset="0"/>
                <a:cs typeface="Microsoft YaHei" charset="0"/>
              </a:rPr>
              <a:t>adc</a:t>
            </a:r>
            <a:r>
              <a:rPr lang="en-US" dirty="0">
                <a:latin typeface="+mn-lt"/>
                <a:ea typeface="Microsoft YaHei" charset="0"/>
                <a:cs typeface="Microsoft YaHei" charset="0"/>
              </a:rPr>
              <a:t>)</a:t>
            </a:r>
          </a:p>
          <a:p>
            <a:pPr marL="285750" indent="-285750">
              <a:spcBef>
                <a:spcPts val="288"/>
              </a:spcBef>
              <a:spcAft>
                <a:spcPts val="288"/>
              </a:spcAft>
              <a:buClr>
                <a:schemeClr val="tx1"/>
              </a:buClr>
              <a:buSzPct val="45000"/>
              <a:buFont typeface="Wingdings" panose="05000000000000000000" pitchFamily="2" charset="2"/>
              <a:buChar char="Ø"/>
              <a:tabLst>
                <a:tab pos="723900" algn="l"/>
                <a:tab pos="1447800" algn="l"/>
                <a:tab pos="2171700" algn="l"/>
                <a:tab pos="2895600" algn="l"/>
                <a:tab pos="3619500" algn="l"/>
                <a:tab pos="4343400" algn="l"/>
              </a:tabLst>
            </a:pPr>
            <a:endParaRPr lang="en-US" dirty="0">
              <a:latin typeface="+mn-lt"/>
              <a:ea typeface="Microsoft YaHei" charset="0"/>
              <a:cs typeface="Microsoft YaHei" charset="0"/>
            </a:endParaRPr>
          </a:p>
        </p:txBody>
      </p:sp>
    </p:spTree>
    <p:extLst>
      <p:ext uri="{BB962C8B-B14F-4D97-AF65-F5344CB8AC3E}">
        <p14:creationId xmlns:p14="http://schemas.microsoft.com/office/powerpoint/2010/main" val="9751702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5C547-74D4-F108-0DD9-D9DAC2BC4AC1}"/>
            </a:ext>
          </a:extLst>
        </p:cNvPr>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A1FB20F7-CCCA-15D7-B298-F33D7967E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9890D8B5-421E-202E-1659-527A24224E88}"/>
              </a:ext>
            </a:extLst>
          </p:cNvPr>
          <p:cNvSpPr txBox="1"/>
          <p:nvPr/>
        </p:nvSpPr>
        <p:spPr>
          <a:xfrm>
            <a:off x="1008184" y="174032"/>
            <a:ext cx="10175631" cy="1111843"/>
          </a:xfrm>
          <a:prstGeom prst="rect">
            <a:avLst/>
          </a:prstGeom>
        </p:spPr>
        <p:txBody>
          <a:bodyPr vert="horz" lIns="91440" tIns="45720" rIns="91440" bIns="45720" rtlCol="0" anchor="ctr">
            <a:normAutofit lnSpcReduction="10000"/>
          </a:bodyPr>
          <a:lstStyle/>
          <a:p>
            <a:pPr algn="ctr">
              <a:lnSpc>
                <a:spcPct val="90000"/>
              </a:lnSpc>
              <a:spcBef>
                <a:spcPct val="0"/>
              </a:spcBef>
              <a:spcAft>
                <a:spcPts val="600"/>
              </a:spcAft>
            </a:pPr>
            <a:r>
              <a:rPr lang="en-US" sz="4000" b="1" kern="1200" dirty="0">
                <a:solidFill>
                  <a:schemeClr val="tx1"/>
                </a:solidFill>
                <a:latin typeface="+mj-lt"/>
                <a:ea typeface="+mj-ea"/>
                <a:cs typeface="+mj-cs"/>
              </a:rPr>
              <a:t>Direct Experiments </a:t>
            </a:r>
            <a:br>
              <a:rPr lang="en-US" sz="4000" b="1" kern="1200" dirty="0">
                <a:solidFill>
                  <a:schemeClr val="tx1"/>
                </a:solidFill>
                <a:latin typeface="+mj-lt"/>
                <a:ea typeface="+mj-ea"/>
                <a:cs typeface="+mj-cs"/>
              </a:rPr>
            </a:br>
            <a:r>
              <a:rPr lang="en-US" sz="4000" b="1" kern="1200" dirty="0">
                <a:solidFill>
                  <a:schemeClr val="tx1"/>
                </a:solidFill>
                <a:latin typeface="+mj-lt"/>
                <a:ea typeface="+mj-ea"/>
                <a:cs typeface="+mj-cs"/>
              </a:rPr>
              <a:t>with Gamma Beam</a:t>
            </a:r>
          </a:p>
        </p:txBody>
      </p:sp>
      <p:pic>
        <p:nvPicPr>
          <p:cNvPr id="10" name="Immagine 9" descr="Immagine che contiene logo, Carattere, Elementi grafici, bianco&#10;&#10;Il contenuto generato dall'IA potrebbe non essere corretto.">
            <a:extLst>
              <a:ext uri="{FF2B5EF4-FFF2-40B4-BE49-F238E27FC236}">
                <a16:creationId xmlns:a16="http://schemas.microsoft.com/office/drawing/2014/main" id="{E503177B-62A5-C62B-938A-9B2C88F90940}"/>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12" name="Immagine 11" descr="Immagine che contiene segnale&#10;&#10;Descrizione generata automaticamente">
            <a:extLst>
              <a:ext uri="{FF2B5EF4-FFF2-40B4-BE49-F238E27FC236}">
                <a16:creationId xmlns:a16="http://schemas.microsoft.com/office/drawing/2014/main" id="{A4C77CCD-B1E6-C213-7500-C7D21E1DE5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sp>
        <p:nvSpPr>
          <p:cNvPr id="2" name="Titolo 1">
            <a:extLst>
              <a:ext uri="{FF2B5EF4-FFF2-40B4-BE49-F238E27FC236}">
                <a16:creationId xmlns:a16="http://schemas.microsoft.com/office/drawing/2014/main" id="{8C2ACB22-4EAB-B296-CAF0-482517D7274F}"/>
              </a:ext>
            </a:extLst>
          </p:cNvPr>
          <p:cNvSpPr txBox="1">
            <a:spLocks/>
          </p:cNvSpPr>
          <p:nvPr/>
        </p:nvSpPr>
        <p:spPr>
          <a:xfrm>
            <a:off x="657305" y="1179166"/>
            <a:ext cx="5276962" cy="832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it-IT" b="1" dirty="0">
                <a:solidFill>
                  <a:schemeClr val="accent3"/>
                </a:solidFill>
              </a:rPr>
              <a:t>The </a:t>
            </a:r>
            <a:r>
              <a:rPr lang="it-IT" b="1" baseline="30000" dirty="0">
                <a:solidFill>
                  <a:schemeClr val="accent3"/>
                </a:solidFill>
              </a:rPr>
              <a:t>7</a:t>
            </a:r>
            <a:r>
              <a:rPr lang="it-IT" b="1" dirty="0">
                <a:solidFill>
                  <a:schemeClr val="accent3"/>
                </a:solidFill>
              </a:rPr>
              <a:t>Li(</a:t>
            </a:r>
            <a:r>
              <a:rPr lang="it-IT" b="1" dirty="0" err="1">
                <a:solidFill>
                  <a:schemeClr val="accent3"/>
                </a:solidFill>
              </a:rPr>
              <a:t>γ,t</a:t>
            </a:r>
            <a:r>
              <a:rPr lang="it-IT" b="1" dirty="0">
                <a:solidFill>
                  <a:schemeClr val="accent3"/>
                </a:solidFill>
              </a:rPr>
              <a:t>) reaction</a:t>
            </a:r>
          </a:p>
        </p:txBody>
      </p:sp>
      <p:grpSp>
        <p:nvGrpSpPr>
          <p:cNvPr id="3" name="Gruppo 2">
            <a:extLst>
              <a:ext uri="{FF2B5EF4-FFF2-40B4-BE49-F238E27FC236}">
                <a16:creationId xmlns:a16="http://schemas.microsoft.com/office/drawing/2014/main" id="{D34FE6E4-97F5-1C9F-59C9-9242F6A7CD27}"/>
              </a:ext>
            </a:extLst>
          </p:cNvPr>
          <p:cNvGrpSpPr/>
          <p:nvPr/>
        </p:nvGrpSpPr>
        <p:grpSpPr>
          <a:xfrm>
            <a:off x="8557045" y="3220258"/>
            <a:ext cx="3186582" cy="3377343"/>
            <a:chOff x="6019800" y="3888074"/>
            <a:chExt cx="2856063" cy="2986704"/>
          </a:xfrm>
        </p:grpSpPr>
        <p:pic>
          <p:nvPicPr>
            <p:cNvPr id="4" name="Picture 2" descr="replay16_dd3000.png">
              <a:extLst>
                <a:ext uri="{FF2B5EF4-FFF2-40B4-BE49-F238E27FC236}">
                  <a16:creationId xmlns:a16="http://schemas.microsoft.com/office/drawing/2014/main" id="{F13300C1-9DCE-0749-914F-BB2AD59552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3888074"/>
              <a:ext cx="2856063" cy="2986704"/>
            </a:xfrm>
            <a:prstGeom prst="rect">
              <a:avLst/>
            </a:prstGeom>
          </p:spPr>
        </p:pic>
        <p:sp>
          <p:nvSpPr>
            <p:cNvPr id="5" name="TextBox 4">
              <a:extLst>
                <a:ext uri="{FF2B5EF4-FFF2-40B4-BE49-F238E27FC236}">
                  <a16:creationId xmlns:a16="http://schemas.microsoft.com/office/drawing/2014/main" id="{5CE19F71-2E5A-D7E7-9F1D-1002C668E1EF}"/>
                </a:ext>
              </a:extLst>
            </p:cNvPr>
            <p:cNvSpPr txBox="1"/>
            <p:nvPr/>
          </p:nvSpPr>
          <p:spPr>
            <a:xfrm>
              <a:off x="7543800" y="6096000"/>
              <a:ext cx="915936" cy="353174"/>
            </a:xfrm>
            <a:prstGeom prst="rect">
              <a:avLst/>
            </a:prstGeom>
            <a:noFill/>
            <a:ln>
              <a:solidFill>
                <a:srgbClr val="FF0000"/>
              </a:solidFill>
            </a:ln>
          </p:spPr>
          <p:txBody>
            <a:bodyPr wrap="none" rtlCol="0">
              <a:spAutoFit/>
            </a:bodyPr>
            <a:lstStyle/>
            <a:p>
              <a:r>
                <a:rPr lang="en-US" b="1" dirty="0">
                  <a:solidFill>
                    <a:schemeClr val="accent6">
                      <a:lumMod val="50000"/>
                    </a:schemeClr>
                  </a:solidFill>
                </a:rPr>
                <a:t>alphas</a:t>
              </a:r>
              <a:endParaRPr lang="en-US" dirty="0"/>
            </a:p>
          </p:txBody>
        </p:sp>
        <p:sp>
          <p:nvSpPr>
            <p:cNvPr id="7" name="TextBox 13">
              <a:extLst>
                <a:ext uri="{FF2B5EF4-FFF2-40B4-BE49-F238E27FC236}">
                  <a16:creationId xmlns:a16="http://schemas.microsoft.com/office/drawing/2014/main" id="{B342A873-2F80-3B0E-F064-ED9367590AA2}"/>
                </a:ext>
              </a:extLst>
            </p:cNvPr>
            <p:cNvSpPr txBox="1"/>
            <p:nvPr/>
          </p:nvSpPr>
          <p:spPr>
            <a:xfrm>
              <a:off x="7620000" y="4572000"/>
              <a:ext cx="902749" cy="353174"/>
            </a:xfrm>
            <a:prstGeom prst="rect">
              <a:avLst/>
            </a:prstGeom>
            <a:solidFill>
              <a:schemeClr val="bg1"/>
            </a:solidFill>
            <a:ln>
              <a:solidFill>
                <a:srgbClr val="FF0000"/>
              </a:solidFill>
            </a:ln>
          </p:spPr>
          <p:txBody>
            <a:bodyPr wrap="none" rtlCol="0">
              <a:spAutoFit/>
            </a:bodyPr>
            <a:lstStyle/>
            <a:p>
              <a:r>
                <a:rPr lang="en-US" b="1" dirty="0">
                  <a:solidFill>
                    <a:schemeClr val="accent6">
                      <a:lumMod val="50000"/>
                    </a:schemeClr>
                  </a:solidFill>
                </a:rPr>
                <a:t>tritons</a:t>
              </a:r>
              <a:endParaRPr lang="en-US" dirty="0"/>
            </a:p>
          </p:txBody>
        </p:sp>
        <p:cxnSp>
          <p:nvCxnSpPr>
            <p:cNvPr id="8" name="Straight Arrow Connector 6">
              <a:extLst>
                <a:ext uri="{FF2B5EF4-FFF2-40B4-BE49-F238E27FC236}">
                  <a16:creationId xmlns:a16="http://schemas.microsoft.com/office/drawing/2014/main" id="{C9BE9685-B25F-CFB1-C47A-83AB1B3E9075}"/>
                </a:ext>
              </a:extLst>
            </p:cNvPr>
            <p:cNvCxnSpPr/>
            <p:nvPr/>
          </p:nvCxnSpPr>
          <p:spPr bwMode="auto">
            <a:xfrm flipV="1">
              <a:off x="7543800" y="5867400"/>
              <a:ext cx="0" cy="457200"/>
            </a:xfrm>
            <a:prstGeom prst="straightConnector1">
              <a:avLst/>
            </a:prstGeom>
            <a:solidFill>
              <a:srgbClr val="00B8FF"/>
            </a:solidFill>
            <a:ln w="19050" cap="flat" cmpd="sng" algn="ctr">
              <a:solidFill>
                <a:srgbClr val="FF0000"/>
              </a:solidFill>
              <a:prstDash val="solid"/>
              <a:round/>
              <a:headEnd type="none" w="med" len="med"/>
              <a:tailEnd type="triangle"/>
            </a:ln>
            <a:effectLst/>
          </p:spPr>
        </p:cxnSp>
        <p:cxnSp>
          <p:nvCxnSpPr>
            <p:cNvPr id="34" name="Straight Arrow Connector 18">
              <a:extLst>
                <a:ext uri="{FF2B5EF4-FFF2-40B4-BE49-F238E27FC236}">
                  <a16:creationId xmlns:a16="http://schemas.microsoft.com/office/drawing/2014/main" id="{B7C71532-542D-B393-5497-DB4DC0DF8E8D}"/>
                </a:ext>
              </a:extLst>
            </p:cNvPr>
            <p:cNvCxnSpPr/>
            <p:nvPr/>
          </p:nvCxnSpPr>
          <p:spPr bwMode="auto">
            <a:xfrm>
              <a:off x="7620000" y="4800600"/>
              <a:ext cx="0" cy="533400"/>
            </a:xfrm>
            <a:prstGeom prst="straightConnector1">
              <a:avLst/>
            </a:prstGeom>
            <a:solidFill>
              <a:srgbClr val="00B8FF"/>
            </a:solidFill>
            <a:ln w="19050" cap="flat" cmpd="sng" algn="ctr">
              <a:solidFill>
                <a:srgbClr val="FF0000"/>
              </a:solidFill>
              <a:prstDash val="solid"/>
              <a:round/>
              <a:headEnd type="none" w="med" len="med"/>
              <a:tailEnd type="triangle"/>
            </a:ln>
            <a:effectLst/>
          </p:spPr>
        </p:cxnSp>
      </p:grpSp>
      <p:pic>
        <p:nvPicPr>
          <p:cNvPr id="35" name="Immagine 34">
            <a:extLst>
              <a:ext uri="{FF2B5EF4-FFF2-40B4-BE49-F238E27FC236}">
                <a16:creationId xmlns:a16="http://schemas.microsoft.com/office/drawing/2014/main" id="{B81E979C-32F7-A799-CBF9-31C222FDC9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618595" y="2914216"/>
            <a:ext cx="3377343" cy="1901179"/>
          </a:xfrm>
          <a:prstGeom prst="rect">
            <a:avLst/>
          </a:prstGeom>
        </p:spPr>
      </p:pic>
      <p:pic>
        <p:nvPicPr>
          <p:cNvPr id="36" name="Picture 7" descr="IMG_3194.JPG">
            <a:extLst>
              <a:ext uri="{FF2B5EF4-FFF2-40B4-BE49-F238E27FC236}">
                <a16:creationId xmlns:a16="http://schemas.microsoft.com/office/drawing/2014/main" id="{571FDC65-5483-2E0D-FDE4-985BD3885AA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316" t="10767" r="9355"/>
          <a:stretch/>
        </p:blipFill>
        <p:spPr>
          <a:xfrm>
            <a:off x="396136" y="2338698"/>
            <a:ext cx="2866326" cy="2388025"/>
          </a:xfrm>
          <a:prstGeom prst="rect">
            <a:avLst/>
          </a:prstGeom>
        </p:spPr>
      </p:pic>
      <p:grpSp>
        <p:nvGrpSpPr>
          <p:cNvPr id="37" name="Gruppo 36">
            <a:extLst>
              <a:ext uri="{FF2B5EF4-FFF2-40B4-BE49-F238E27FC236}">
                <a16:creationId xmlns:a16="http://schemas.microsoft.com/office/drawing/2014/main" id="{E12D9D7A-E519-C29E-FC16-A7A6A36FC107}"/>
              </a:ext>
            </a:extLst>
          </p:cNvPr>
          <p:cNvGrpSpPr/>
          <p:nvPr/>
        </p:nvGrpSpPr>
        <p:grpSpPr>
          <a:xfrm>
            <a:off x="3406960" y="3880618"/>
            <a:ext cx="2820980" cy="2727187"/>
            <a:chOff x="457200" y="2321793"/>
            <a:chExt cx="4353983" cy="4553140"/>
          </a:xfrm>
        </p:grpSpPr>
        <p:pic>
          <p:nvPicPr>
            <p:cNvPr id="38" name="Picture 5" descr="replay3_dd1000.png">
              <a:extLst>
                <a:ext uri="{FF2B5EF4-FFF2-40B4-BE49-F238E27FC236}">
                  <a16:creationId xmlns:a16="http://schemas.microsoft.com/office/drawing/2014/main" id="{C67971E3-88BE-3851-7455-420A5D49D2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 y="2321793"/>
              <a:ext cx="4353983" cy="4553140"/>
            </a:xfrm>
            <a:prstGeom prst="rect">
              <a:avLst/>
            </a:prstGeom>
          </p:spPr>
        </p:pic>
        <p:sp>
          <p:nvSpPr>
            <p:cNvPr id="39" name="TextBox 7">
              <a:extLst>
                <a:ext uri="{FF2B5EF4-FFF2-40B4-BE49-F238E27FC236}">
                  <a16:creationId xmlns:a16="http://schemas.microsoft.com/office/drawing/2014/main" id="{D1B69DF9-9A6B-45B3-465E-09E202017415}"/>
                </a:ext>
              </a:extLst>
            </p:cNvPr>
            <p:cNvSpPr txBox="1"/>
            <p:nvPr/>
          </p:nvSpPr>
          <p:spPr>
            <a:xfrm rot="16200000">
              <a:off x="741898" y="4211102"/>
              <a:ext cx="698178" cy="353174"/>
            </a:xfrm>
            <a:prstGeom prst="rect">
              <a:avLst/>
            </a:prstGeom>
            <a:noFill/>
          </p:spPr>
          <p:txBody>
            <a:bodyPr wrap="none" rtlCol="0">
              <a:spAutoFit/>
            </a:bodyPr>
            <a:lstStyle/>
            <a:p>
              <a:r>
                <a:rPr lang="en-US" dirty="0">
                  <a:solidFill>
                    <a:srgbClr val="FF0000"/>
                  </a:solidFill>
                </a:rPr>
                <a:t>1000</a:t>
              </a:r>
            </a:p>
          </p:txBody>
        </p:sp>
        <p:sp>
          <p:nvSpPr>
            <p:cNvPr id="40" name="TextBox 16">
              <a:extLst>
                <a:ext uri="{FF2B5EF4-FFF2-40B4-BE49-F238E27FC236}">
                  <a16:creationId xmlns:a16="http://schemas.microsoft.com/office/drawing/2014/main" id="{3DD8D625-4F49-BEF2-E039-2E1ABE7376DF}"/>
                </a:ext>
              </a:extLst>
            </p:cNvPr>
            <p:cNvSpPr txBox="1"/>
            <p:nvPr/>
          </p:nvSpPr>
          <p:spPr>
            <a:xfrm rot="16200000">
              <a:off x="1187087" y="4223113"/>
              <a:ext cx="569800" cy="353174"/>
            </a:xfrm>
            <a:prstGeom prst="rect">
              <a:avLst/>
            </a:prstGeom>
            <a:noFill/>
          </p:spPr>
          <p:txBody>
            <a:bodyPr wrap="none" rtlCol="0">
              <a:spAutoFit/>
            </a:bodyPr>
            <a:lstStyle/>
            <a:p>
              <a:r>
                <a:rPr lang="en-US" dirty="0">
                  <a:solidFill>
                    <a:srgbClr val="FF0000"/>
                  </a:solidFill>
                </a:rPr>
                <a:t>300</a:t>
              </a:r>
            </a:p>
          </p:txBody>
        </p:sp>
        <p:sp>
          <p:nvSpPr>
            <p:cNvPr id="41" name="TextBox 20">
              <a:extLst>
                <a:ext uri="{FF2B5EF4-FFF2-40B4-BE49-F238E27FC236}">
                  <a16:creationId xmlns:a16="http://schemas.microsoft.com/office/drawing/2014/main" id="{BCFEB7A8-8F1E-D112-67E5-31752EF1F18F}"/>
                </a:ext>
              </a:extLst>
            </p:cNvPr>
            <p:cNvSpPr txBox="1"/>
            <p:nvPr/>
          </p:nvSpPr>
          <p:spPr>
            <a:xfrm rot="16200000">
              <a:off x="2253887" y="4223113"/>
              <a:ext cx="569800" cy="353174"/>
            </a:xfrm>
            <a:prstGeom prst="rect">
              <a:avLst/>
            </a:prstGeom>
            <a:noFill/>
          </p:spPr>
          <p:txBody>
            <a:bodyPr wrap="none" rtlCol="0">
              <a:spAutoFit/>
            </a:bodyPr>
            <a:lstStyle/>
            <a:p>
              <a:r>
                <a:rPr lang="en-US" dirty="0">
                  <a:solidFill>
                    <a:srgbClr val="FF0000"/>
                  </a:solidFill>
                </a:rPr>
                <a:t>500</a:t>
              </a:r>
            </a:p>
          </p:txBody>
        </p:sp>
        <p:sp>
          <p:nvSpPr>
            <p:cNvPr id="42" name="TextBox 21">
              <a:extLst>
                <a:ext uri="{FF2B5EF4-FFF2-40B4-BE49-F238E27FC236}">
                  <a16:creationId xmlns:a16="http://schemas.microsoft.com/office/drawing/2014/main" id="{2FFBF836-8498-CF0F-96D0-79BF29BC3756}"/>
                </a:ext>
              </a:extLst>
            </p:cNvPr>
            <p:cNvSpPr txBox="1"/>
            <p:nvPr/>
          </p:nvSpPr>
          <p:spPr>
            <a:xfrm rot="16200000">
              <a:off x="2863487" y="4223113"/>
              <a:ext cx="569800" cy="353174"/>
            </a:xfrm>
            <a:prstGeom prst="rect">
              <a:avLst/>
            </a:prstGeom>
            <a:noFill/>
          </p:spPr>
          <p:txBody>
            <a:bodyPr wrap="none" rtlCol="0">
              <a:spAutoFit/>
            </a:bodyPr>
            <a:lstStyle/>
            <a:p>
              <a:r>
                <a:rPr lang="en-US" dirty="0">
                  <a:solidFill>
                    <a:srgbClr val="FF0000"/>
                  </a:solidFill>
                </a:rPr>
                <a:t>300</a:t>
              </a:r>
            </a:p>
          </p:txBody>
        </p:sp>
      </p:grpSp>
      <p:sp>
        <p:nvSpPr>
          <p:cNvPr id="43" name="Titolo 1">
            <a:extLst>
              <a:ext uri="{FF2B5EF4-FFF2-40B4-BE49-F238E27FC236}">
                <a16:creationId xmlns:a16="http://schemas.microsoft.com/office/drawing/2014/main" id="{CF9D13A4-0481-562E-A7DC-E41F31EDC04E}"/>
              </a:ext>
            </a:extLst>
          </p:cNvPr>
          <p:cNvSpPr txBox="1">
            <a:spLocks/>
          </p:cNvSpPr>
          <p:nvPr/>
        </p:nvSpPr>
        <p:spPr>
          <a:xfrm>
            <a:off x="5481797" y="1179165"/>
            <a:ext cx="4613825" cy="832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it-IT" b="1" dirty="0">
                <a:solidFill>
                  <a:schemeClr val="accent3"/>
                </a:solidFill>
              </a:rPr>
              <a:t>Data taking</a:t>
            </a:r>
          </a:p>
        </p:txBody>
      </p:sp>
    </p:spTree>
    <p:extLst>
      <p:ext uri="{BB962C8B-B14F-4D97-AF65-F5344CB8AC3E}">
        <p14:creationId xmlns:p14="http://schemas.microsoft.com/office/powerpoint/2010/main" val="39073315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4EF40-4780-38F9-55AF-9E6D26E71DC3}"/>
            </a:ext>
          </a:extLst>
        </p:cNvPr>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E5689733-F787-2CCF-DA4A-D30C147B7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233F36BE-3B5F-060C-47D4-1AB59EFBEF9D}"/>
              </a:ext>
            </a:extLst>
          </p:cNvPr>
          <p:cNvSpPr txBox="1"/>
          <p:nvPr/>
        </p:nvSpPr>
        <p:spPr>
          <a:xfrm>
            <a:off x="1008184" y="174032"/>
            <a:ext cx="10175631" cy="1111843"/>
          </a:xfrm>
          <a:prstGeom prst="rect">
            <a:avLst/>
          </a:prstGeom>
        </p:spPr>
        <p:txBody>
          <a:bodyPr vert="horz" lIns="91440" tIns="45720" rIns="91440" bIns="45720" rtlCol="0" anchor="ctr">
            <a:normAutofit lnSpcReduction="10000"/>
          </a:bodyPr>
          <a:lstStyle/>
          <a:p>
            <a:pPr algn="ctr">
              <a:lnSpc>
                <a:spcPct val="90000"/>
              </a:lnSpc>
              <a:spcBef>
                <a:spcPct val="0"/>
              </a:spcBef>
              <a:spcAft>
                <a:spcPts val="600"/>
              </a:spcAft>
            </a:pPr>
            <a:r>
              <a:rPr lang="en-US" sz="4000" b="1" kern="1200" dirty="0">
                <a:solidFill>
                  <a:schemeClr val="tx1"/>
                </a:solidFill>
                <a:latin typeface="+mj-lt"/>
                <a:ea typeface="+mj-ea"/>
                <a:cs typeface="+mj-cs"/>
              </a:rPr>
              <a:t>Direct Experiments </a:t>
            </a:r>
            <a:br>
              <a:rPr lang="en-US" sz="4000" b="1" kern="1200" dirty="0">
                <a:solidFill>
                  <a:schemeClr val="tx1"/>
                </a:solidFill>
                <a:latin typeface="+mj-lt"/>
                <a:ea typeface="+mj-ea"/>
                <a:cs typeface="+mj-cs"/>
              </a:rPr>
            </a:br>
            <a:r>
              <a:rPr lang="en-US" sz="4000" b="1" kern="1200" dirty="0">
                <a:solidFill>
                  <a:schemeClr val="tx1"/>
                </a:solidFill>
                <a:latin typeface="+mj-lt"/>
                <a:ea typeface="+mj-ea"/>
                <a:cs typeface="+mj-cs"/>
              </a:rPr>
              <a:t>with Gamma Beam</a:t>
            </a:r>
          </a:p>
        </p:txBody>
      </p:sp>
      <p:pic>
        <p:nvPicPr>
          <p:cNvPr id="10" name="Immagine 9" descr="Immagine che contiene logo, Carattere, Elementi grafici, bianco&#10;&#10;Il contenuto generato dall'IA potrebbe non essere corretto.">
            <a:extLst>
              <a:ext uri="{FF2B5EF4-FFF2-40B4-BE49-F238E27FC236}">
                <a16:creationId xmlns:a16="http://schemas.microsoft.com/office/drawing/2014/main" id="{4C289A6A-6C35-C6B7-8587-0D89AE581983}"/>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12" name="Immagine 11" descr="Immagine che contiene segnale&#10;&#10;Descrizione generata automaticamente">
            <a:extLst>
              <a:ext uri="{FF2B5EF4-FFF2-40B4-BE49-F238E27FC236}">
                <a16:creationId xmlns:a16="http://schemas.microsoft.com/office/drawing/2014/main" id="{732FBBA4-E313-8815-C098-AD66A69F9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sp>
        <p:nvSpPr>
          <p:cNvPr id="2" name="Titolo 1">
            <a:extLst>
              <a:ext uri="{FF2B5EF4-FFF2-40B4-BE49-F238E27FC236}">
                <a16:creationId xmlns:a16="http://schemas.microsoft.com/office/drawing/2014/main" id="{52449AA4-0669-026C-BE8A-9ACFDE205952}"/>
              </a:ext>
            </a:extLst>
          </p:cNvPr>
          <p:cNvSpPr txBox="1">
            <a:spLocks/>
          </p:cNvSpPr>
          <p:nvPr/>
        </p:nvSpPr>
        <p:spPr>
          <a:xfrm>
            <a:off x="657305" y="1179166"/>
            <a:ext cx="5276962" cy="832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it-IT" b="1" dirty="0">
                <a:solidFill>
                  <a:schemeClr val="accent3"/>
                </a:solidFill>
              </a:rPr>
              <a:t>The </a:t>
            </a:r>
            <a:r>
              <a:rPr lang="it-IT" b="1" baseline="30000" dirty="0">
                <a:solidFill>
                  <a:schemeClr val="accent3"/>
                </a:solidFill>
              </a:rPr>
              <a:t>7</a:t>
            </a:r>
            <a:r>
              <a:rPr lang="it-IT" b="1" dirty="0">
                <a:solidFill>
                  <a:schemeClr val="accent3"/>
                </a:solidFill>
              </a:rPr>
              <a:t>Li(</a:t>
            </a:r>
            <a:r>
              <a:rPr lang="it-IT" b="1" dirty="0" err="1">
                <a:solidFill>
                  <a:schemeClr val="accent3"/>
                </a:solidFill>
              </a:rPr>
              <a:t>γ,t</a:t>
            </a:r>
            <a:r>
              <a:rPr lang="it-IT" b="1" dirty="0">
                <a:solidFill>
                  <a:schemeClr val="accent3"/>
                </a:solidFill>
              </a:rPr>
              <a:t>) reaction</a:t>
            </a:r>
          </a:p>
        </p:txBody>
      </p:sp>
      <p:sp>
        <p:nvSpPr>
          <p:cNvPr id="9" name="Text Box 2">
            <a:extLst>
              <a:ext uri="{FF2B5EF4-FFF2-40B4-BE49-F238E27FC236}">
                <a16:creationId xmlns:a16="http://schemas.microsoft.com/office/drawing/2014/main" id="{602A2019-C9A8-925B-D884-9EF2FF555A21}"/>
              </a:ext>
            </a:extLst>
          </p:cNvPr>
          <p:cNvSpPr txBox="1">
            <a:spLocks noChangeArrowheads="1"/>
          </p:cNvSpPr>
          <p:nvPr/>
        </p:nvSpPr>
        <p:spPr bwMode="auto">
          <a:xfrm>
            <a:off x="412033" y="1846883"/>
            <a:ext cx="4327140" cy="1447800"/>
          </a:xfrm>
          <a:prstGeom prst="rect">
            <a:avLst/>
          </a:prstGeom>
          <a:noFill/>
          <a:ln w="9525" cap="flat">
            <a:noFill/>
            <a:round/>
            <a:headEnd/>
            <a:tailEnd/>
          </a:ln>
          <a:effectLst/>
        </p:spPr>
        <p:txBody>
          <a:bodyPr lIns="90000" tIns="66168" rIns="90000" bIns="45000"/>
          <a:lstStyle/>
          <a:p>
            <a:pPr marL="457200" indent="-457200">
              <a:spcBef>
                <a:spcPts val="288"/>
              </a:spcBef>
              <a:spcAft>
                <a:spcPts val="288"/>
              </a:spcAft>
              <a:buSzPct val="100000"/>
              <a:buFont typeface="+mj-lt"/>
              <a:buAutoNum type="arabicParenR"/>
              <a:tabLst>
                <a:tab pos="723900" algn="l"/>
                <a:tab pos="1447800" algn="l"/>
                <a:tab pos="2171700" algn="l"/>
                <a:tab pos="2895600" algn="l"/>
                <a:tab pos="3619500" algn="l"/>
                <a:tab pos="4343400" algn="l"/>
              </a:tabLst>
            </a:pPr>
            <a:r>
              <a:rPr lang="en-US" dirty="0" err="1">
                <a:ea typeface="Microsoft YaHei" charset="0"/>
                <a:cs typeface="Microsoft YaHei" charset="0"/>
              </a:rPr>
              <a:t>HPGe</a:t>
            </a:r>
            <a:r>
              <a:rPr lang="en-US" dirty="0">
                <a:ea typeface="Microsoft YaHei" charset="0"/>
                <a:cs typeface="Microsoft YaHei" charset="0"/>
              </a:rPr>
              <a:t> &amp; collimator for Compton</a:t>
            </a:r>
            <a:endParaRPr lang="en-US" baseline="30000" dirty="0">
              <a:ea typeface="Microsoft YaHei" charset="0"/>
              <a:cs typeface="Microsoft YaHei" charset="0"/>
            </a:endParaRPr>
          </a:p>
          <a:p>
            <a:pPr marL="457200" indent="-457200">
              <a:spcBef>
                <a:spcPts val="288"/>
              </a:spcBef>
              <a:spcAft>
                <a:spcPts val="288"/>
              </a:spcAft>
              <a:buSzPct val="100000"/>
              <a:buFont typeface="+mj-lt"/>
              <a:buAutoNum type="arabicParenR"/>
              <a:tabLst>
                <a:tab pos="723900" algn="l"/>
                <a:tab pos="1447800" algn="l"/>
                <a:tab pos="2171700" algn="l"/>
                <a:tab pos="2895600" algn="l"/>
                <a:tab pos="3619500" algn="l"/>
                <a:tab pos="4343400" algn="l"/>
              </a:tabLst>
            </a:pPr>
            <a:r>
              <a:rPr lang="en-US" baseline="30000" dirty="0">
                <a:ea typeface="Microsoft YaHei" charset="0"/>
                <a:cs typeface="Microsoft YaHei" charset="0"/>
              </a:rPr>
              <a:t>197</a:t>
            </a:r>
            <a:r>
              <a:rPr lang="en-US" dirty="0">
                <a:ea typeface="Microsoft YaHei" charset="0"/>
                <a:cs typeface="Microsoft YaHei" charset="0"/>
              </a:rPr>
              <a:t>Au activation above 8 MeV</a:t>
            </a:r>
            <a:endParaRPr lang="en-US" baseline="-25000" dirty="0">
              <a:ea typeface="Microsoft YaHei" charset="0"/>
              <a:cs typeface="Microsoft YaHei" charset="0"/>
            </a:endParaRPr>
          </a:p>
          <a:p>
            <a:pPr marL="457200" indent="-457200">
              <a:spcBef>
                <a:spcPts val="288"/>
              </a:spcBef>
              <a:spcAft>
                <a:spcPts val="288"/>
              </a:spcAft>
              <a:buSzPct val="100000"/>
              <a:buFont typeface="+mj-lt"/>
              <a:buAutoNum type="arabicParenR"/>
              <a:tabLst>
                <a:tab pos="723900" algn="l"/>
                <a:tab pos="1447800" algn="l"/>
                <a:tab pos="2171700" algn="l"/>
                <a:tab pos="2895600" algn="l"/>
                <a:tab pos="3619500" algn="l"/>
                <a:tab pos="4343400" algn="l"/>
              </a:tabLst>
            </a:pPr>
            <a:r>
              <a:rPr lang="en-US" dirty="0">
                <a:ea typeface="Microsoft YaHei" charset="0"/>
                <a:cs typeface="Microsoft YaHei" charset="0"/>
              </a:rPr>
              <a:t>d(</a:t>
            </a:r>
            <a:r>
              <a:rPr lang="el-GR" dirty="0">
                <a:ea typeface="Microsoft YaHei" charset="0"/>
                <a:cs typeface="Microsoft YaHei" charset="0"/>
              </a:rPr>
              <a:t>γ</a:t>
            </a:r>
            <a:r>
              <a:rPr lang="en-US" dirty="0">
                <a:ea typeface="Microsoft YaHei" charset="0"/>
                <a:cs typeface="Microsoft YaHei" charset="0"/>
              </a:rPr>
              <a:t>,n)p w/ EJ301D &amp; EJ315</a:t>
            </a:r>
          </a:p>
        </p:txBody>
      </p:sp>
      <p:grpSp>
        <p:nvGrpSpPr>
          <p:cNvPr id="11" name="Gruppo 10">
            <a:extLst>
              <a:ext uri="{FF2B5EF4-FFF2-40B4-BE49-F238E27FC236}">
                <a16:creationId xmlns:a16="http://schemas.microsoft.com/office/drawing/2014/main" id="{52777AAF-5205-FBB0-09C8-F260B15385A7}"/>
              </a:ext>
            </a:extLst>
          </p:cNvPr>
          <p:cNvGrpSpPr/>
          <p:nvPr/>
        </p:nvGrpSpPr>
        <p:grpSpPr>
          <a:xfrm>
            <a:off x="4322539" y="2511878"/>
            <a:ext cx="2416030" cy="4149755"/>
            <a:chOff x="905910" y="1066800"/>
            <a:chExt cx="3321847" cy="5645642"/>
          </a:xfrm>
        </p:grpSpPr>
        <p:pic>
          <p:nvPicPr>
            <p:cNvPr id="13" name="Picture 2" descr="IMG_3333.jpg">
              <a:extLst>
                <a:ext uri="{FF2B5EF4-FFF2-40B4-BE49-F238E27FC236}">
                  <a16:creationId xmlns:a16="http://schemas.microsoft.com/office/drawing/2014/main" id="{342EDC31-DF93-9D6B-9FBC-B93131F15A8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157" t="17678" r="21515"/>
            <a:stretch/>
          </p:blipFill>
          <p:spPr>
            <a:xfrm>
              <a:off x="905910" y="1066800"/>
              <a:ext cx="3321847" cy="5645642"/>
            </a:xfrm>
            <a:prstGeom prst="rect">
              <a:avLst/>
            </a:prstGeom>
          </p:spPr>
        </p:pic>
        <p:sp>
          <p:nvSpPr>
            <p:cNvPr id="14" name="TextBox 8">
              <a:extLst>
                <a:ext uri="{FF2B5EF4-FFF2-40B4-BE49-F238E27FC236}">
                  <a16:creationId xmlns:a16="http://schemas.microsoft.com/office/drawing/2014/main" id="{6DABBC1B-C620-4B4E-305D-8717686FF73A}"/>
                </a:ext>
              </a:extLst>
            </p:cNvPr>
            <p:cNvSpPr txBox="1"/>
            <p:nvPr/>
          </p:nvSpPr>
          <p:spPr>
            <a:xfrm>
              <a:off x="1066800" y="5486400"/>
              <a:ext cx="1296900" cy="440120"/>
            </a:xfrm>
            <a:prstGeom prst="rect">
              <a:avLst/>
            </a:prstGeom>
            <a:noFill/>
          </p:spPr>
          <p:txBody>
            <a:bodyPr wrap="none" rtlCol="0">
              <a:spAutoFit/>
            </a:bodyPr>
            <a:lstStyle/>
            <a:p>
              <a:r>
                <a:rPr lang="en-US" sz="2400" b="1" dirty="0">
                  <a:solidFill>
                    <a:srgbClr val="FF0000"/>
                  </a:solidFill>
                </a:rPr>
                <a:t>EJ301D</a:t>
              </a:r>
              <a:endParaRPr lang="en-US" sz="2400" b="1" baseline="-25000" dirty="0">
                <a:solidFill>
                  <a:srgbClr val="FF0000"/>
                </a:solidFill>
              </a:endParaRPr>
            </a:p>
          </p:txBody>
        </p:sp>
        <p:sp>
          <p:nvSpPr>
            <p:cNvPr id="15" name="TextBox 9">
              <a:extLst>
                <a:ext uri="{FF2B5EF4-FFF2-40B4-BE49-F238E27FC236}">
                  <a16:creationId xmlns:a16="http://schemas.microsoft.com/office/drawing/2014/main" id="{0E8BE2C3-D149-0ABD-FF18-23D025AC2F05}"/>
                </a:ext>
              </a:extLst>
            </p:cNvPr>
            <p:cNvSpPr txBox="1"/>
            <p:nvPr/>
          </p:nvSpPr>
          <p:spPr>
            <a:xfrm>
              <a:off x="2209800" y="2743200"/>
              <a:ext cx="1074633" cy="440120"/>
            </a:xfrm>
            <a:prstGeom prst="rect">
              <a:avLst/>
            </a:prstGeom>
            <a:noFill/>
          </p:spPr>
          <p:txBody>
            <a:bodyPr wrap="none" rtlCol="0">
              <a:spAutoFit/>
            </a:bodyPr>
            <a:lstStyle/>
            <a:p>
              <a:r>
                <a:rPr lang="en-US" sz="2400" b="1" dirty="0">
                  <a:solidFill>
                    <a:srgbClr val="FF0000"/>
                  </a:solidFill>
                </a:rPr>
                <a:t>EJ315</a:t>
              </a:r>
              <a:endParaRPr lang="en-US" sz="2400" b="1" baseline="-25000" dirty="0">
                <a:solidFill>
                  <a:srgbClr val="FF0000"/>
                </a:solidFill>
              </a:endParaRPr>
            </a:p>
          </p:txBody>
        </p:sp>
        <p:sp>
          <p:nvSpPr>
            <p:cNvPr id="16" name="TextBox 10">
              <a:extLst>
                <a:ext uri="{FF2B5EF4-FFF2-40B4-BE49-F238E27FC236}">
                  <a16:creationId xmlns:a16="http://schemas.microsoft.com/office/drawing/2014/main" id="{BE9F8FEB-B0AF-054A-AA5D-292A0CB1B2EB}"/>
                </a:ext>
              </a:extLst>
            </p:cNvPr>
            <p:cNvSpPr txBox="1"/>
            <p:nvPr/>
          </p:nvSpPr>
          <p:spPr>
            <a:xfrm>
              <a:off x="1752600" y="4038600"/>
              <a:ext cx="692217" cy="440120"/>
            </a:xfrm>
            <a:prstGeom prst="rect">
              <a:avLst/>
            </a:prstGeom>
            <a:noFill/>
          </p:spPr>
          <p:txBody>
            <a:bodyPr wrap="none" rtlCol="0">
              <a:spAutoFit/>
            </a:bodyPr>
            <a:lstStyle/>
            <a:p>
              <a:r>
                <a:rPr lang="en-US" sz="2400" b="1" dirty="0">
                  <a:solidFill>
                    <a:srgbClr val="FF0000"/>
                  </a:solidFill>
                </a:rPr>
                <a:t>D</a:t>
              </a:r>
              <a:r>
                <a:rPr lang="en-US" sz="2400" b="1" baseline="-25000" dirty="0">
                  <a:solidFill>
                    <a:srgbClr val="FF0000"/>
                  </a:solidFill>
                </a:rPr>
                <a:t>2</a:t>
              </a:r>
              <a:r>
                <a:rPr lang="en-US" sz="2400" b="1" dirty="0">
                  <a:solidFill>
                    <a:srgbClr val="FF0000"/>
                  </a:solidFill>
                </a:rPr>
                <a:t>0</a:t>
              </a:r>
              <a:endParaRPr lang="en-US" sz="2400" b="1" baseline="-25000" dirty="0">
                <a:solidFill>
                  <a:srgbClr val="FF0000"/>
                </a:solidFill>
              </a:endParaRPr>
            </a:p>
          </p:txBody>
        </p:sp>
        <p:cxnSp>
          <p:nvCxnSpPr>
            <p:cNvPr id="17" name="Straight Arrow Connector 12">
              <a:extLst>
                <a:ext uri="{FF2B5EF4-FFF2-40B4-BE49-F238E27FC236}">
                  <a16:creationId xmlns:a16="http://schemas.microsoft.com/office/drawing/2014/main" id="{40233A4B-3AAB-A929-27D1-0AED24F1BD08}"/>
                </a:ext>
              </a:extLst>
            </p:cNvPr>
            <p:cNvCxnSpPr/>
            <p:nvPr/>
          </p:nvCxnSpPr>
          <p:spPr bwMode="auto">
            <a:xfrm flipH="1">
              <a:off x="2438400" y="3886200"/>
              <a:ext cx="1676400" cy="0"/>
            </a:xfrm>
            <a:prstGeom prst="straightConnector1">
              <a:avLst/>
            </a:prstGeom>
            <a:solidFill>
              <a:srgbClr val="00B8FF"/>
            </a:solidFill>
            <a:ln w="57150" cap="flat" cmpd="sng" algn="ctr">
              <a:solidFill>
                <a:srgbClr val="99FF66"/>
              </a:solidFill>
              <a:prstDash val="solid"/>
              <a:round/>
              <a:headEnd type="none" w="med" len="med"/>
              <a:tailEnd type="arrow"/>
            </a:ln>
            <a:effectLst/>
          </p:spPr>
        </p:cxnSp>
        <p:sp>
          <p:nvSpPr>
            <p:cNvPr id="18" name="TextBox 13">
              <a:extLst>
                <a:ext uri="{FF2B5EF4-FFF2-40B4-BE49-F238E27FC236}">
                  <a16:creationId xmlns:a16="http://schemas.microsoft.com/office/drawing/2014/main" id="{16190602-3D90-B041-42FB-2D411D65B348}"/>
                </a:ext>
              </a:extLst>
            </p:cNvPr>
            <p:cNvSpPr txBox="1"/>
            <p:nvPr/>
          </p:nvSpPr>
          <p:spPr>
            <a:xfrm>
              <a:off x="2438400" y="3183320"/>
              <a:ext cx="1258177" cy="440119"/>
            </a:xfrm>
            <a:prstGeom prst="rect">
              <a:avLst/>
            </a:prstGeom>
            <a:noFill/>
          </p:spPr>
          <p:txBody>
            <a:bodyPr wrap="none" rtlCol="0">
              <a:spAutoFit/>
            </a:bodyPr>
            <a:lstStyle/>
            <a:p>
              <a:r>
                <a:rPr lang="en-US" sz="2400" b="1" dirty="0" err="1">
                  <a:solidFill>
                    <a:srgbClr val="99FF66"/>
                  </a:solidFill>
                </a:rPr>
                <a:t>γ</a:t>
              </a:r>
              <a:r>
                <a:rPr lang="en-US" sz="2400" b="1" dirty="0">
                  <a:solidFill>
                    <a:srgbClr val="99FF66"/>
                  </a:solidFill>
                </a:rPr>
                <a:t> beam</a:t>
              </a:r>
              <a:endParaRPr lang="en-US" sz="2400" b="1" baseline="-25000" dirty="0">
                <a:solidFill>
                  <a:srgbClr val="99FF66"/>
                </a:solidFill>
              </a:endParaRPr>
            </a:p>
          </p:txBody>
        </p:sp>
      </p:grpSp>
      <p:pic>
        <p:nvPicPr>
          <p:cNvPr id="19" name="Picture 1" descr="li7gat_beam_intensity.png">
            <a:extLst>
              <a:ext uri="{FF2B5EF4-FFF2-40B4-BE49-F238E27FC236}">
                <a16:creationId xmlns:a16="http://schemas.microsoft.com/office/drawing/2014/main" id="{A18C809A-27CB-180E-B228-AE573FA301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1824" y="2237079"/>
            <a:ext cx="4601831" cy="2872616"/>
          </a:xfrm>
          <a:prstGeom prst="rect">
            <a:avLst/>
          </a:prstGeom>
        </p:spPr>
      </p:pic>
      <p:sp>
        <p:nvSpPr>
          <p:cNvPr id="20" name="Text Box 2">
            <a:extLst>
              <a:ext uri="{FF2B5EF4-FFF2-40B4-BE49-F238E27FC236}">
                <a16:creationId xmlns:a16="http://schemas.microsoft.com/office/drawing/2014/main" id="{73F267E1-FCF4-D0B1-AF71-EAA44D822836}"/>
              </a:ext>
            </a:extLst>
          </p:cNvPr>
          <p:cNvSpPr txBox="1">
            <a:spLocks noChangeArrowheads="1"/>
          </p:cNvSpPr>
          <p:nvPr/>
        </p:nvSpPr>
        <p:spPr bwMode="auto">
          <a:xfrm>
            <a:off x="7063980" y="5090556"/>
            <a:ext cx="4764947" cy="1600200"/>
          </a:xfrm>
          <a:prstGeom prst="rect">
            <a:avLst/>
          </a:prstGeom>
          <a:noFill/>
          <a:ln w="9525" cap="flat">
            <a:noFill/>
            <a:round/>
            <a:headEnd/>
            <a:tailEnd/>
          </a:ln>
          <a:effectLst/>
        </p:spPr>
        <p:txBody>
          <a:bodyPr lIns="90000" tIns="66168" rIns="90000" bIns="45000"/>
          <a:lstStyle/>
          <a:p>
            <a:pPr marL="215900" indent="-215900">
              <a:spcBef>
                <a:spcPts val="288"/>
              </a:spcBef>
              <a:spcAft>
                <a:spcPts val="288"/>
              </a:spcAft>
              <a:buSzPct val="45000"/>
              <a:buFont typeface="Wingdings" charset="2"/>
              <a:buChar char=""/>
              <a:tabLst>
                <a:tab pos="723900" algn="l"/>
                <a:tab pos="1447800" algn="l"/>
                <a:tab pos="2171700" algn="l"/>
                <a:tab pos="2895600" algn="l"/>
                <a:tab pos="3619500" algn="l"/>
                <a:tab pos="4343400" algn="l"/>
              </a:tabLst>
            </a:pPr>
            <a:r>
              <a:rPr lang="en-US" dirty="0">
                <a:solidFill>
                  <a:schemeClr val="accent2"/>
                </a:solidFill>
                <a:ea typeface="Microsoft YaHei" charset="0"/>
                <a:cs typeface="Microsoft YaHei" charset="0"/>
              </a:rPr>
              <a:t>beam intensity w/ EJ315</a:t>
            </a:r>
          </a:p>
          <a:p>
            <a:pPr marL="215900" indent="-215900">
              <a:spcBef>
                <a:spcPts val="288"/>
              </a:spcBef>
              <a:spcAft>
                <a:spcPts val="288"/>
              </a:spcAft>
              <a:buSzPct val="45000"/>
              <a:buFont typeface="Wingdings" charset="2"/>
              <a:buChar char=""/>
              <a:tabLst>
                <a:tab pos="723900" algn="l"/>
                <a:tab pos="1447800" algn="l"/>
                <a:tab pos="2171700" algn="l"/>
                <a:tab pos="2895600" algn="l"/>
                <a:tab pos="3619500" algn="l"/>
                <a:tab pos="4343400" algn="l"/>
              </a:tabLst>
            </a:pPr>
            <a:r>
              <a:rPr lang="en-US" dirty="0">
                <a:solidFill>
                  <a:schemeClr val="accent2"/>
                </a:solidFill>
                <a:ea typeface="Microsoft YaHei" charset="0"/>
                <a:cs typeface="Microsoft YaHei" charset="0"/>
              </a:rPr>
              <a:t>beam intensity w/ paddle detector</a:t>
            </a:r>
          </a:p>
          <a:p>
            <a:pPr marL="215900" indent="-215900">
              <a:spcBef>
                <a:spcPts val="288"/>
              </a:spcBef>
              <a:spcAft>
                <a:spcPts val="288"/>
              </a:spcAft>
              <a:buSzPct val="45000"/>
              <a:buFont typeface="Wingdings" charset="2"/>
              <a:buChar char=""/>
              <a:tabLst>
                <a:tab pos="723900" algn="l"/>
                <a:tab pos="1447800" algn="l"/>
                <a:tab pos="2171700" algn="l"/>
                <a:tab pos="2895600" algn="l"/>
                <a:tab pos="3619500" algn="l"/>
                <a:tab pos="4343400" algn="l"/>
              </a:tabLst>
            </a:pPr>
            <a:r>
              <a:rPr lang="en-US" dirty="0">
                <a:solidFill>
                  <a:schemeClr val="accent2"/>
                </a:solidFill>
                <a:ea typeface="Microsoft YaHei" charset="0"/>
                <a:cs typeface="Microsoft YaHei" charset="0"/>
              </a:rPr>
              <a:t>scaled to Au-197 activation</a:t>
            </a:r>
          </a:p>
          <a:p>
            <a:pPr marL="215900" indent="-215900">
              <a:spcBef>
                <a:spcPts val="288"/>
              </a:spcBef>
              <a:spcAft>
                <a:spcPts val="288"/>
              </a:spcAft>
              <a:buSzPct val="45000"/>
              <a:buFont typeface="Wingdings" charset="2"/>
              <a:buChar char=""/>
              <a:tabLst>
                <a:tab pos="723900" algn="l"/>
                <a:tab pos="1447800" algn="l"/>
                <a:tab pos="2171700" algn="l"/>
                <a:tab pos="2895600" algn="l"/>
                <a:tab pos="3619500" algn="l"/>
                <a:tab pos="4343400" algn="l"/>
              </a:tabLst>
            </a:pPr>
            <a:r>
              <a:rPr lang="en-US" dirty="0">
                <a:solidFill>
                  <a:schemeClr val="accent2"/>
                </a:solidFill>
                <a:ea typeface="Microsoft YaHei" charset="0"/>
                <a:cs typeface="Microsoft YaHei" charset="0"/>
              </a:rPr>
              <a:t>good agreement 4.5-10 MeV</a:t>
            </a:r>
          </a:p>
        </p:txBody>
      </p:sp>
      <p:pic>
        <p:nvPicPr>
          <p:cNvPr id="21" name="Picture 1" descr="IMG_3344.JPG">
            <a:extLst>
              <a:ext uri="{FF2B5EF4-FFF2-40B4-BE49-F238E27FC236}">
                <a16:creationId xmlns:a16="http://schemas.microsoft.com/office/drawing/2014/main" id="{40EF179D-3A96-329D-95E5-DB3BD620222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277" t="19432" r="30166" b="25756"/>
          <a:stretch/>
        </p:blipFill>
        <p:spPr>
          <a:xfrm rot="5400000">
            <a:off x="794089" y="2897050"/>
            <a:ext cx="2678529" cy="2917971"/>
          </a:xfrm>
          <a:prstGeom prst="rect">
            <a:avLst/>
          </a:prstGeom>
        </p:spPr>
      </p:pic>
      <p:sp>
        <p:nvSpPr>
          <p:cNvPr id="22" name="TextBox 15">
            <a:extLst>
              <a:ext uri="{FF2B5EF4-FFF2-40B4-BE49-F238E27FC236}">
                <a16:creationId xmlns:a16="http://schemas.microsoft.com/office/drawing/2014/main" id="{44699752-A73A-73AE-11AC-F12DA31F0DF2}"/>
              </a:ext>
            </a:extLst>
          </p:cNvPr>
          <p:cNvSpPr txBox="1"/>
          <p:nvPr/>
        </p:nvSpPr>
        <p:spPr>
          <a:xfrm>
            <a:off x="1161464" y="4584241"/>
            <a:ext cx="1484301" cy="440120"/>
          </a:xfrm>
          <a:prstGeom prst="rect">
            <a:avLst/>
          </a:prstGeom>
          <a:noFill/>
        </p:spPr>
        <p:txBody>
          <a:bodyPr wrap="none" rtlCol="0">
            <a:spAutoFit/>
          </a:bodyPr>
          <a:lstStyle/>
          <a:p>
            <a:r>
              <a:rPr lang="en-US" sz="2400" b="1" baseline="30000" dirty="0">
                <a:solidFill>
                  <a:srgbClr val="FFFF00"/>
                </a:solidFill>
              </a:rPr>
              <a:t>197</a:t>
            </a:r>
            <a:r>
              <a:rPr lang="en-US" sz="2400" b="1" dirty="0">
                <a:solidFill>
                  <a:srgbClr val="FFFF00"/>
                </a:solidFill>
              </a:rPr>
              <a:t>Au foil</a:t>
            </a:r>
            <a:endParaRPr lang="en-US" sz="2400" b="1" baseline="-25000" dirty="0">
              <a:solidFill>
                <a:srgbClr val="FFFF00"/>
              </a:solidFill>
            </a:endParaRPr>
          </a:p>
        </p:txBody>
      </p:sp>
      <p:sp>
        <p:nvSpPr>
          <p:cNvPr id="23" name="Titolo 1">
            <a:extLst>
              <a:ext uri="{FF2B5EF4-FFF2-40B4-BE49-F238E27FC236}">
                <a16:creationId xmlns:a16="http://schemas.microsoft.com/office/drawing/2014/main" id="{A814C669-AF44-9AB0-AA9C-5C2F00853B08}"/>
              </a:ext>
            </a:extLst>
          </p:cNvPr>
          <p:cNvSpPr txBox="1">
            <a:spLocks/>
          </p:cNvSpPr>
          <p:nvPr/>
        </p:nvSpPr>
        <p:spPr>
          <a:xfrm>
            <a:off x="5530554" y="1208241"/>
            <a:ext cx="5025251" cy="832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it-IT" b="1" dirty="0">
                <a:solidFill>
                  <a:schemeClr val="accent3"/>
                </a:solidFill>
              </a:rPr>
              <a:t>Beam </a:t>
            </a:r>
            <a:r>
              <a:rPr lang="it-IT" b="1" dirty="0" err="1">
                <a:solidFill>
                  <a:schemeClr val="accent3"/>
                </a:solidFill>
              </a:rPr>
              <a:t>diagnostic</a:t>
            </a:r>
            <a:endParaRPr lang="it-IT" b="1" dirty="0">
              <a:solidFill>
                <a:schemeClr val="accent3"/>
              </a:solidFill>
            </a:endParaRPr>
          </a:p>
        </p:txBody>
      </p:sp>
    </p:spTree>
    <p:extLst>
      <p:ext uri="{BB962C8B-B14F-4D97-AF65-F5344CB8AC3E}">
        <p14:creationId xmlns:p14="http://schemas.microsoft.com/office/powerpoint/2010/main" val="14243364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53342-A53E-50DF-050F-1602009A0AA7}"/>
            </a:ext>
          </a:extLst>
        </p:cNvPr>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44F3D030-6764-A58C-15F1-72A5BC77B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BF0F359A-48D6-3EE6-76A8-17543CB8E12A}"/>
              </a:ext>
            </a:extLst>
          </p:cNvPr>
          <p:cNvSpPr txBox="1"/>
          <p:nvPr/>
        </p:nvSpPr>
        <p:spPr>
          <a:xfrm>
            <a:off x="1008184" y="174032"/>
            <a:ext cx="10175631" cy="1111843"/>
          </a:xfrm>
          <a:prstGeom prst="rect">
            <a:avLst/>
          </a:prstGeom>
        </p:spPr>
        <p:txBody>
          <a:bodyPr vert="horz" lIns="91440" tIns="45720" rIns="91440" bIns="45720" rtlCol="0" anchor="ctr">
            <a:normAutofit lnSpcReduction="10000"/>
          </a:bodyPr>
          <a:lstStyle/>
          <a:p>
            <a:pPr algn="ctr">
              <a:lnSpc>
                <a:spcPct val="90000"/>
              </a:lnSpc>
              <a:spcBef>
                <a:spcPct val="0"/>
              </a:spcBef>
              <a:spcAft>
                <a:spcPts val="600"/>
              </a:spcAft>
            </a:pPr>
            <a:r>
              <a:rPr lang="en-US" sz="4000" b="1" kern="1200" dirty="0">
                <a:solidFill>
                  <a:schemeClr val="tx1"/>
                </a:solidFill>
                <a:latin typeface="+mj-lt"/>
                <a:ea typeface="+mj-ea"/>
                <a:cs typeface="+mj-cs"/>
              </a:rPr>
              <a:t>Direct Experiments </a:t>
            </a:r>
            <a:br>
              <a:rPr lang="en-US" sz="4000" b="1" kern="1200" dirty="0">
                <a:solidFill>
                  <a:schemeClr val="tx1"/>
                </a:solidFill>
                <a:latin typeface="+mj-lt"/>
                <a:ea typeface="+mj-ea"/>
                <a:cs typeface="+mj-cs"/>
              </a:rPr>
            </a:br>
            <a:r>
              <a:rPr lang="en-US" sz="4000" b="1" kern="1200" dirty="0">
                <a:solidFill>
                  <a:schemeClr val="tx1"/>
                </a:solidFill>
                <a:latin typeface="+mj-lt"/>
                <a:ea typeface="+mj-ea"/>
                <a:cs typeface="+mj-cs"/>
              </a:rPr>
              <a:t>with Gamma Beam</a:t>
            </a:r>
          </a:p>
        </p:txBody>
      </p:sp>
      <p:pic>
        <p:nvPicPr>
          <p:cNvPr id="10" name="Immagine 9" descr="Immagine che contiene logo, Carattere, Elementi grafici, bianco&#10;&#10;Il contenuto generato dall'IA potrebbe non essere corretto.">
            <a:extLst>
              <a:ext uri="{FF2B5EF4-FFF2-40B4-BE49-F238E27FC236}">
                <a16:creationId xmlns:a16="http://schemas.microsoft.com/office/drawing/2014/main" id="{AF95B43C-DF73-9514-5241-4B495DB27CD1}"/>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12" name="Immagine 11" descr="Immagine che contiene segnale&#10;&#10;Descrizione generata automaticamente">
            <a:extLst>
              <a:ext uri="{FF2B5EF4-FFF2-40B4-BE49-F238E27FC236}">
                <a16:creationId xmlns:a16="http://schemas.microsoft.com/office/drawing/2014/main" id="{F0407D08-5ADF-3CBB-0A26-528219675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sp>
        <p:nvSpPr>
          <p:cNvPr id="2" name="Titolo 1">
            <a:extLst>
              <a:ext uri="{FF2B5EF4-FFF2-40B4-BE49-F238E27FC236}">
                <a16:creationId xmlns:a16="http://schemas.microsoft.com/office/drawing/2014/main" id="{23C4D272-5377-C7B3-E003-E40A93E496A6}"/>
              </a:ext>
            </a:extLst>
          </p:cNvPr>
          <p:cNvSpPr txBox="1">
            <a:spLocks/>
          </p:cNvSpPr>
          <p:nvPr/>
        </p:nvSpPr>
        <p:spPr>
          <a:xfrm>
            <a:off x="657305" y="1179166"/>
            <a:ext cx="5276962" cy="832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it-IT" b="1" dirty="0">
                <a:solidFill>
                  <a:schemeClr val="accent3"/>
                </a:solidFill>
              </a:rPr>
              <a:t>The </a:t>
            </a:r>
            <a:r>
              <a:rPr lang="it-IT" b="1" baseline="30000" dirty="0">
                <a:solidFill>
                  <a:schemeClr val="accent3"/>
                </a:solidFill>
              </a:rPr>
              <a:t>7</a:t>
            </a:r>
            <a:r>
              <a:rPr lang="it-IT" b="1" dirty="0">
                <a:solidFill>
                  <a:schemeClr val="accent3"/>
                </a:solidFill>
              </a:rPr>
              <a:t>Li(</a:t>
            </a:r>
            <a:r>
              <a:rPr lang="it-IT" b="1" dirty="0" err="1">
                <a:solidFill>
                  <a:schemeClr val="accent3"/>
                </a:solidFill>
              </a:rPr>
              <a:t>γ,t</a:t>
            </a:r>
            <a:r>
              <a:rPr lang="it-IT" b="1" dirty="0">
                <a:solidFill>
                  <a:schemeClr val="accent3"/>
                </a:solidFill>
              </a:rPr>
              <a:t>) reaction</a:t>
            </a:r>
          </a:p>
        </p:txBody>
      </p:sp>
      <p:pic>
        <p:nvPicPr>
          <p:cNvPr id="3" name="Segnaposto contenuto 4">
            <a:extLst>
              <a:ext uri="{FF2B5EF4-FFF2-40B4-BE49-F238E27FC236}">
                <a16:creationId xmlns:a16="http://schemas.microsoft.com/office/drawing/2014/main" id="{3850BBEB-C053-BCFD-219F-155F6B51EDF3}"/>
              </a:ext>
            </a:extLst>
          </p:cNvPr>
          <p:cNvPicPr>
            <a:picLocks noChangeAspect="1"/>
          </p:cNvPicPr>
          <p:nvPr/>
        </p:nvPicPr>
        <p:blipFill>
          <a:blip r:embed="rId4"/>
          <a:stretch>
            <a:fillRect/>
          </a:stretch>
        </p:blipFill>
        <p:spPr>
          <a:xfrm>
            <a:off x="4858844" y="3638919"/>
            <a:ext cx="3595953" cy="2748202"/>
          </a:xfrm>
          <a:prstGeom prst="rect">
            <a:avLst/>
          </a:prstGeom>
        </p:spPr>
      </p:pic>
      <p:pic>
        <p:nvPicPr>
          <p:cNvPr id="4" name="Immagine 3">
            <a:extLst>
              <a:ext uri="{FF2B5EF4-FFF2-40B4-BE49-F238E27FC236}">
                <a16:creationId xmlns:a16="http://schemas.microsoft.com/office/drawing/2014/main" id="{D16DE363-C98E-3E36-93A0-C4B00F30D323}"/>
              </a:ext>
            </a:extLst>
          </p:cNvPr>
          <p:cNvPicPr>
            <a:picLocks noChangeAspect="1"/>
          </p:cNvPicPr>
          <p:nvPr/>
        </p:nvPicPr>
        <p:blipFill>
          <a:blip r:embed="rId5"/>
          <a:stretch>
            <a:fillRect/>
          </a:stretch>
        </p:blipFill>
        <p:spPr>
          <a:xfrm>
            <a:off x="5844482" y="1987983"/>
            <a:ext cx="4933042" cy="1210928"/>
          </a:xfrm>
          <a:prstGeom prst="rect">
            <a:avLst/>
          </a:prstGeom>
        </p:spPr>
      </p:pic>
      <p:pic>
        <p:nvPicPr>
          <p:cNvPr id="5" name="Segnaposto contenuto 3">
            <a:extLst>
              <a:ext uri="{FF2B5EF4-FFF2-40B4-BE49-F238E27FC236}">
                <a16:creationId xmlns:a16="http://schemas.microsoft.com/office/drawing/2014/main" id="{C829472B-66EF-5201-4239-5D27220E7436}"/>
              </a:ext>
            </a:extLst>
          </p:cNvPr>
          <p:cNvPicPr>
            <a:picLocks noChangeAspect="1"/>
          </p:cNvPicPr>
          <p:nvPr/>
        </p:nvPicPr>
        <p:blipFill>
          <a:blip r:embed="rId6"/>
          <a:stretch>
            <a:fillRect/>
          </a:stretch>
        </p:blipFill>
        <p:spPr>
          <a:xfrm>
            <a:off x="557381" y="2104476"/>
            <a:ext cx="4629796" cy="952633"/>
          </a:xfrm>
          <a:prstGeom prst="rect">
            <a:avLst/>
          </a:prstGeom>
        </p:spPr>
      </p:pic>
      <p:pic>
        <p:nvPicPr>
          <p:cNvPr id="7" name="Immagine 6" descr="Immagine che contiene terreno, acciaio, linea, cemento&#10;&#10;Descrizione generata automaticamente">
            <a:extLst>
              <a:ext uri="{FF2B5EF4-FFF2-40B4-BE49-F238E27FC236}">
                <a16:creationId xmlns:a16="http://schemas.microsoft.com/office/drawing/2014/main" id="{CB2EFEE5-1232-67E5-60E6-8B0A53A477AB}"/>
              </a:ext>
            </a:extLst>
          </p:cNvPr>
          <p:cNvPicPr>
            <a:picLocks noChangeAspect="1"/>
          </p:cNvPicPr>
          <p:nvPr/>
        </p:nvPicPr>
        <p:blipFill rotWithShape="1">
          <a:blip r:embed="rId7">
            <a:extLst>
              <a:ext uri="{28A0092B-C50C-407E-A947-70E740481C1C}">
                <a14:useLocalDpi xmlns:a14="http://schemas.microsoft.com/office/drawing/2010/main" val="0"/>
              </a:ext>
            </a:extLst>
          </a:blip>
          <a:srcRect t="31973" b="32381"/>
          <a:stretch/>
        </p:blipFill>
        <p:spPr>
          <a:xfrm>
            <a:off x="8777464" y="4021662"/>
            <a:ext cx="3088821" cy="2444620"/>
          </a:xfrm>
          <a:prstGeom prst="rect">
            <a:avLst/>
          </a:prstGeom>
        </p:spPr>
      </p:pic>
      <p:pic>
        <p:nvPicPr>
          <p:cNvPr id="8" name="Immagine 7">
            <a:extLst>
              <a:ext uri="{FF2B5EF4-FFF2-40B4-BE49-F238E27FC236}">
                <a16:creationId xmlns:a16="http://schemas.microsoft.com/office/drawing/2014/main" id="{84414946-ACBC-4AE2-6F3D-8ED81E851037}"/>
              </a:ext>
            </a:extLst>
          </p:cNvPr>
          <p:cNvPicPr>
            <a:picLocks noChangeAspect="1"/>
          </p:cNvPicPr>
          <p:nvPr/>
        </p:nvPicPr>
        <p:blipFill>
          <a:blip r:embed="rId8"/>
          <a:stretch>
            <a:fillRect/>
          </a:stretch>
        </p:blipFill>
        <p:spPr>
          <a:xfrm>
            <a:off x="348184" y="3292549"/>
            <a:ext cx="4629796" cy="3235362"/>
          </a:xfrm>
          <a:prstGeom prst="rect">
            <a:avLst/>
          </a:prstGeom>
        </p:spPr>
      </p:pic>
      <p:sp>
        <p:nvSpPr>
          <p:cNvPr id="24" name="Titolo 1">
            <a:extLst>
              <a:ext uri="{FF2B5EF4-FFF2-40B4-BE49-F238E27FC236}">
                <a16:creationId xmlns:a16="http://schemas.microsoft.com/office/drawing/2014/main" id="{618024A1-7C98-B929-93FC-85DFB0FAF070}"/>
              </a:ext>
            </a:extLst>
          </p:cNvPr>
          <p:cNvSpPr txBox="1">
            <a:spLocks/>
          </p:cNvSpPr>
          <p:nvPr/>
        </p:nvSpPr>
        <p:spPr>
          <a:xfrm>
            <a:off x="5500817" y="1220694"/>
            <a:ext cx="6691183" cy="832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it-IT" b="1" dirty="0" err="1">
                <a:solidFill>
                  <a:schemeClr val="accent3"/>
                </a:solidFill>
              </a:rPr>
              <a:t>Activation</a:t>
            </a:r>
            <a:r>
              <a:rPr lang="it-IT" b="1" dirty="0">
                <a:solidFill>
                  <a:schemeClr val="accent3"/>
                </a:solidFill>
              </a:rPr>
              <a:t> Method</a:t>
            </a:r>
          </a:p>
        </p:txBody>
      </p:sp>
    </p:spTree>
    <p:extLst>
      <p:ext uri="{BB962C8B-B14F-4D97-AF65-F5344CB8AC3E}">
        <p14:creationId xmlns:p14="http://schemas.microsoft.com/office/powerpoint/2010/main" val="10334532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AB520-08E2-A616-53BB-899D7057CF0F}"/>
            </a:ext>
          </a:extLst>
        </p:cNvPr>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C35019D1-A5A1-E367-4808-ED005FFD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3400FE69-2FD1-5FE9-BEB0-5424EB9E18B0}"/>
              </a:ext>
            </a:extLst>
          </p:cNvPr>
          <p:cNvSpPr txBox="1"/>
          <p:nvPr/>
        </p:nvSpPr>
        <p:spPr>
          <a:xfrm>
            <a:off x="1008184" y="174032"/>
            <a:ext cx="10175631" cy="1111843"/>
          </a:xfrm>
          <a:prstGeom prst="rect">
            <a:avLst/>
          </a:prstGeom>
        </p:spPr>
        <p:txBody>
          <a:bodyPr vert="horz" lIns="91440" tIns="45720" rIns="91440" bIns="45720" rtlCol="0" anchor="ctr">
            <a:normAutofit lnSpcReduction="10000"/>
          </a:bodyPr>
          <a:lstStyle/>
          <a:p>
            <a:pPr algn="ctr">
              <a:lnSpc>
                <a:spcPct val="90000"/>
              </a:lnSpc>
              <a:spcBef>
                <a:spcPct val="0"/>
              </a:spcBef>
              <a:spcAft>
                <a:spcPts val="600"/>
              </a:spcAft>
            </a:pPr>
            <a:r>
              <a:rPr lang="en-US" sz="4000" b="1" kern="1200" dirty="0">
                <a:solidFill>
                  <a:schemeClr val="tx1"/>
                </a:solidFill>
                <a:latin typeface="+mj-lt"/>
                <a:ea typeface="+mj-ea"/>
                <a:cs typeface="+mj-cs"/>
              </a:rPr>
              <a:t>Direct Experiments </a:t>
            </a:r>
            <a:br>
              <a:rPr lang="en-US" sz="4000" b="1" kern="1200" dirty="0">
                <a:solidFill>
                  <a:schemeClr val="tx1"/>
                </a:solidFill>
                <a:latin typeface="+mj-lt"/>
                <a:ea typeface="+mj-ea"/>
                <a:cs typeface="+mj-cs"/>
              </a:rPr>
            </a:br>
            <a:r>
              <a:rPr lang="en-US" sz="4000" b="1" kern="1200" dirty="0">
                <a:solidFill>
                  <a:schemeClr val="tx1"/>
                </a:solidFill>
                <a:latin typeface="+mj-lt"/>
                <a:ea typeface="+mj-ea"/>
                <a:cs typeface="+mj-cs"/>
              </a:rPr>
              <a:t>with Gamma Beam</a:t>
            </a:r>
          </a:p>
        </p:txBody>
      </p:sp>
      <p:pic>
        <p:nvPicPr>
          <p:cNvPr id="10" name="Immagine 9" descr="Immagine che contiene logo, Carattere, Elementi grafici, bianco&#10;&#10;Il contenuto generato dall'IA potrebbe non essere corretto.">
            <a:extLst>
              <a:ext uri="{FF2B5EF4-FFF2-40B4-BE49-F238E27FC236}">
                <a16:creationId xmlns:a16="http://schemas.microsoft.com/office/drawing/2014/main" id="{3A7D490B-95F9-8B2D-D7B1-2EFAAF4492F0}"/>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12" name="Immagine 11" descr="Immagine che contiene segnale&#10;&#10;Descrizione generata automaticamente">
            <a:extLst>
              <a:ext uri="{FF2B5EF4-FFF2-40B4-BE49-F238E27FC236}">
                <a16:creationId xmlns:a16="http://schemas.microsoft.com/office/drawing/2014/main" id="{F4D6D56F-D27A-5569-EAF2-82FDEBF937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sp>
        <p:nvSpPr>
          <p:cNvPr id="2" name="Titolo 1">
            <a:extLst>
              <a:ext uri="{FF2B5EF4-FFF2-40B4-BE49-F238E27FC236}">
                <a16:creationId xmlns:a16="http://schemas.microsoft.com/office/drawing/2014/main" id="{A297E1FC-D939-9FC4-7412-6D1DFF3C1767}"/>
              </a:ext>
            </a:extLst>
          </p:cNvPr>
          <p:cNvSpPr txBox="1">
            <a:spLocks/>
          </p:cNvSpPr>
          <p:nvPr/>
        </p:nvSpPr>
        <p:spPr>
          <a:xfrm>
            <a:off x="657305" y="1179166"/>
            <a:ext cx="5276962" cy="832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it-IT" b="1" dirty="0">
                <a:solidFill>
                  <a:schemeClr val="accent3"/>
                </a:solidFill>
              </a:rPr>
              <a:t>The </a:t>
            </a:r>
            <a:r>
              <a:rPr lang="it-IT" b="1" baseline="30000" dirty="0">
                <a:solidFill>
                  <a:schemeClr val="accent3"/>
                </a:solidFill>
              </a:rPr>
              <a:t>7</a:t>
            </a:r>
            <a:r>
              <a:rPr lang="it-IT" b="1" dirty="0">
                <a:solidFill>
                  <a:schemeClr val="accent3"/>
                </a:solidFill>
              </a:rPr>
              <a:t>Li(</a:t>
            </a:r>
            <a:r>
              <a:rPr lang="it-IT" b="1" dirty="0" err="1">
                <a:solidFill>
                  <a:schemeClr val="accent3"/>
                </a:solidFill>
              </a:rPr>
              <a:t>γ,t</a:t>
            </a:r>
            <a:r>
              <a:rPr lang="it-IT" b="1" dirty="0">
                <a:solidFill>
                  <a:schemeClr val="accent3"/>
                </a:solidFill>
              </a:rPr>
              <a:t>) reaction</a:t>
            </a:r>
          </a:p>
        </p:txBody>
      </p:sp>
      <p:pic>
        <p:nvPicPr>
          <p:cNvPr id="9" name="Picture 2" descr="li7gat_xsection2.png">
            <a:extLst>
              <a:ext uri="{FF2B5EF4-FFF2-40B4-BE49-F238E27FC236}">
                <a16:creationId xmlns:a16="http://schemas.microsoft.com/office/drawing/2014/main" id="{D44E42C4-F21D-F873-BFFF-E1EE1FF229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566" y="3355850"/>
            <a:ext cx="4824253" cy="3417446"/>
          </a:xfrm>
          <a:prstGeom prst="rect">
            <a:avLst/>
          </a:prstGeom>
        </p:spPr>
      </p:pic>
      <p:pic>
        <p:nvPicPr>
          <p:cNvPr id="11" name="Picture 2" descr="fig13.png">
            <a:extLst>
              <a:ext uri="{FF2B5EF4-FFF2-40B4-BE49-F238E27FC236}">
                <a16:creationId xmlns:a16="http://schemas.microsoft.com/office/drawing/2014/main" id="{890AAD3F-0940-C7B3-7B80-54FB1E25B48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669045" y="2143712"/>
            <a:ext cx="4257946" cy="4540256"/>
          </a:xfrm>
          <a:prstGeom prst="rect">
            <a:avLst/>
          </a:prstGeom>
        </p:spPr>
      </p:pic>
      <p:pic>
        <p:nvPicPr>
          <p:cNvPr id="13" name="Immagine 12">
            <a:extLst>
              <a:ext uri="{FF2B5EF4-FFF2-40B4-BE49-F238E27FC236}">
                <a16:creationId xmlns:a16="http://schemas.microsoft.com/office/drawing/2014/main" id="{8625D82A-7F0D-07B9-5A83-5E334F79A577}"/>
              </a:ext>
            </a:extLst>
          </p:cNvPr>
          <p:cNvPicPr>
            <a:picLocks noChangeAspect="1"/>
          </p:cNvPicPr>
          <p:nvPr/>
        </p:nvPicPr>
        <p:blipFill>
          <a:blip r:embed="rId6"/>
          <a:stretch>
            <a:fillRect/>
          </a:stretch>
        </p:blipFill>
        <p:spPr>
          <a:xfrm>
            <a:off x="887802" y="1895438"/>
            <a:ext cx="5412903" cy="1460412"/>
          </a:xfrm>
          <a:prstGeom prst="rect">
            <a:avLst/>
          </a:prstGeom>
        </p:spPr>
      </p:pic>
      <p:sp>
        <p:nvSpPr>
          <p:cNvPr id="14" name="Titolo 1">
            <a:extLst>
              <a:ext uri="{FF2B5EF4-FFF2-40B4-BE49-F238E27FC236}">
                <a16:creationId xmlns:a16="http://schemas.microsoft.com/office/drawing/2014/main" id="{118C331F-FE89-4DCF-0546-619D985BE248}"/>
              </a:ext>
            </a:extLst>
          </p:cNvPr>
          <p:cNvSpPr txBox="1">
            <a:spLocks/>
          </p:cNvSpPr>
          <p:nvPr/>
        </p:nvSpPr>
        <p:spPr>
          <a:xfrm>
            <a:off x="6300705" y="1266334"/>
            <a:ext cx="5025251" cy="832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it-IT" b="1" dirty="0">
                <a:solidFill>
                  <a:schemeClr val="accent3"/>
                </a:solidFill>
              </a:rPr>
              <a:t>Results</a:t>
            </a:r>
          </a:p>
        </p:txBody>
      </p:sp>
    </p:spTree>
    <p:extLst>
      <p:ext uri="{BB962C8B-B14F-4D97-AF65-F5344CB8AC3E}">
        <p14:creationId xmlns:p14="http://schemas.microsoft.com/office/powerpoint/2010/main" val="37196652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FA915-6596-607E-03AB-CCC3223AC3D6}"/>
            </a:ext>
          </a:extLst>
        </p:cNvPr>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7B01CC65-0B10-EAC3-B287-92AE40A322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F46D5C16-5E48-3203-B979-0546B6AC5AAB}"/>
              </a:ext>
            </a:extLst>
          </p:cNvPr>
          <p:cNvSpPr txBox="1"/>
          <p:nvPr/>
        </p:nvSpPr>
        <p:spPr>
          <a:xfrm>
            <a:off x="1008184" y="174032"/>
            <a:ext cx="10175631" cy="1111843"/>
          </a:xfrm>
          <a:prstGeom prst="rect">
            <a:avLst/>
          </a:prstGeom>
        </p:spPr>
        <p:txBody>
          <a:bodyPr vert="horz" lIns="91440" tIns="45720" rIns="91440" bIns="45720" rtlCol="0" anchor="ctr">
            <a:normAutofit lnSpcReduction="10000"/>
          </a:bodyPr>
          <a:lstStyle/>
          <a:p>
            <a:pPr algn="ctr">
              <a:lnSpc>
                <a:spcPct val="90000"/>
              </a:lnSpc>
              <a:spcBef>
                <a:spcPct val="0"/>
              </a:spcBef>
              <a:spcAft>
                <a:spcPts val="600"/>
              </a:spcAft>
            </a:pPr>
            <a:r>
              <a:rPr lang="en-US" sz="4000" b="1" kern="1200" dirty="0">
                <a:solidFill>
                  <a:schemeClr val="tx1"/>
                </a:solidFill>
                <a:latin typeface="+mj-lt"/>
                <a:ea typeface="+mj-ea"/>
                <a:cs typeface="+mj-cs"/>
              </a:rPr>
              <a:t>Direct Experiments </a:t>
            </a:r>
            <a:br>
              <a:rPr lang="en-US" sz="4000" b="1" kern="1200" dirty="0">
                <a:solidFill>
                  <a:schemeClr val="tx1"/>
                </a:solidFill>
                <a:latin typeface="+mj-lt"/>
                <a:ea typeface="+mj-ea"/>
                <a:cs typeface="+mj-cs"/>
              </a:rPr>
            </a:br>
            <a:r>
              <a:rPr lang="en-US" sz="4000" b="1" kern="1200" dirty="0">
                <a:solidFill>
                  <a:schemeClr val="tx1"/>
                </a:solidFill>
                <a:latin typeface="+mj-lt"/>
                <a:ea typeface="+mj-ea"/>
                <a:cs typeface="+mj-cs"/>
              </a:rPr>
              <a:t>with Gamma Beam</a:t>
            </a:r>
          </a:p>
        </p:txBody>
      </p:sp>
      <p:pic>
        <p:nvPicPr>
          <p:cNvPr id="10" name="Immagine 9" descr="Immagine che contiene logo, Carattere, Elementi grafici, bianco&#10;&#10;Il contenuto generato dall'IA potrebbe non essere corretto.">
            <a:extLst>
              <a:ext uri="{FF2B5EF4-FFF2-40B4-BE49-F238E27FC236}">
                <a16:creationId xmlns:a16="http://schemas.microsoft.com/office/drawing/2014/main" id="{F5912E7E-3D13-76BE-79CB-A954C7CCC6BA}"/>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12" name="Immagine 11" descr="Immagine che contiene segnale&#10;&#10;Descrizione generata automaticamente">
            <a:extLst>
              <a:ext uri="{FF2B5EF4-FFF2-40B4-BE49-F238E27FC236}">
                <a16:creationId xmlns:a16="http://schemas.microsoft.com/office/drawing/2014/main" id="{6EB1A689-002E-1EED-4946-8F1808A3A2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sp>
        <p:nvSpPr>
          <p:cNvPr id="2" name="Titolo 1">
            <a:extLst>
              <a:ext uri="{FF2B5EF4-FFF2-40B4-BE49-F238E27FC236}">
                <a16:creationId xmlns:a16="http://schemas.microsoft.com/office/drawing/2014/main" id="{C5162356-427C-3B22-5BB8-937723A69C4A}"/>
              </a:ext>
            </a:extLst>
          </p:cNvPr>
          <p:cNvSpPr txBox="1">
            <a:spLocks/>
          </p:cNvSpPr>
          <p:nvPr/>
        </p:nvSpPr>
        <p:spPr>
          <a:xfrm>
            <a:off x="657305" y="1179166"/>
            <a:ext cx="5276962" cy="832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it-IT" b="1" dirty="0">
                <a:solidFill>
                  <a:schemeClr val="accent3"/>
                </a:solidFill>
              </a:rPr>
              <a:t>The </a:t>
            </a:r>
            <a:r>
              <a:rPr lang="it-IT" b="1" baseline="30000" dirty="0">
                <a:solidFill>
                  <a:schemeClr val="accent3"/>
                </a:solidFill>
              </a:rPr>
              <a:t>7</a:t>
            </a:r>
            <a:r>
              <a:rPr lang="it-IT" b="1" dirty="0">
                <a:solidFill>
                  <a:schemeClr val="accent3"/>
                </a:solidFill>
              </a:rPr>
              <a:t>Li(</a:t>
            </a:r>
            <a:r>
              <a:rPr lang="it-IT" b="1" dirty="0" err="1">
                <a:solidFill>
                  <a:schemeClr val="accent3"/>
                </a:solidFill>
              </a:rPr>
              <a:t>γ,t</a:t>
            </a:r>
            <a:r>
              <a:rPr lang="it-IT" b="1" dirty="0">
                <a:solidFill>
                  <a:schemeClr val="accent3"/>
                </a:solidFill>
              </a:rPr>
              <a:t>) reaction</a:t>
            </a:r>
          </a:p>
        </p:txBody>
      </p:sp>
      <p:pic>
        <p:nvPicPr>
          <p:cNvPr id="9" name="Picture 2" descr="li7gat_xsection2.png">
            <a:extLst>
              <a:ext uri="{FF2B5EF4-FFF2-40B4-BE49-F238E27FC236}">
                <a16:creationId xmlns:a16="http://schemas.microsoft.com/office/drawing/2014/main" id="{BEFFBAC7-2C84-21BE-2343-D12EE59D9F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566" y="3355850"/>
            <a:ext cx="4824253" cy="3417446"/>
          </a:xfrm>
          <a:prstGeom prst="rect">
            <a:avLst/>
          </a:prstGeom>
        </p:spPr>
      </p:pic>
      <p:pic>
        <p:nvPicPr>
          <p:cNvPr id="11" name="Picture 2" descr="fig13.png">
            <a:extLst>
              <a:ext uri="{FF2B5EF4-FFF2-40B4-BE49-F238E27FC236}">
                <a16:creationId xmlns:a16="http://schemas.microsoft.com/office/drawing/2014/main" id="{33F0AE43-8445-6016-FAB2-7B0F84D0F67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669045" y="2143712"/>
            <a:ext cx="4257946" cy="4540256"/>
          </a:xfrm>
          <a:prstGeom prst="rect">
            <a:avLst/>
          </a:prstGeom>
        </p:spPr>
      </p:pic>
      <p:pic>
        <p:nvPicPr>
          <p:cNvPr id="13" name="Immagine 12">
            <a:extLst>
              <a:ext uri="{FF2B5EF4-FFF2-40B4-BE49-F238E27FC236}">
                <a16:creationId xmlns:a16="http://schemas.microsoft.com/office/drawing/2014/main" id="{466F2C7E-45F0-0158-D8E4-C3F39E424FD3}"/>
              </a:ext>
            </a:extLst>
          </p:cNvPr>
          <p:cNvPicPr>
            <a:picLocks noChangeAspect="1"/>
          </p:cNvPicPr>
          <p:nvPr/>
        </p:nvPicPr>
        <p:blipFill>
          <a:blip r:embed="rId6"/>
          <a:stretch>
            <a:fillRect/>
          </a:stretch>
        </p:blipFill>
        <p:spPr>
          <a:xfrm>
            <a:off x="887802" y="1895438"/>
            <a:ext cx="5412903" cy="1460412"/>
          </a:xfrm>
          <a:prstGeom prst="rect">
            <a:avLst/>
          </a:prstGeom>
        </p:spPr>
      </p:pic>
      <p:sp>
        <p:nvSpPr>
          <p:cNvPr id="14" name="Titolo 1">
            <a:extLst>
              <a:ext uri="{FF2B5EF4-FFF2-40B4-BE49-F238E27FC236}">
                <a16:creationId xmlns:a16="http://schemas.microsoft.com/office/drawing/2014/main" id="{5BA8DBEF-7BDA-1B46-E092-034550340770}"/>
              </a:ext>
            </a:extLst>
          </p:cNvPr>
          <p:cNvSpPr txBox="1">
            <a:spLocks/>
          </p:cNvSpPr>
          <p:nvPr/>
        </p:nvSpPr>
        <p:spPr>
          <a:xfrm>
            <a:off x="6300705" y="1266334"/>
            <a:ext cx="5025251" cy="832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it-IT" b="1" dirty="0">
                <a:solidFill>
                  <a:schemeClr val="accent3"/>
                </a:solidFill>
              </a:rPr>
              <a:t>Results</a:t>
            </a:r>
          </a:p>
        </p:txBody>
      </p:sp>
    </p:spTree>
    <p:extLst>
      <p:ext uri="{BB962C8B-B14F-4D97-AF65-F5344CB8AC3E}">
        <p14:creationId xmlns:p14="http://schemas.microsoft.com/office/powerpoint/2010/main" val="12416203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1D0F0B-F2C1-87D3-668F-AF92B0B6F06C}"/>
              </a:ext>
            </a:extLst>
          </p:cNvPr>
          <p:cNvSpPr txBox="1">
            <a:spLocks/>
          </p:cNvSpPr>
          <p:nvPr/>
        </p:nvSpPr>
        <p:spPr>
          <a:xfrm>
            <a:off x="494429" y="73763"/>
            <a:ext cx="9692640" cy="109373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t-IT" sz="4000" b="1" dirty="0">
              <a:effectLst>
                <a:outerShdw blurRad="38100" dist="38100" dir="2700000" algn="tl">
                  <a:srgbClr val="000000">
                    <a:alpha val="43137"/>
                  </a:srgbClr>
                </a:outerShdw>
              </a:effectLst>
            </a:endParaRPr>
          </a:p>
        </p:txBody>
      </p:sp>
      <p:pic>
        <p:nvPicPr>
          <p:cNvPr id="7" name="Picture 8" descr="laser plasma - Online Discount Shop for Electronics, Apparel, Toys, Books,  Games, Computers, Shoes, Jewelry, Watches, Baby Products, Sports &amp;  Outdoors, Office Products, Bed &amp; Bath, Furniture, Tools, Hardware,  Automotive Parts, Accessories">
            <a:extLst>
              <a:ext uri="{FF2B5EF4-FFF2-40B4-BE49-F238E27FC236}">
                <a16:creationId xmlns:a16="http://schemas.microsoft.com/office/drawing/2014/main" id="{0127B628-F164-5183-DC27-B78D910893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6968" y="3052277"/>
            <a:ext cx="5083240" cy="3049944"/>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F0059DD9-A450-5A5A-BBF7-9D43248278A8}"/>
              </a:ext>
            </a:extLst>
          </p:cNvPr>
          <p:cNvSpPr txBox="1"/>
          <p:nvPr/>
        </p:nvSpPr>
        <p:spPr>
          <a:xfrm>
            <a:off x="969217" y="3146088"/>
            <a:ext cx="4027326" cy="286232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it-IT" dirty="0"/>
              <a:t>The </a:t>
            </a:r>
            <a:r>
              <a:rPr lang="it-IT" dirty="0" err="1"/>
              <a:t>advent</a:t>
            </a:r>
            <a:r>
              <a:rPr lang="it-IT" dirty="0"/>
              <a:t> of </a:t>
            </a:r>
            <a:r>
              <a:rPr lang="it-IT" dirty="0" err="1"/>
              <a:t>novel</a:t>
            </a:r>
            <a:r>
              <a:rPr lang="it-IT" dirty="0"/>
              <a:t> techniques in laser </a:t>
            </a:r>
            <a:r>
              <a:rPr lang="it-IT" dirty="0" err="1"/>
              <a:t>amplification</a:t>
            </a:r>
            <a:r>
              <a:rPr lang="it-IT" dirty="0"/>
              <a:t> on one hand </a:t>
            </a:r>
            <a:r>
              <a:rPr lang="it-IT" dirty="0" err="1"/>
              <a:t>opened</a:t>
            </a:r>
            <a:r>
              <a:rPr lang="it-IT" dirty="0"/>
              <a:t> the way to the </a:t>
            </a:r>
            <a:r>
              <a:rPr lang="it-IT" dirty="0" err="1"/>
              <a:t>the</a:t>
            </a:r>
            <a:r>
              <a:rPr lang="it-IT" dirty="0"/>
              <a:t> </a:t>
            </a:r>
            <a:r>
              <a:rPr lang="it-IT" dirty="0" err="1"/>
              <a:t>implementation</a:t>
            </a:r>
            <a:r>
              <a:rPr lang="it-IT" dirty="0"/>
              <a:t> of high-power high-</a:t>
            </a:r>
            <a:r>
              <a:rPr lang="it-IT" dirty="0" err="1"/>
              <a:t>intensity</a:t>
            </a:r>
            <a:r>
              <a:rPr lang="it-IT" dirty="0"/>
              <a:t> </a:t>
            </a:r>
            <a:r>
              <a:rPr lang="it-IT" dirty="0" err="1"/>
              <a:t>lasers</a:t>
            </a:r>
            <a:r>
              <a:rPr lang="it-IT" dirty="0"/>
              <a:t> in many facilities around the world and on the other it </a:t>
            </a:r>
            <a:r>
              <a:rPr lang="it-IT" dirty="0" err="1"/>
              <a:t>forced</a:t>
            </a:r>
            <a:r>
              <a:rPr lang="it-IT" dirty="0"/>
              <a:t> a </a:t>
            </a:r>
            <a:r>
              <a:rPr lang="it-IT" dirty="0" err="1"/>
              <a:t>steep</a:t>
            </a:r>
            <a:r>
              <a:rPr lang="it-IT" dirty="0"/>
              <a:t> </a:t>
            </a:r>
            <a:r>
              <a:rPr lang="it-IT" dirty="0" err="1"/>
              <a:t>development</a:t>
            </a:r>
            <a:r>
              <a:rPr lang="it-IT" dirty="0"/>
              <a:t> on the </a:t>
            </a:r>
            <a:r>
              <a:rPr lang="it-IT" dirty="0" err="1"/>
              <a:t>diagnostics</a:t>
            </a:r>
            <a:r>
              <a:rPr lang="it-IT" dirty="0"/>
              <a:t> side, de facto </a:t>
            </a:r>
            <a:r>
              <a:rPr lang="it-IT" dirty="0" err="1"/>
              <a:t>unlocking</a:t>
            </a:r>
            <a:r>
              <a:rPr lang="it-IT" dirty="0"/>
              <a:t> the </a:t>
            </a:r>
            <a:r>
              <a:rPr lang="it-IT" dirty="0" err="1"/>
              <a:t>feasibility</a:t>
            </a:r>
            <a:r>
              <a:rPr lang="it-IT" dirty="0"/>
              <a:t> of </a:t>
            </a:r>
            <a:r>
              <a:rPr lang="it-IT" b="1" u="sng" dirty="0">
                <a:solidFill>
                  <a:schemeClr val="accent4">
                    <a:lumMod val="75000"/>
                  </a:schemeClr>
                </a:solidFill>
              </a:rPr>
              <a:t>new </a:t>
            </a:r>
            <a:r>
              <a:rPr lang="it-IT" b="1" u="sng" dirty="0" err="1">
                <a:solidFill>
                  <a:schemeClr val="accent4">
                    <a:lumMod val="75000"/>
                  </a:schemeClr>
                </a:solidFill>
              </a:rPr>
              <a:t>paradigms</a:t>
            </a:r>
            <a:r>
              <a:rPr lang="it-IT" b="1" u="sng" dirty="0">
                <a:solidFill>
                  <a:schemeClr val="accent4">
                    <a:lumMod val="75000"/>
                  </a:schemeClr>
                </a:solidFill>
              </a:rPr>
              <a:t> of research</a:t>
            </a:r>
            <a:r>
              <a:rPr lang="it-IT" dirty="0"/>
              <a:t>.</a:t>
            </a:r>
          </a:p>
        </p:txBody>
      </p:sp>
      <p:sp>
        <p:nvSpPr>
          <p:cNvPr id="9" name="CasellaDiTesto 8">
            <a:extLst>
              <a:ext uri="{FF2B5EF4-FFF2-40B4-BE49-F238E27FC236}">
                <a16:creationId xmlns:a16="http://schemas.microsoft.com/office/drawing/2014/main" id="{9C8C9048-59C9-9DAF-2F5F-65FFBFAD8C65}"/>
              </a:ext>
            </a:extLst>
          </p:cNvPr>
          <p:cNvSpPr txBox="1"/>
          <p:nvPr/>
        </p:nvSpPr>
        <p:spPr>
          <a:xfrm>
            <a:off x="1394053" y="1501263"/>
            <a:ext cx="8615362"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An effective approach to improve our knowledge on fusion reactions in stars can be to mimic the stellar conditions by generating a controlled laboratory plasma with thermodynamical status not too different from the stellar conditions. </a:t>
            </a:r>
            <a:endParaRPr lang="it-IT" dirty="0"/>
          </a:p>
        </p:txBody>
      </p:sp>
      <p:sp>
        <p:nvSpPr>
          <p:cNvPr id="4" name="CasellaDiTesto 3">
            <a:extLst>
              <a:ext uri="{FF2B5EF4-FFF2-40B4-BE49-F238E27FC236}">
                <a16:creationId xmlns:a16="http://schemas.microsoft.com/office/drawing/2014/main" id="{F615C3E1-77F7-7715-BF91-EE769617ADC7}"/>
              </a:ext>
            </a:extLst>
          </p:cNvPr>
          <p:cNvSpPr txBox="1"/>
          <p:nvPr/>
        </p:nvSpPr>
        <p:spPr>
          <a:xfrm>
            <a:off x="1008184" y="174032"/>
            <a:ext cx="10175631" cy="1111843"/>
          </a:xfrm>
          <a:prstGeom prst="rect">
            <a:avLst/>
          </a:prstGeom>
        </p:spPr>
        <p:txBody>
          <a:bodyPr vert="horz" lIns="91440" tIns="45720" rIns="91440" bIns="45720" rtlCol="0" anchor="ctr">
            <a:normAutofit lnSpcReduction="10000"/>
          </a:bodyPr>
          <a:lstStyle/>
          <a:p>
            <a:pPr algn="ctr">
              <a:lnSpc>
                <a:spcPct val="90000"/>
              </a:lnSpc>
              <a:spcBef>
                <a:spcPct val="0"/>
              </a:spcBef>
              <a:spcAft>
                <a:spcPts val="600"/>
              </a:spcAft>
            </a:pPr>
            <a:r>
              <a:rPr lang="en-US" sz="4000" b="1" kern="1200" dirty="0">
                <a:solidFill>
                  <a:schemeClr val="tx1"/>
                </a:solidFill>
                <a:latin typeface="+mj-lt"/>
                <a:ea typeface="+mj-ea"/>
                <a:cs typeface="+mj-cs"/>
              </a:rPr>
              <a:t>Laser induced reaction for nuclear astrophysics</a:t>
            </a:r>
          </a:p>
        </p:txBody>
      </p:sp>
      <p:pic>
        <p:nvPicPr>
          <p:cNvPr id="5" name="Immagine 4" descr="Immagine che contiene logo, Carattere, Elementi grafici, bianco&#10;&#10;Il contenuto generato dall'IA potrebbe non essere corretto.">
            <a:extLst>
              <a:ext uri="{FF2B5EF4-FFF2-40B4-BE49-F238E27FC236}">
                <a16:creationId xmlns:a16="http://schemas.microsoft.com/office/drawing/2014/main" id="{C5A6B02F-45B6-3CD1-62AC-13CFA9F46276}"/>
              </a:ext>
            </a:extLst>
          </p:cNvPr>
          <p:cNvPicPr>
            <a:picLocks noChangeAspect="1"/>
          </p:cNvPicPr>
          <p:nvPr/>
        </p:nvPicPr>
        <p:blipFill>
          <a:blip r:embed="rId3">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6" name="Immagine 5" descr="Immagine che contiene segnale&#10;&#10;Descrizione generata automaticamente">
            <a:extLst>
              <a:ext uri="{FF2B5EF4-FFF2-40B4-BE49-F238E27FC236}">
                <a16:creationId xmlns:a16="http://schemas.microsoft.com/office/drawing/2014/main" id="{10BCF1AF-8033-D01E-E1F2-30455AA3CB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spTree>
    <p:extLst>
      <p:ext uri="{BB962C8B-B14F-4D97-AF65-F5344CB8AC3E}">
        <p14:creationId xmlns:p14="http://schemas.microsoft.com/office/powerpoint/2010/main" val="15095950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87F35A4F-3B5E-EF99-B69D-C54495489DEE}"/>
              </a:ext>
            </a:extLst>
          </p:cNvPr>
          <p:cNvSpPr txBox="1"/>
          <p:nvPr/>
        </p:nvSpPr>
        <p:spPr>
          <a:xfrm>
            <a:off x="674419" y="1459500"/>
            <a:ext cx="10318561" cy="163121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it-IT" sz="2000" dirty="0">
                <a:solidFill>
                  <a:schemeClr val="tx1">
                    <a:lumMod val="75000"/>
                    <a:lumOff val="25000"/>
                  </a:schemeClr>
                </a:solidFill>
              </a:rPr>
              <a:t>The </a:t>
            </a:r>
            <a:r>
              <a:rPr lang="it-IT" sz="2000" dirty="0" err="1">
                <a:solidFill>
                  <a:schemeClr val="tx1">
                    <a:lumMod val="75000"/>
                    <a:lumOff val="25000"/>
                  </a:schemeClr>
                </a:solidFill>
              </a:rPr>
              <a:t>most</a:t>
            </a:r>
            <a:r>
              <a:rPr lang="it-IT" sz="2000" dirty="0">
                <a:solidFill>
                  <a:schemeClr val="tx1">
                    <a:lumMod val="75000"/>
                    <a:lumOff val="25000"/>
                  </a:schemeClr>
                </a:solidFill>
              </a:rPr>
              <a:t> common scenario on laser-</a:t>
            </a:r>
            <a:r>
              <a:rPr lang="it-IT" sz="2000" dirty="0" err="1">
                <a:solidFill>
                  <a:schemeClr val="tx1">
                    <a:lumMod val="75000"/>
                    <a:lumOff val="25000"/>
                  </a:schemeClr>
                </a:solidFill>
              </a:rPr>
              <a:t>ion</a:t>
            </a:r>
            <a:r>
              <a:rPr lang="it-IT" sz="2000" dirty="0">
                <a:solidFill>
                  <a:schemeClr val="tx1">
                    <a:lumMod val="75000"/>
                    <a:lumOff val="25000"/>
                  </a:schemeClr>
                </a:solidFill>
              </a:rPr>
              <a:t> </a:t>
            </a:r>
            <a:r>
              <a:rPr lang="it-IT" sz="2000" dirty="0" err="1">
                <a:solidFill>
                  <a:schemeClr val="tx1">
                    <a:lumMod val="75000"/>
                    <a:lumOff val="25000"/>
                  </a:schemeClr>
                </a:solidFill>
              </a:rPr>
              <a:t>acceleration</a:t>
            </a:r>
            <a:r>
              <a:rPr lang="it-IT" sz="2000" dirty="0">
                <a:solidFill>
                  <a:schemeClr val="tx1">
                    <a:lumMod val="75000"/>
                    <a:lumOff val="25000"/>
                  </a:schemeClr>
                </a:solidFill>
              </a:rPr>
              <a:t> </a:t>
            </a:r>
            <a:r>
              <a:rPr lang="it-IT" sz="2000" dirty="0" err="1">
                <a:solidFill>
                  <a:schemeClr val="tx1">
                    <a:lumMod val="75000"/>
                    <a:lumOff val="25000"/>
                  </a:schemeClr>
                </a:solidFill>
              </a:rPr>
              <a:t>relies</a:t>
            </a:r>
            <a:r>
              <a:rPr lang="it-IT" sz="2000" dirty="0">
                <a:solidFill>
                  <a:schemeClr val="tx1">
                    <a:lumMod val="75000"/>
                    <a:lumOff val="25000"/>
                  </a:schemeClr>
                </a:solidFill>
              </a:rPr>
              <a:t> on </a:t>
            </a:r>
            <a:r>
              <a:rPr lang="it-IT" sz="2000" dirty="0" err="1">
                <a:solidFill>
                  <a:schemeClr val="tx1">
                    <a:lumMod val="75000"/>
                    <a:lumOff val="25000"/>
                  </a:schemeClr>
                </a:solidFill>
              </a:rPr>
              <a:t>focusing</a:t>
            </a:r>
            <a:r>
              <a:rPr lang="it-IT" sz="2000" dirty="0">
                <a:solidFill>
                  <a:schemeClr val="tx1">
                    <a:lumMod val="75000"/>
                    <a:lumOff val="25000"/>
                  </a:schemeClr>
                </a:solidFill>
              </a:rPr>
              <a:t> a high </a:t>
            </a:r>
            <a:r>
              <a:rPr lang="it-IT" sz="2000" dirty="0" err="1">
                <a:solidFill>
                  <a:schemeClr val="tx1">
                    <a:lumMod val="75000"/>
                    <a:lumOff val="25000"/>
                  </a:schemeClr>
                </a:solidFill>
              </a:rPr>
              <a:t>intensity</a:t>
            </a:r>
            <a:r>
              <a:rPr lang="it-IT" sz="2000" dirty="0">
                <a:solidFill>
                  <a:schemeClr val="tx1">
                    <a:lumMod val="75000"/>
                    <a:lumOff val="25000"/>
                  </a:schemeClr>
                </a:solidFill>
              </a:rPr>
              <a:t> laser </a:t>
            </a:r>
            <a:r>
              <a:rPr lang="it-IT" sz="2000" dirty="0" err="1">
                <a:solidFill>
                  <a:schemeClr val="tx1">
                    <a:lumMod val="75000"/>
                    <a:lumOff val="25000"/>
                  </a:schemeClr>
                </a:solidFill>
              </a:rPr>
              <a:t>pulse</a:t>
            </a:r>
            <a:r>
              <a:rPr lang="it-IT" sz="2000" dirty="0">
                <a:solidFill>
                  <a:schemeClr val="tx1">
                    <a:lumMod val="75000"/>
                    <a:lumOff val="25000"/>
                  </a:schemeClr>
                </a:solidFill>
              </a:rPr>
              <a:t> into a target made of the </a:t>
            </a:r>
            <a:r>
              <a:rPr lang="it-IT" sz="2000" dirty="0" err="1">
                <a:solidFill>
                  <a:schemeClr val="tx1">
                    <a:lumMod val="75000"/>
                    <a:lumOff val="25000"/>
                  </a:schemeClr>
                </a:solidFill>
              </a:rPr>
              <a:t>species</a:t>
            </a:r>
            <a:r>
              <a:rPr lang="it-IT" sz="2000" dirty="0">
                <a:solidFill>
                  <a:schemeClr val="tx1">
                    <a:lumMod val="75000"/>
                    <a:lumOff val="25000"/>
                  </a:schemeClr>
                </a:solidFill>
              </a:rPr>
              <a:t> of interest. </a:t>
            </a:r>
            <a:r>
              <a:rPr lang="it-IT" sz="2000" dirty="0" err="1">
                <a:solidFill>
                  <a:schemeClr val="tx1">
                    <a:lumMod val="75000"/>
                    <a:lumOff val="25000"/>
                  </a:schemeClr>
                </a:solidFill>
              </a:rPr>
              <a:t>Depending</a:t>
            </a:r>
            <a:r>
              <a:rPr lang="it-IT" sz="2000" dirty="0">
                <a:solidFill>
                  <a:schemeClr val="tx1">
                    <a:lumMod val="75000"/>
                    <a:lumOff val="25000"/>
                  </a:schemeClr>
                </a:solidFill>
              </a:rPr>
              <a:t> on the </a:t>
            </a:r>
            <a:r>
              <a:rPr lang="it-IT" sz="2000" dirty="0" err="1">
                <a:solidFill>
                  <a:schemeClr val="tx1">
                    <a:lumMod val="75000"/>
                    <a:lumOff val="25000"/>
                  </a:schemeClr>
                </a:solidFill>
              </a:rPr>
              <a:t>intensity</a:t>
            </a:r>
            <a:r>
              <a:rPr lang="it-IT" sz="2000" dirty="0">
                <a:solidFill>
                  <a:schemeClr val="tx1">
                    <a:lumMod val="75000"/>
                    <a:lumOff val="25000"/>
                  </a:schemeClr>
                </a:solidFill>
              </a:rPr>
              <a:t> and on the </a:t>
            </a:r>
            <a:r>
              <a:rPr lang="it-IT" sz="2000" dirty="0" err="1">
                <a:solidFill>
                  <a:schemeClr val="tx1">
                    <a:lumMod val="75000"/>
                    <a:lumOff val="25000"/>
                  </a:schemeClr>
                </a:solidFill>
              </a:rPr>
              <a:t>surface</a:t>
            </a:r>
            <a:r>
              <a:rPr lang="it-IT" sz="2000" dirty="0">
                <a:solidFill>
                  <a:schemeClr val="tx1">
                    <a:lumMod val="75000"/>
                    <a:lumOff val="25000"/>
                  </a:schemeClr>
                </a:solidFill>
              </a:rPr>
              <a:t> </a:t>
            </a:r>
            <a:r>
              <a:rPr lang="it-IT" sz="2000" dirty="0" err="1">
                <a:solidFill>
                  <a:schemeClr val="tx1">
                    <a:lumMod val="75000"/>
                    <a:lumOff val="25000"/>
                  </a:schemeClr>
                </a:solidFill>
              </a:rPr>
              <a:t>density</a:t>
            </a:r>
            <a:r>
              <a:rPr lang="it-IT" sz="2000" dirty="0">
                <a:solidFill>
                  <a:schemeClr val="tx1">
                    <a:lumMod val="75000"/>
                    <a:lumOff val="25000"/>
                  </a:schemeClr>
                </a:solidFill>
              </a:rPr>
              <a:t> of the target, different </a:t>
            </a:r>
            <a:r>
              <a:rPr lang="it-IT" sz="2000" dirty="0" err="1">
                <a:solidFill>
                  <a:schemeClr val="tx1">
                    <a:lumMod val="75000"/>
                    <a:lumOff val="25000"/>
                  </a:schemeClr>
                </a:solidFill>
              </a:rPr>
              <a:t>acceleration</a:t>
            </a:r>
            <a:r>
              <a:rPr lang="it-IT" sz="2000" dirty="0">
                <a:solidFill>
                  <a:schemeClr val="tx1">
                    <a:lumMod val="75000"/>
                    <a:lumOff val="25000"/>
                  </a:schemeClr>
                </a:solidFill>
              </a:rPr>
              <a:t> </a:t>
            </a:r>
            <a:r>
              <a:rPr lang="it-IT" sz="2000" dirty="0" err="1">
                <a:solidFill>
                  <a:schemeClr val="tx1">
                    <a:lumMod val="75000"/>
                    <a:lumOff val="25000"/>
                  </a:schemeClr>
                </a:solidFill>
              </a:rPr>
              <a:t>mechanisms</a:t>
            </a:r>
            <a:r>
              <a:rPr lang="it-IT" sz="2000" dirty="0">
                <a:solidFill>
                  <a:schemeClr val="tx1">
                    <a:lumMod val="75000"/>
                    <a:lumOff val="25000"/>
                  </a:schemeClr>
                </a:solidFill>
              </a:rPr>
              <a:t> are involved. The </a:t>
            </a:r>
            <a:r>
              <a:rPr lang="it-IT" sz="2000" dirty="0" err="1">
                <a:solidFill>
                  <a:schemeClr val="tx1">
                    <a:lumMod val="75000"/>
                    <a:lumOff val="25000"/>
                  </a:schemeClr>
                </a:solidFill>
              </a:rPr>
              <a:t>most</a:t>
            </a:r>
            <a:r>
              <a:rPr lang="it-IT" sz="2000" dirty="0">
                <a:solidFill>
                  <a:schemeClr val="tx1">
                    <a:lumMod val="75000"/>
                    <a:lumOff val="25000"/>
                  </a:schemeClr>
                </a:solidFill>
              </a:rPr>
              <a:t> </a:t>
            </a:r>
            <a:r>
              <a:rPr lang="it-IT" sz="2000" dirty="0" err="1">
                <a:solidFill>
                  <a:schemeClr val="tx1">
                    <a:lumMod val="75000"/>
                    <a:lumOff val="25000"/>
                  </a:schemeClr>
                </a:solidFill>
              </a:rPr>
              <a:t>studied</a:t>
            </a:r>
            <a:r>
              <a:rPr lang="it-IT" sz="2000" dirty="0">
                <a:solidFill>
                  <a:schemeClr val="tx1">
                    <a:lumMod val="75000"/>
                    <a:lumOff val="25000"/>
                  </a:schemeClr>
                </a:solidFill>
              </a:rPr>
              <a:t> scenario today </a:t>
            </a:r>
            <a:r>
              <a:rPr lang="it-IT" sz="2000" dirty="0" err="1">
                <a:solidFill>
                  <a:schemeClr val="tx1">
                    <a:lumMod val="75000"/>
                    <a:lumOff val="25000"/>
                  </a:schemeClr>
                </a:solidFill>
              </a:rPr>
              <a:t>relies</a:t>
            </a:r>
            <a:r>
              <a:rPr lang="it-IT" sz="2000" dirty="0">
                <a:solidFill>
                  <a:schemeClr val="tx1">
                    <a:lumMod val="75000"/>
                    <a:lumOff val="25000"/>
                  </a:schemeClr>
                </a:solidFill>
              </a:rPr>
              <a:t> on the Target </a:t>
            </a:r>
            <a:r>
              <a:rPr lang="it-IT" sz="2000" dirty="0" err="1">
                <a:solidFill>
                  <a:schemeClr val="tx1">
                    <a:lumMod val="75000"/>
                    <a:lumOff val="25000"/>
                  </a:schemeClr>
                </a:solidFill>
              </a:rPr>
              <a:t>Normal</a:t>
            </a:r>
            <a:r>
              <a:rPr lang="it-IT" sz="2000" dirty="0">
                <a:solidFill>
                  <a:schemeClr val="tx1">
                    <a:lumMod val="75000"/>
                    <a:lumOff val="25000"/>
                  </a:schemeClr>
                </a:solidFill>
              </a:rPr>
              <a:t> </a:t>
            </a:r>
            <a:r>
              <a:rPr lang="it-IT" sz="2000" dirty="0" err="1">
                <a:solidFill>
                  <a:schemeClr val="tx1">
                    <a:lumMod val="75000"/>
                    <a:lumOff val="25000"/>
                  </a:schemeClr>
                </a:solidFill>
              </a:rPr>
              <a:t>Sheath</a:t>
            </a:r>
            <a:r>
              <a:rPr lang="it-IT" sz="2000" dirty="0">
                <a:solidFill>
                  <a:schemeClr val="tx1">
                    <a:lumMod val="75000"/>
                    <a:lumOff val="25000"/>
                  </a:schemeClr>
                </a:solidFill>
              </a:rPr>
              <a:t> Acceleration </a:t>
            </a:r>
            <a:r>
              <a:rPr lang="it-IT" sz="2000" dirty="0" err="1">
                <a:solidFill>
                  <a:schemeClr val="tx1">
                    <a:lumMod val="75000"/>
                    <a:lumOff val="25000"/>
                  </a:schemeClr>
                </a:solidFill>
              </a:rPr>
              <a:t>mechanism</a:t>
            </a:r>
            <a:r>
              <a:rPr lang="it-IT" sz="2000" dirty="0">
                <a:solidFill>
                  <a:schemeClr val="tx1">
                    <a:lumMod val="75000"/>
                    <a:lumOff val="25000"/>
                  </a:schemeClr>
                </a:solidFill>
              </a:rPr>
              <a:t> </a:t>
            </a:r>
            <a:r>
              <a:rPr lang="it-IT" sz="2000" dirty="0" err="1">
                <a:solidFill>
                  <a:schemeClr val="tx1">
                    <a:lumMod val="75000"/>
                    <a:lumOff val="25000"/>
                  </a:schemeClr>
                </a:solidFill>
              </a:rPr>
              <a:t>originated</a:t>
            </a:r>
            <a:r>
              <a:rPr lang="it-IT" sz="2000" dirty="0">
                <a:solidFill>
                  <a:schemeClr val="tx1">
                    <a:lumMod val="75000"/>
                    <a:lumOff val="25000"/>
                  </a:schemeClr>
                </a:solidFill>
              </a:rPr>
              <a:t> by high-</a:t>
            </a:r>
            <a:r>
              <a:rPr lang="it-IT" sz="2000" dirty="0" err="1">
                <a:solidFill>
                  <a:schemeClr val="tx1">
                    <a:lumMod val="75000"/>
                    <a:lumOff val="25000"/>
                  </a:schemeClr>
                </a:solidFill>
              </a:rPr>
              <a:t>intensity</a:t>
            </a:r>
            <a:r>
              <a:rPr lang="it-IT" sz="2000" dirty="0">
                <a:solidFill>
                  <a:schemeClr val="tx1">
                    <a:lumMod val="75000"/>
                    <a:lumOff val="25000"/>
                  </a:schemeClr>
                </a:solidFill>
              </a:rPr>
              <a:t> laser </a:t>
            </a:r>
            <a:r>
              <a:rPr lang="it-IT" sz="2000" dirty="0" err="1">
                <a:solidFill>
                  <a:schemeClr val="tx1">
                    <a:lumMod val="75000"/>
                    <a:lumOff val="25000"/>
                  </a:schemeClr>
                </a:solidFill>
              </a:rPr>
              <a:t>pulses</a:t>
            </a:r>
            <a:r>
              <a:rPr lang="it-IT" sz="2000" dirty="0">
                <a:solidFill>
                  <a:schemeClr val="tx1">
                    <a:lumMod val="75000"/>
                    <a:lumOff val="25000"/>
                  </a:schemeClr>
                </a:solidFill>
              </a:rPr>
              <a:t> </a:t>
            </a:r>
            <a:r>
              <a:rPr lang="it-IT" sz="2000" dirty="0" err="1">
                <a:solidFill>
                  <a:schemeClr val="tx1">
                    <a:lumMod val="75000"/>
                    <a:lumOff val="25000"/>
                  </a:schemeClr>
                </a:solidFill>
              </a:rPr>
              <a:t>focused</a:t>
            </a:r>
            <a:r>
              <a:rPr lang="it-IT" sz="2000" dirty="0">
                <a:solidFill>
                  <a:schemeClr val="tx1">
                    <a:lumMod val="75000"/>
                    <a:lumOff val="25000"/>
                  </a:schemeClr>
                </a:solidFill>
              </a:rPr>
              <a:t> on </a:t>
            </a:r>
            <a:r>
              <a:rPr lang="it-IT" sz="2000" dirty="0" err="1">
                <a:solidFill>
                  <a:schemeClr val="tx1">
                    <a:lumMod val="75000"/>
                    <a:lumOff val="25000"/>
                  </a:schemeClr>
                </a:solidFill>
              </a:rPr>
              <a:t>thin</a:t>
            </a:r>
            <a:r>
              <a:rPr lang="it-IT" sz="2000" dirty="0">
                <a:solidFill>
                  <a:schemeClr val="tx1">
                    <a:lumMod val="75000"/>
                    <a:lumOff val="25000"/>
                  </a:schemeClr>
                </a:solidFill>
              </a:rPr>
              <a:t> targets.</a:t>
            </a:r>
          </a:p>
        </p:txBody>
      </p:sp>
      <p:pic>
        <p:nvPicPr>
          <p:cNvPr id="6" name="Immagine 5">
            <a:extLst>
              <a:ext uri="{FF2B5EF4-FFF2-40B4-BE49-F238E27FC236}">
                <a16:creationId xmlns:a16="http://schemas.microsoft.com/office/drawing/2014/main" id="{78DE6D29-D9F9-5246-8704-D197220C2DCD}"/>
              </a:ext>
            </a:extLst>
          </p:cNvPr>
          <p:cNvPicPr>
            <a:picLocks noChangeAspect="1"/>
          </p:cNvPicPr>
          <p:nvPr/>
        </p:nvPicPr>
        <p:blipFill>
          <a:blip r:embed="rId2"/>
          <a:stretch>
            <a:fillRect/>
          </a:stretch>
        </p:blipFill>
        <p:spPr>
          <a:xfrm>
            <a:off x="1117099" y="3331895"/>
            <a:ext cx="4716601" cy="3183151"/>
          </a:xfrm>
          <a:prstGeom prst="rect">
            <a:avLst/>
          </a:prstGeom>
        </p:spPr>
      </p:pic>
      <p:sp>
        <p:nvSpPr>
          <p:cNvPr id="7" name="CasellaDiTesto 6">
            <a:extLst>
              <a:ext uri="{FF2B5EF4-FFF2-40B4-BE49-F238E27FC236}">
                <a16:creationId xmlns:a16="http://schemas.microsoft.com/office/drawing/2014/main" id="{E47B3EA3-1CEB-2E04-6A7B-712A218F847C}"/>
              </a:ext>
            </a:extLst>
          </p:cNvPr>
          <p:cNvSpPr txBox="1"/>
          <p:nvPr/>
        </p:nvSpPr>
        <p:spPr>
          <a:xfrm>
            <a:off x="6280660" y="3362087"/>
            <a:ext cx="4996973" cy="2862322"/>
          </a:xfrm>
          <a:prstGeom prst="rect">
            <a:avLst/>
          </a:prstGeom>
          <a:noFill/>
        </p:spPr>
        <p:txBody>
          <a:bodyPr wrap="square" rtlCol="0">
            <a:spAutoFit/>
          </a:bodyPr>
          <a:lstStyle/>
          <a:p>
            <a:r>
              <a:rPr lang="it-IT" dirty="0"/>
              <a:t>These </a:t>
            </a:r>
            <a:r>
              <a:rPr lang="it-IT" dirty="0" err="1"/>
              <a:t>methods</a:t>
            </a:r>
            <a:r>
              <a:rPr lang="it-IT" dirty="0"/>
              <a:t> </a:t>
            </a:r>
            <a:r>
              <a:rPr lang="it-IT" dirty="0" err="1"/>
              <a:t>will</a:t>
            </a:r>
            <a:r>
              <a:rPr lang="it-IT" dirty="0"/>
              <a:t> open the way for a new </a:t>
            </a:r>
            <a:r>
              <a:rPr lang="it-IT" dirty="0" err="1"/>
              <a:t>approach</a:t>
            </a:r>
            <a:r>
              <a:rPr lang="it-IT" dirty="0"/>
              <a:t> to study Nuclear Astrophysics Reaction </a:t>
            </a:r>
            <a:r>
              <a:rPr lang="it-IT" dirty="0" err="1"/>
              <a:t>such</a:t>
            </a:r>
            <a:r>
              <a:rPr lang="it-IT" dirty="0"/>
              <a:t> as:</a:t>
            </a:r>
          </a:p>
          <a:p>
            <a:pPr marL="285750" indent="-285750">
              <a:buFontTx/>
              <a:buChar char="-"/>
            </a:pPr>
            <a:r>
              <a:rPr lang="en-US" sz="1800" dirty="0">
                <a:effectLst/>
                <a:latin typeface="Times New Roman" panose="02020603050405020304" pitchFamily="18" charset="0"/>
                <a:ea typeface="Times" panose="02020603050405020304" pitchFamily="18" charset="0"/>
              </a:rPr>
              <a:t>deuterium- deuterium</a:t>
            </a:r>
          </a:p>
          <a:p>
            <a:pPr marL="285750" indent="-285750">
              <a:buFontTx/>
              <a:buChar char="-"/>
            </a:pPr>
            <a:r>
              <a:rPr lang="en-US" sz="1800" dirty="0">
                <a:effectLst/>
                <a:latin typeface="Times New Roman" panose="02020603050405020304" pitchFamily="18" charset="0"/>
                <a:ea typeface="Times" panose="02020603050405020304" pitchFamily="18" charset="0"/>
              </a:rPr>
              <a:t>deuterium-</a:t>
            </a:r>
            <a:r>
              <a:rPr lang="en-US" sz="1800" baseline="30000" dirty="0">
                <a:effectLst/>
                <a:latin typeface="Times New Roman" panose="02020603050405020304" pitchFamily="18" charset="0"/>
                <a:ea typeface="Times" panose="02020603050405020304" pitchFamily="18" charset="0"/>
              </a:rPr>
              <a:t>3</a:t>
            </a:r>
            <a:r>
              <a:rPr lang="en-US" sz="1800" dirty="0">
                <a:effectLst/>
                <a:latin typeface="Times New Roman" panose="02020603050405020304" pitchFamily="18" charset="0"/>
                <a:ea typeface="Times" panose="02020603050405020304" pitchFamily="18" charset="0"/>
              </a:rPr>
              <a:t>He </a:t>
            </a:r>
          </a:p>
          <a:p>
            <a:pPr marL="285750" indent="-285750">
              <a:buFontTx/>
              <a:buChar char="-"/>
            </a:pPr>
            <a:r>
              <a:rPr lang="en-US" sz="1800" dirty="0">
                <a:effectLst/>
                <a:latin typeface="Times New Roman" panose="02020603050405020304" pitchFamily="18" charset="0"/>
                <a:ea typeface="Times" panose="02020603050405020304" pitchFamily="18" charset="0"/>
              </a:rPr>
              <a:t>proton-lithium </a:t>
            </a:r>
          </a:p>
          <a:p>
            <a:pPr marL="285750" indent="-285750">
              <a:buFontTx/>
              <a:buChar char="-"/>
            </a:pPr>
            <a:r>
              <a:rPr lang="en-US" sz="1800" dirty="0">
                <a:effectLst/>
                <a:latin typeface="Times New Roman" panose="02020603050405020304" pitchFamily="18" charset="0"/>
                <a:ea typeface="Times" panose="02020603050405020304" pitchFamily="18" charset="0"/>
              </a:rPr>
              <a:t>proton-boron </a:t>
            </a:r>
          </a:p>
          <a:p>
            <a:pPr marL="285750" indent="-285750">
              <a:buFontTx/>
              <a:buChar char="-"/>
            </a:pPr>
            <a:r>
              <a:rPr lang="en-US" sz="1800" baseline="30000" dirty="0">
                <a:effectLst/>
                <a:latin typeface="Times New Roman" panose="02020603050405020304" pitchFamily="18" charset="0"/>
                <a:ea typeface="Times" panose="02020603050405020304" pitchFamily="18" charset="0"/>
              </a:rPr>
              <a:t>12</a:t>
            </a:r>
            <a:r>
              <a:rPr lang="en-US" sz="1800" dirty="0">
                <a:effectLst/>
                <a:latin typeface="Times New Roman" panose="02020603050405020304" pitchFamily="18" charset="0"/>
                <a:ea typeface="Times" panose="02020603050405020304" pitchFamily="18" charset="0"/>
              </a:rPr>
              <a:t>C-</a:t>
            </a:r>
            <a:r>
              <a:rPr lang="en-US" sz="1800" baseline="30000" dirty="0">
                <a:effectLst/>
                <a:latin typeface="Times New Roman" panose="02020603050405020304" pitchFamily="18" charset="0"/>
                <a:ea typeface="Times" panose="02020603050405020304" pitchFamily="18" charset="0"/>
              </a:rPr>
              <a:t>12</a:t>
            </a:r>
            <a:r>
              <a:rPr lang="en-US" sz="1800" dirty="0">
                <a:effectLst/>
                <a:latin typeface="Times New Roman" panose="02020603050405020304" pitchFamily="18" charset="0"/>
                <a:ea typeface="Times" panose="02020603050405020304" pitchFamily="18" charset="0"/>
              </a:rPr>
              <a:t>C </a:t>
            </a:r>
          </a:p>
          <a:p>
            <a:pPr marL="285750" indent="-285750">
              <a:buFontTx/>
              <a:buChar char="-"/>
            </a:pPr>
            <a:r>
              <a:rPr lang="en-US" sz="1800" baseline="30000" dirty="0">
                <a:effectLst/>
                <a:latin typeface="Times New Roman" panose="02020603050405020304" pitchFamily="18" charset="0"/>
                <a:ea typeface="Times" panose="02020603050405020304" pitchFamily="18" charset="0"/>
              </a:rPr>
              <a:t>16</a:t>
            </a:r>
            <a:r>
              <a:rPr lang="en-US" sz="1800" dirty="0">
                <a:effectLst/>
                <a:latin typeface="Times New Roman" panose="02020603050405020304" pitchFamily="18" charset="0"/>
                <a:ea typeface="Times" panose="02020603050405020304" pitchFamily="18" charset="0"/>
              </a:rPr>
              <a:t>O-</a:t>
            </a:r>
            <a:r>
              <a:rPr lang="en-US" sz="1800" baseline="30000" dirty="0">
                <a:effectLst/>
                <a:latin typeface="Times New Roman" panose="02020603050405020304" pitchFamily="18" charset="0"/>
                <a:ea typeface="Times" panose="02020603050405020304" pitchFamily="18" charset="0"/>
              </a:rPr>
              <a:t>16</a:t>
            </a:r>
            <a:r>
              <a:rPr lang="en-US" sz="1800" dirty="0">
                <a:effectLst/>
                <a:latin typeface="Times New Roman" panose="02020603050405020304" pitchFamily="18" charset="0"/>
                <a:ea typeface="Times" panose="02020603050405020304" pitchFamily="18" charset="0"/>
              </a:rPr>
              <a:t>O </a:t>
            </a:r>
          </a:p>
          <a:p>
            <a:pPr marL="285750" indent="-285750">
              <a:buFontTx/>
              <a:buChar char="-"/>
            </a:pPr>
            <a:r>
              <a:rPr lang="en-US" dirty="0">
                <a:latin typeface="Times New Roman" panose="02020603050405020304" pitchFamily="18" charset="0"/>
              </a:rPr>
              <a:t>and much more….</a:t>
            </a:r>
            <a:endParaRPr lang="it-IT" dirty="0"/>
          </a:p>
        </p:txBody>
      </p:sp>
      <p:sp>
        <p:nvSpPr>
          <p:cNvPr id="4" name="CasellaDiTesto 3">
            <a:extLst>
              <a:ext uri="{FF2B5EF4-FFF2-40B4-BE49-F238E27FC236}">
                <a16:creationId xmlns:a16="http://schemas.microsoft.com/office/drawing/2014/main" id="{2185A785-CD07-7B6B-15CD-5815D9CB91F6}"/>
              </a:ext>
            </a:extLst>
          </p:cNvPr>
          <p:cNvSpPr txBox="1"/>
          <p:nvPr/>
        </p:nvSpPr>
        <p:spPr>
          <a:xfrm>
            <a:off x="1117099" y="86901"/>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Nuclear Astrophysics with laser beams</a:t>
            </a:r>
          </a:p>
        </p:txBody>
      </p:sp>
      <p:pic>
        <p:nvPicPr>
          <p:cNvPr id="8" name="Immagine 7" descr="Immagine che contiene logo, Carattere, Elementi grafici, bianco&#10;&#10;Il contenuto generato dall'IA potrebbe non essere corretto.">
            <a:extLst>
              <a:ext uri="{FF2B5EF4-FFF2-40B4-BE49-F238E27FC236}">
                <a16:creationId xmlns:a16="http://schemas.microsoft.com/office/drawing/2014/main" id="{133410AB-C932-CD9A-0E7A-67FBB92BF33E}"/>
              </a:ext>
            </a:extLst>
          </p:cNvPr>
          <p:cNvPicPr>
            <a:picLocks noChangeAspect="1"/>
          </p:cNvPicPr>
          <p:nvPr/>
        </p:nvPicPr>
        <p:blipFill>
          <a:blip r:embed="rId3">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9" name="Immagine 8" descr="Immagine che contiene segnale&#10;&#10;Descrizione generata automaticamente">
            <a:extLst>
              <a:ext uri="{FF2B5EF4-FFF2-40B4-BE49-F238E27FC236}">
                <a16:creationId xmlns:a16="http://schemas.microsoft.com/office/drawing/2014/main" id="{7C8D4CEC-BB38-9776-8CC7-D66111444A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spTree>
    <p:extLst>
      <p:ext uri="{BB962C8B-B14F-4D97-AF65-F5344CB8AC3E}">
        <p14:creationId xmlns:p14="http://schemas.microsoft.com/office/powerpoint/2010/main" val="39606542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8214FA7-6625-DDC5-4286-D29A3B68D683}"/>
              </a:ext>
            </a:extLst>
          </p:cNvPr>
          <p:cNvPicPr>
            <a:picLocks noChangeAspect="1"/>
          </p:cNvPicPr>
          <p:nvPr/>
        </p:nvPicPr>
        <p:blipFill>
          <a:blip r:embed="rId2"/>
          <a:stretch>
            <a:fillRect/>
          </a:stretch>
        </p:blipFill>
        <p:spPr>
          <a:xfrm>
            <a:off x="2831691" y="2739031"/>
            <a:ext cx="6186021" cy="4118969"/>
          </a:xfrm>
          <a:prstGeom prst="rect">
            <a:avLst/>
          </a:prstGeom>
        </p:spPr>
      </p:pic>
      <p:sp>
        <p:nvSpPr>
          <p:cNvPr id="8" name="CasellaDiTesto 7">
            <a:extLst>
              <a:ext uri="{FF2B5EF4-FFF2-40B4-BE49-F238E27FC236}">
                <a16:creationId xmlns:a16="http://schemas.microsoft.com/office/drawing/2014/main" id="{03C9A0EF-C7FB-8EC0-FF05-4572BF753EDF}"/>
              </a:ext>
            </a:extLst>
          </p:cNvPr>
          <p:cNvSpPr txBox="1"/>
          <p:nvPr/>
        </p:nvSpPr>
        <p:spPr>
          <a:xfrm>
            <a:off x="1078026" y="1432223"/>
            <a:ext cx="10035947" cy="120032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The interaction of ultra-short laser pulses with an expanding gas mixture at controlled temperature and pressure inside a vacuum chamber causes the formation of plasmas with multi-keV temperature. These energies overlap with the typical temperatures of stellar environments where thermonuclear reactions occur, thus making this paradigm a </a:t>
            </a:r>
            <a:r>
              <a:rPr lang="en-US" sz="1800" b="1" i="1" u="sng" dirty="0">
                <a:effectLst/>
                <a:latin typeface="Calibri" panose="020F0502020204030204" pitchFamily="34" charset="0"/>
                <a:ea typeface="Calibri" panose="020F0502020204030204" pitchFamily="34" charset="0"/>
                <a:cs typeface="Times New Roman" panose="02020603050405020304" pitchFamily="18" charset="0"/>
              </a:rPr>
              <a:t>perfect scenario for nuclear astrophysics research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it-IT" dirty="0"/>
          </a:p>
        </p:txBody>
      </p:sp>
      <p:sp>
        <p:nvSpPr>
          <p:cNvPr id="5" name="CasellaDiTesto 4">
            <a:extLst>
              <a:ext uri="{FF2B5EF4-FFF2-40B4-BE49-F238E27FC236}">
                <a16:creationId xmlns:a16="http://schemas.microsoft.com/office/drawing/2014/main" id="{2542AAAF-1435-F340-808D-8F7C2EDC947E}"/>
              </a:ext>
            </a:extLst>
          </p:cNvPr>
          <p:cNvSpPr txBox="1"/>
          <p:nvPr/>
        </p:nvSpPr>
        <p:spPr>
          <a:xfrm>
            <a:off x="1117099" y="86901"/>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Coulomb Explosion </a:t>
            </a:r>
            <a:r>
              <a:rPr lang="en-US" sz="4000" b="1" kern="1200" dirty="0" err="1">
                <a:solidFill>
                  <a:schemeClr val="tx1"/>
                </a:solidFill>
                <a:latin typeface="+mj-lt"/>
                <a:ea typeface="+mj-ea"/>
                <a:cs typeface="+mj-cs"/>
              </a:rPr>
              <a:t>paradigma</a:t>
            </a:r>
            <a:endParaRPr lang="en-US" sz="4000" b="1" kern="1200" dirty="0">
              <a:solidFill>
                <a:schemeClr val="tx1"/>
              </a:solidFill>
              <a:latin typeface="+mj-lt"/>
              <a:ea typeface="+mj-ea"/>
              <a:cs typeface="+mj-cs"/>
            </a:endParaRPr>
          </a:p>
        </p:txBody>
      </p:sp>
      <p:pic>
        <p:nvPicPr>
          <p:cNvPr id="6" name="Immagine 5" descr="Immagine che contiene logo, Carattere, Elementi grafici, bianco&#10;&#10;Il contenuto generato dall'IA potrebbe non essere corretto.">
            <a:extLst>
              <a:ext uri="{FF2B5EF4-FFF2-40B4-BE49-F238E27FC236}">
                <a16:creationId xmlns:a16="http://schemas.microsoft.com/office/drawing/2014/main" id="{0066DEA3-223C-8EF9-4CAB-044DD6237647}"/>
              </a:ext>
            </a:extLst>
          </p:cNvPr>
          <p:cNvPicPr>
            <a:picLocks noChangeAspect="1"/>
          </p:cNvPicPr>
          <p:nvPr/>
        </p:nvPicPr>
        <p:blipFill>
          <a:blip r:embed="rId3">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7" name="Immagine 6" descr="Immagine che contiene segnale&#10;&#10;Descrizione generata automaticamente">
            <a:extLst>
              <a:ext uri="{FF2B5EF4-FFF2-40B4-BE49-F238E27FC236}">
                <a16:creationId xmlns:a16="http://schemas.microsoft.com/office/drawing/2014/main" id="{E3E0EF74-5B5E-BB5B-14C7-8F1AC61C5A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spTree>
    <p:extLst>
      <p:ext uri="{BB962C8B-B14F-4D97-AF65-F5344CB8AC3E}">
        <p14:creationId xmlns:p14="http://schemas.microsoft.com/office/powerpoint/2010/main" val="3447443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AD19B-5E59-F0A6-2D88-276082A99008}"/>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83E04D29-D27F-ACB3-9E81-90DDE51A4433}"/>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Origin of Elements</a:t>
            </a:r>
          </a:p>
        </p:txBody>
      </p:sp>
      <p:pic>
        <p:nvPicPr>
          <p:cNvPr id="3" name="Immagine 2" descr="Immagine che contiene logo, Carattere, Elementi grafici, bianco&#10;&#10;Il contenuto generato dall'IA potrebbe non essere corretto.">
            <a:extLst>
              <a:ext uri="{FF2B5EF4-FFF2-40B4-BE49-F238E27FC236}">
                <a16:creationId xmlns:a16="http://schemas.microsoft.com/office/drawing/2014/main" id="{F05B7BBC-B079-BB21-409C-E2CA7DE9C68B}"/>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4" name="Immagine 3" descr="Immagine che contiene segnale&#10;&#10;Descrizione generata automaticamente">
            <a:extLst>
              <a:ext uri="{FF2B5EF4-FFF2-40B4-BE49-F238E27FC236}">
                <a16:creationId xmlns:a16="http://schemas.microsoft.com/office/drawing/2014/main" id="{BBE0CE6A-EEAE-B4B8-B81F-C351540D2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pic>
        <p:nvPicPr>
          <p:cNvPr id="6" name="Immagine 5">
            <a:extLst>
              <a:ext uri="{FF2B5EF4-FFF2-40B4-BE49-F238E27FC236}">
                <a16:creationId xmlns:a16="http://schemas.microsoft.com/office/drawing/2014/main" id="{0A481F76-611A-BE28-F8C9-EE64F278C665}"/>
              </a:ext>
            </a:extLst>
          </p:cNvPr>
          <p:cNvPicPr>
            <a:picLocks noChangeAspect="1"/>
          </p:cNvPicPr>
          <p:nvPr/>
        </p:nvPicPr>
        <p:blipFill>
          <a:blip r:embed="rId4"/>
          <a:stretch>
            <a:fillRect/>
          </a:stretch>
        </p:blipFill>
        <p:spPr>
          <a:xfrm>
            <a:off x="1008184" y="1430790"/>
            <a:ext cx="10067925" cy="5133975"/>
          </a:xfrm>
          <a:prstGeom prst="rect">
            <a:avLst/>
          </a:prstGeom>
        </p:spPr>
      </p:pic>
    </p:spTree>
    <p:extLst>
      <p:ext uri="{BB962C8B-B14F-4D97-AF65-F5344CB8AC3E}">
        <p14:creationId xmlns:p14="http://schemas.microsoft.com/office/powerpoint/2010/main" val="18501705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D93160C7-8103-BB7E-FC76-C27F1FA2D1B7}"/>
              </a:ext>
            </a:extLst>
          </p:cNvPr>
          <p:cNvSpPr txBox="1"/>
          <p:nvPr/>
        </p:nvSpPr>
        <p:spPr>
          <a:xfrm>
            <a:off x="494429" y="1567924"/>
            <a:ext cx="5113655" cy="2388235"/>
          </a:xfrm>
          <a:prstGeom prst="rect">
            <a:avLst/>
          </a:prstGeom>
        </p:spPr>
        <p:txBody>
          <a:bodyPr vert="horz" wrap="square" lIns="0" tIns="13335" rIns="0" bIns="0" rtlCol="0">
            <a:spAutoFit/>
          </a:bodyPr>
          <a:lstStyle/>
          <a:p>
            <a:pPr marL="74930" marR="1018540">
              <a:lnSpc>
                <a:spcPct val="99300"/>
              </a:lnSpc>
              <a:spcBef>
                <a:spcPts val="105"/>
              </a:spcBef>
            </a:pPr>
            <a:r>
              <a:rPr sz="1650" dirty="0">
                <a:solidFill>
                  <a:srgbClr val="101010"/>
                </a:solidFill>
                <a:latin typeface="Arial"/>
                <a:cs typeface="Arial"/>
              </a:rPr>
              <a:t>Relatively</a:t>
            </a:r>
            <a:r>
              <a:rPr sz="1650" spc="-40" dirty="0">
                <a:solidFill>
                  <a:srgbClr val="101010"/>
                </a:solidFill>
                <a:latin typeface="Arial"/>
                <a:cs typeface="Arial"/>
              </a:rPr>
              <a:t> </a:t>
            </a:r>
            <a:r>
              <a:rPr sz="1650" dirty="0">
                <a:solidFill>
                  <a:srgbClr val="101010"/>
                </a:solidFill>
                <a:latin typeface="Arial"/>
                <a:cs typeface="Arial"/>
              </a:rPr>
              <a:t>small</a:t>
            </a:r>
            <a:r>
              <a:rPr sz="1650" spc="-45" dirty="0">
                <a:solidFill>
                  <a:srgbClr val="101010"/>
                </a:solidFill>
                <a:latin typeface="Arial"/>
                <a:cs typeface="Arial"/>
              </a:rPr>
              <a:t> </a:t>
            </a:r>
            <a:r>
              <a:rPr sz="1650" dirty="0">
                <a:solidFill>
                  <a:srgbClr val="101010"/>
                </a:solidFill>
                <a:latin typeface="Arial"/>
                <a:cs typeface="Arial"/>
              </a:rPr>
              <a:t>enhancements</a:t>
            </a:r>
            <a:r>
              <a:rPr sz="1650" spc="-50" dirty="0">
                <a:solidFill>
                  <a:srgbClr val="101010"/>
                </a:solidFill>
                <a:latin typeface="Arial"/>
                <a:cs typeface="Arial"/>
              </a:rPr>
              <a:t> </a:t>
            </a:r>
            <a:r>
              <a:rPr sz="1650" dirty="0">
                <a:solidFill>
                  <a:srgbClr val="101010"/>
                </a:solidFill>
                <a:latin typeface="Arial"/>
                <a:cs typeface="Arial"/>
              </a:rPr>
              <a:t>due</a:t>
            </a:r>
            <a:r>
              <a:rPr sz="1650" spc="-45" dirty="0">
                <a:solidFill>
                  <a:srgbClr val="101010"/>
                </a:solidFill>
                <a:latin typeface="Arial"/>
                <a:cs typeface="Arial"/>
              </a:rPr>
              <a:t> </a:t>
            </a:r>
            <a:r>
              <a:rPr sz="1650" spc="-25" dirty="0">
                <a:solidFill>
                  <a:srgbClr val="101010"/>
                </a:solidFill>
                <a:latin typeface="Arial"/>
                <a:cs typeface="Arial"/>
              </a:rPr>
              <a:t>to </a:t>
            </a:r>
            <a:r>
              <a:rPr sz="1650" dirty="0">
                <a:solidFill>
                  <a:srgbClr val="101010"/>
                </a:solidFill>
                <a:latin typeface="Arial"/>
                <a:cs typeface="Arial"/>
              </a:rPr>
              <a:t>electron</a:t>
            </a:r>
            <a:r>
              <a:rPr sz="1650" spc="-35" dirty="0">
                <a:solidFill>
                  <a:srgbClr val="101010"/>
                </a:solidFill>
                <a:latin typeface="Arial"/>
                <a:cs typeface="Arial"/>
              </a:rPr>
              <a:t> </a:t>
            </a:r>
            <a:r>
              <a:rPr sz="1650" dirty="0">
                <a:solidFill>
                  <a:srgbClr val="101010"/>
                </a:solidFill>
                <a:latin typeface="Arial"/>
                <a:cs typeface="Arial"/>
              </a:rPr>
              <a:t>screening</a:t>
            </a:r>
            <a:r>
              <a:rPr sz="1650" spc="-30" dirty="0">
                <a:solidFill>
                  <a:srgbClr val="101010"/>
                </a:solidFill>
                <a:latin typeface="Arial"/>
                <a:cs typeface="Arial"/>
              </a:rPr>
              <a:t> </a:t>
            </a:r>
            <a:r>
              <a:rPr sz="1650" dirty="0">
                <a:solidFill>
                  <a:srgbClr val="101010"/>
                </a:solidFill>
                <a:latin typeface="Arial"/>
                <a:cs typeface="Arial"/>
              </a:rPr>
              <a:t>at</a:t>
            </a:r>
            <a:r>
              <a:rPr sz="1650" spc="-35" dirty="0">
                <a:solidFill>
                  <a:srgbClr val="101010"/>
                </a:solidFill>
                <a:latin typeface="Arial"/>
                <a:cs typeface="Arial"/>
              </a:rPr>
              <a:t> </a:t>
            </a:r>
            <a:r>
              <a:rPr sz="1650" dirty="0">
                <a:solidFill>
                  <a:srgbClr val="101010"/>
                </a:solidFill>
                <a:latin typeface="Arial"/>
                <a:cs typeface="Arial"/>
              </a:rPr>
              <a:t>energies</a:t>
            </a:r>
            <a:r>
              <a:rPr sz="1650" spc="-20" dirty="0">
                <a:solidFill>
                  <a:srgbClr val="101010"/>
                </a:solidFill>
                <a:latin typeface="Arial"/>
                <a:cs typeface="Arial"/>
              </a:rPr>
              <a:t> </a:t>
            </a:r>
            <a:r>
              <a:rPr sz="1650" dirty="0">
                <a:solidFill>
                  <a:srgbClr val="101010"/>
                </a:solidFill>
                <a:latin typeface="Arial"/>
                <a:cs typeface="Arial"/>
              </a:rPr>
              <a:t>E/U</a:t>
            </a:r>
            <a:r>
              <a:rPr sz="1650" spc="-30" dirty="0">
                <a:solidFill>
                  <a:srgbClr val="101010"/>
                </a:solidFill>
                <a:latin typeface="Arial"/>
                <a:cs typeface="Arial"/>
              </a:rPr>
              <a:t> </a:t>
            </a:r>
            <a:r>
              <a:rPr sz="1650" dirty="0">
                <a:solidFill>
                  <a:srgbClr val="101010"/>
                </a:solidFill>
                <a:latin typeface="Arial"/>
                <a:cs typeface="Arial"/>
              </a:rPr>
              <a:t>=</a:t>
            </a:r>
            <a:r>
              <a:rPr sz="1650" spc="-35" dirty="0">
                <a:solidFill>
                  <a:srgbClr val="101010"/>
                </a:solidFill>
                <a:latin typeface="Arial"/>
                <a:cs typeface="Arial"/>
              </a:rPr>
              <a:t> </a:t>
            </a:r>
            <a:r>
              <a:rPr sz="1650" spc="-25" dirty="0">
                <a:solidFill>
                  <a:srgbClr val="101010"/>
                </a:solidFill>
                <a:latin typeface="Arial"/>
                <a:cs typeface="Arial"/>
              </a:rPr>
              <a:t>100 </a:t>
            </a:r>
            <a:r>
              <a:rPr sz="1650" dirty="0">
                <a:solidFill>
                  <a:srgbClr val="101010"/>
                </a:solidFill>
                <a:latin typeface="Arial"/>
                <a:cs typeface="Arial"/>
              </a:rPr>
              <a:t>could</a:t>
            </a:r>
            <a:r>
              <a:rPr sz="1650" spc="-40" dirty="0">
                <a:solidFill>
                  <a:srgbClr val="101010"/>
                </a:solidFill>
                <a:latin typeface="Arial"/>
                <a:cs typeface="Arial"/>
              </a:rPr>
              <a:t> </a:t>
            </a:r>
            <a:r>
              <a:rPr sz="1650" dirty="0">
                <a:solidFill>
                  <a:srgbClr val="101010"/>
                </a:solidFill>
                <a:latin typeface="Arial"/>
                <a:cs typeface="Arial"/>
              </a:rPr>
              <a:t>cause</a:t>
            </a:r>
            <a:r>
              <a:rPr sz="1650" spc="-30" dirty="0">
                <a:solidFill>
                  <a:srgbClr val="101010"/>
                </a:solidFill>
                <a:latin typeface="Arial"/>
                <a:cs typeface="Arial"/>
              </a:rPr>
              <a:t> </a:t>
            </a:r>
            <a:r>
              <a:rPr sz="1650" dirty="0">
                <a:solidFill>
                  <a:srgbClr val="101010"/>
                </a:solidFill>
                <a:latin typeface="Arial"/>
                <a:cs typeface="Arial"/>
              </a:rPr>
              <a:t>significant</a:t>
            </a:r>
            <a:r>
              <a:rPr sz="1650" spc="-35" dirty="0">
                <a:solidFill>
                  <a:srgbClr val="101010"/>
                </a:solidFill>
                <a:latin typeface="Arial"/>
                <a:cs typeface="Arial"/>
              </a:rPr>
              <a:t> </a:t>
            </a:r>
            <a:r>
              <a:rPr sz="1650" dirty="0">
                <a:solidFill>
                  <a:srgbClr val="101010"/>
                </a:solidFill>
                <a:latin typeface="Arial"/>
                <a:cs typeface="Arial"/>
              </a:rPr>
              <a:t>errors</a:t>
            </a:r>
            <a:r>
              <a:rPr sz="1650" spc="-20" dirty="0">
                <a:solidFill>
                  <a:srgbClr val="101010"/>
                </a:solidFill>
                <a:latin typeface="Arial"/>
                <a:cs typeface="Arial"/>
              </a:rPr>
              <a:t> </a:t>
            </a:r>
            <a:r>
              <a:rPr sz="1650" dirty="0">
                <a:solidFill>
                  <a:srgbClr val="101010"/>
                </a:solidFill>
                <a:latin typeface="Arial"/>
                <a:cs typeface="Arial"/>
              </a:rPr>
              <a:t>in</a:t>
            </a:r>
            <a:r>
              <a:rPr sz="1650" spc="-40" dirty="0">
                <a:solidFill>
                  <a:srgbClr val="101010"/>
                </a:solidFill>
                <a:latin typeface="Arial"/>
                <a:cs typeface="Arial"/>
              </a:rPr>
              <a:t> </a:t>
            </a:r>
            <a:r>
              <a:rPr sz="1650" spc="-25" dirty="0">
                <a:solidFill>
                  <a:srgbClr val="101010"/>
                </a:solidFill>
                <a:latin typeface="Arial"/>
                <a:cs typeface="Arial"/>
              </a:rPr>
              <a:t>the </a:t>
            </a:r>
            <a:r>
              <a:rPr sz="1650" dirty="0">
                <a:solidFill>
                  <a:srgbClr val="101010"/>
                </a:solidFill>
                <a:latin typeface="Arial"/>
                <a:cs typeface="Arial"/>
              </a:rPr>
              <a:t>extrapolation</a:t>
            </a:r>
            <a:r>
              <a:rPr sz="1650" spc="-35" dirty="0">
                <a:solidFill>
                  <a:srgbClr val="101010"/>
                </a:solidFill>
                <a:latin typeface="Arial"/>
                <a:cs typeface="Arial"/>
              </a:rPr>
              <a:t> </a:t>
            </a:r>
            <a:r>
              <a:rPr sz="1650" dirty="0">
                <a:solidFill>
                  <a:srgbClr val="101010"/>
                </a:solidFill>
                <a:latin typeface="Arial"/>
                <a:cs typeface="Arial"/>
              </a:rPr>
              <a:t>to</a:t>
            </a:r>
            <a:r>
              <a:rPr sz="1650" spc="-35" dirty="0">
                <a:solidFill>
                  <a:srgbClr val="101010"/>
                </a:solidFill>
                <a:latin typeface="Arial"/>
                <a:cs typeface="Arial"/>
              </a:rPr>
              <a:t> </a:t>
            </a:r>
            <a:r>
              <a:rPr sz="1650" dirty="0">
                <a:solidFill>
                  <a:srgbClr val="101010"/>
                </a:solidFill>
                <a:latin typeface="Arial"/>
                <a:cs typeface="Arial"/>
              </a:rPr>
              <a:t>lower</a:t>
            </a:r>
            <a:r>
              <a:rPr sz="1650" spc="-30" dirty="0">
                <a:solidFill>
                  <a:srgbClr val="101010"/>
                </a:solidFill>
                <a:latin typeface="Arial"/>
                <a:cs typeface="Arial"/>
              </a:rPr>
              <a:t> </a:t>
            </a:r>
            <a:r>
              <a:rPr sz="1650" dirty="0">
                <a:solidFill>
                  <a:srgbClr val="101010"/>
                </a:solidFill>
                <a:latin typeface="Arial"/>
                <a:cs typeface="Arial"/>
              </a:rPr>
              <a:t>energies,</a:t>
            </a:r>
            <a:r>
              <a:rPr sz="1650" spc="-35" dirty="0">
                <a:solidFill>
                  <a:srgbClr val="101010"/>
                </a:solidFill>
                <a:latin typeface="Arial"/>
                <a:cs typeface="Arial"/>
              </a:rPr>
              <a:t> </a:t>
            </a:r>
            <a:r>
              <a:rPr sz="1650" dirty="0">
                <a:solidFill>
                  <a:srgbClr val="101010"/>
                </a:solidFill>
                <a:latin typeface="Arial"/>
                <a:cs typeface="Arial"/>
              </a:rPr>
              <a:t>if</a:t>
            </a:r>
            <a:r>
              <a:rPr sz="1650" spc="-40" dirty="0">
                <a:solidFill>
                  <a:srgbClr val="101010"/>
                </a:solidFill>
                <a:latin typeface="Arial"/>
                <a:cs typeface="Arial"/>
              </a:rPr>
              <a:t> </a:t>
            </a:r>
            <a:r>
              <a:rPr sz="1650" dirty="0">
                <a:solidFill>
                  <a:srgbClr val="101010"/>
                </a:solidFill>
                <a:latin typeface="Arial"/>
                <a:cs typeface="Arial"/>
              </a:rPr>
              <a:t>the</a:t>
            </a:r>
            <a:r>
              <a:rPr sz="1650" spc="-35" dirty="0">
                <a:solidFill>
                  <a:srgbClr val="101010"/>
                </a:solidFill>
                <a:latin typeface="Arial"/>
                <a:cs typeface="Arial"/>
              </a:rPr>
              <a:t> </a:t>
            </a:r>
            <a:r>
              <a:rPr sz="1650" spc="-10" dirty="0">
                <a:solidFill>
                  <a:srgbClr val="101010"/>
                </a:solidFill>
                <a:latin typeface="Arial"/>
                <a:cs typeface="Arial"/>
              </a:rPr>
              <a:t>cross </a:t>
            </a:r>
            <a:r>
              <a:rPr sz="1650" dirty="0">
                <a:solidFill>
                  <a:srgbClr val="101010"/>
                </a:solidFill>
                <a:latin typeface="Arial"/>
                <a:cs typeface="Arial"/>
              </a:rPr>
              <a:t>section</a:t>
            </a:r>
            <a:r>
              <a:rPr sz="1650" spc="-30" dirty="0">
                <a:solidFill>
                  <a:srgbClr val="101010"/>
                </a:solidFill>
                <a:latin typeface="Arial"/>
                <a:cs typeface="Arial"/>
              </a:rPr>
              <a:t> </a:t>
            </a:r>
            <a:r>
              <a:rPr sz="1650" dirty="0">
                <a:solidFill>
                  <a:srgbClr val="101010"/>
                </a:solidFill>
                <a:latin typeface="Arial"/>
                <a:cs typeface="Arial"/>
              </a:rPr>
              <a:t>curve</a:t>
            </a:r>
            <a:r>
              <a:rPr sz="1650" spc="-40" dirty="0">
                <a:solidFill>
                  <a:srgbClr val="101010"/>
                </a:solidFill>
                <a:latin typeface="Arial"/>
                <a:cs typeface="Arial"/>
              </a:rPr>
              <a:t> </a:t>
            </a:r>
            <a:r>
              <a:rPr sz="1650" dirty="0">
                <a:solidFill>
                  <a:srgbClr val="101010"/>
                </a:solidFill>
                <a:latin typeface="Arial"/>
                <a:cs typeface="Arial"/>
              </a:rPr>
              <a:t>is</a:t>
            </a:r>
            <a:r>
              <a:rPr sz="1650" spc="-20" dirty="0">
                <a:solidFill>
                  <a:srgbClr val="101010"/>
                </a:solidFill>
                <a:latin typeface="Arial"/>
                <a:cs typeface="Arial"/>
              </a:rPr>
              <a:t> </a:t>
            </a:r>
            <a:r>
              <a:rPr sz="1650" dirty="0">
                <a:solidFill>
                  <a:srgbClr val="101010"/>
                </a:solidFill>
                <a:latin typeface="Arial"/>
                <a:cs typeface="Arial"/>
              </a:rPr>
              <a:t>forced</a:t>
            </a:r>
            <a:r>
              <a:rPr sz="1650" spc="-25" dirty="0">
                <a:solidFill>
                  <a:srgbClr val="101010"/>
                </a:solidFill>
                <a:latin typeface="Arial"/>
                <a:cs typeface="Arial"/>
              </a:rPr>
              <a:t> </a:t>
            </a:r>
            <a:r>
              <a:rPr sz="1650" dirty="0">
                <a:solidFill>
                  <a:srgbClr val="101010"/>
                </a:solidFill>
                <a:latin typeface="Arial"/>
                <a:cs typeface="Arial"/>
              </a:rPr>
              <a:t>to</a:t>
            </a:r>
            <a:r>
              <a:rPr sz="1650" spc="-30" dirty="0">
                <a:solidFill>
                  <a:srgbClr val="101010"/>
                </a:solidFill>
                <a:latin typeface="Arial"/>
                <a:cs typeface="Arial"/>
              </a:rPr>
              <a:t> </a:t>
            </a:r>
            <a:r>
              <a:rPr sz="1650" dirty="0">
                <a:solidFill>
                  <a:srgbClr val="101010"/>
                </a:solidFill>
                <a:latin typeface="Arial"/>
                <a:cs typeface="Arial"/>
              </a:rPr>
              <a:t>follow</a:t>
            </a:r>
            <a:r>
              <a:rPr sz="1650" spc="-25" dirty="0">
                <a:solidFill>
                  <a:srgbClr val="101010"/>
                </a:solidFill>
                <a:latin typeface="Arial"/>
                <a:cs typeface="Arial"/>
              </a:rPr>
              <a:t> </a:t>
            </a:r>
            <a:r>
              <a:rPr sz="1650" dirty="0">
                <a:solidFill>
                  <a:srgbClr val="101010"/>
                </a:solidFill>
                <a:latin typeface="Arial"/>
                <a:cs typeface="Arial"/>
              </a:rPr>
              <a:t>the</a:t>
            </a:r>
            <a:r>
              <a:rPr sz="1650" spc="-35" dirty="0">
                <a:solidFill>
                  <a:srgbClr val="101010"/>
                </a:solidFill>
                <a:latin typeface="Arial"/>
                <a:cs typeface="Arial"/>
              </a:rPr>
              <a:t> </a:t>
            </a:r>
            <a:r>
              <a:rPr sz="1650" dirty="0">
                <a:solidFill>
                  <a:srgbClr val="101010"/>
                </a:solidFill>
                <a:latin typeface="Arial"/>
                <a:cs typeface="Arial"/>
              </a:rPr>
              <a:t>trend</a:t>
            </a:r>
            <a:r>
              <a:rPr sz="1650" spc="-30" dirty="0">
                <a:solidFill>
                  <a:srgbClr val="101010"/>
                </a:solidFill>
                <a:latin typeface="Arial"/>
                <a:cs typeface="Arial"/>
              </a:rPr>
              <a:t> </a:t>
            </a:r>
            <a:r>
              <a:rPr sz="1650" spc="-25" dirty="0">
                <a:solidFill>
                  <a:srgbClr val="101010"/>
                </a:solidFill>
                <a:latin typeface="Arial"/>
                <a:cs typeface="Arial"/>
              </a:rPr>
              <a:t>of </a:t>
            </a:r>
            <a:r>
              <a:rPr sz="1650" dirty="0">
                <a:solidFill>
                  <a:srgbClr val="101010"/>
                </a:solidFill>
                <a:latin typeface="Arial"/>
                <a:cs typeface="Arial"/>
              </a:rPr>
              <a:t>the</a:t>
            </a:r>
            <a:r>
              <a:rPr sz="1650" spc="-35" dirty="0">
                <a:solidFill>
                  <a:srgbClr val="101010"/>
                </a:solidFill>
                <a:latin typeface="Arial"/>
                <a:cs typeface="Arial"/>
              </a:rPr>
              <a:t> </a:t>
            </a:r>
            <a:r>
              <a:rPr sz="1650" dirty="0">
                <a:solidFill>
                  <a:srgbClr val="101010"/>
                </a:solidFill>
                <a:latin typeface="Arial"/>
                <a:cs typeface="Arial"/>
              </a:rPr>
              <a:t>enhanced</a:t>
            </a:r>
            <a:r>
              <a:rPr sz="1650" spc="-30" dirty="0">
                <a:solidFill>
                  <a:srgbClr val="101010"/>
                </a:solidFill>
                <a:latin typeface="Arial"/>
                <a:cs typeface="Arial"/>
              </a:rPr>
              <a:t> </a:t>
            </a:r>
            <a:r>
              <a:rPr sz="1650" dirty="0">
                <a:solidFill>
                  <a:srgbClr val="101010"/>
                </a:solidFill>
                <a:latin typeface="Arial"/>
                <a:cs typeface="Arial"/>
              </a:rPr>
              <a:t>cross</a:t>
            </a:r>
            <a:r>
              <a:rPr sz="1650" spc="-30" dirty="0">
                <a:solidFill>
                  <a:srgbClr val="101010"/>
                </a:solidFill>
                <a:latin typeface="Arial"/>
                <a:cs typeface="Arial"/>
              </a:rPr>
              <a:t> </a:t>
            </a:r>
            <a:r>
              <a:rPr sz="1650" dirty="0">
                <a:solidFill>
                  <a:srgbClr val="101010"/>
                </a:solidFill>
                <a:latin typeface="Arial"/>
                <a:cs typeface="Arial"/>
              </a:rPr>
              <a:t>sections</a:t>
            </a:r>
            <a:r>
              <a:rPr sz="1650" spc="-30" dirty="0">
                <a:solidFill>
                  <a:srgbClr val="101010"/>
                </a:solidFill>
                <a:latin typeface="Arial"/>
                <a:cs typeface="Arial"/>
              </a:rPr>
              <a:t> </a:t>
            </a:r>
            <a:r>
              <a:rPr sz="1650" spc="-10" dirty="0">
                <a:solidFill>
                  <a:srgbClr val="101010"/>
                </a:solidFill>
                <a:latin typeface="Arial"/>
                <a:cs typeface="Arial"/>
              </a:rPr>
              <a:t>without </a:t>
            </a:r>
            <a:r>
              <a:rPr sz="1650" dirty="0">
                <a:solidFill>
                  <a:srgbClr val="101010"/>
                </a:solidFill>
                <a:latin typeface="Arial"/>
                <a:cs typeface="Arial"/>
              </a:rPr>
              <a:t>correcting</a:t>
            </a:r>
            <a:r>
              <a:rPr sz="1650" spc="-45" dirty="0">
                <a:solidFill>
                  <a:srgbClr val="101010"/>
                </a:solidFill>
                <a:latin typeface="Arial"/>
                <a:cs typeface="Arial"/>
              </a:rPr>
              <a:t> </a:t>
            </a:r>
            <a:r>
              <a:rPr sz="1650" dirty="0">
                <a:solidFill>
                  <a:srgbClr val="101010"/>
                </a:solidFill>
                <a:latin typeface="Arial"/>
                <a:cs typeface="Arial"/>
              </a:rPr>
              <a:t>for</a:t>
            </a:r>
            <a:r>
              <a:rPr sz="1650" spc="-30" dirty="0">
                <a:solidFill>
                  <a:srgbClr val="101010"/>
                </a:solidFill>
                <a:latin typeface="Arial"/>
                <a:cs typeface="Arial"/>
              </a:rPr>
              <a:t> </a:t>
            </a:r>
            <a:r>
              <a:rPr sz="1650" spc="-10" dirty="0">
                <a:solidFill>
                  <a:srgbClr val="101010"/>
                </a:solidFill>
                <a:latin typeface="Arial"/>
                <a:cs typeface="Arial"/>
              </a:rPr>
              <a:t>screening</a:t>
            </a:r>
            <a:endParaRPr sz="1650" dirty="0">
              <a:latin typeface="Arial"/>
              <a:cs typeface="Arial"/>
            </a:endParaRPr>
          </a:p>
          <a:p>
            <a:pPr marL="25400" marR="17780">
              <a:lnSpc>
                <a:spcPct val="119700"/>
              </a:lnSpc>
              <a:spcBef>
                <a:spcPts val="90"/>
              </a:spcBef>
            </a:pPr>
            <a:r>
              <a:rPr sz="1650" i="1" dirty="0">
                <a:solidFill>
                  <a:srgbClr val="101010"/>
                </a:solidFill>
                <a:latin typeface="Arial"/>
                <a:cs typeface="Arial"/>
              </a:rPr>
              <a:t>The</a:t>
            </a:r>
            <a:r>
              <a:rPr sz="1650" i="1" spc="-35" dirty="0">
                <a:solidFill>
                  <a:srgbClr val="101010"/>
                </a:solidFill>
                <a:latin typeface="Arial"/>
                <a:cs typeface="Arial"/>
              </a:rPr>
              <a:t> </a:t>
            </a:r>
            <a:r>
              <a:rPr sz="1650" i="1" dirty="0">
                <a:solidFill>
                  <a:srgbClr val="101010"/>
                </a:solidFill>
                <a:latin typeface="Arial"/>
                <a:cs typeface="Arial"/>
              </a:rPr>
              <a:t>whole</a:t>
            </a:r>
            <a:r>
              <a:rPr sz="1650" i="1" spc="-30" dirty="0">
                <a:solidFill>
                  <a:srgbClr val="101010"/>
                </a:solidFill>
                <a:latin typeface="Arial"/>
                <a:cs typeface="Arial"/>
              </a:rPr>
              <a:t> </a:t>
            </a:r>
            <a:r>
              <a:rPr sz="1650" i="1" dirty="0">
                <a:solidFill>
                  <a:srgbClr val="101010"/>
                </a:solidFill>
                <a:latin typeface="Arial"/>
                <a:cs typeface="Arial"/>
              </a:rPr>
              <a:t>effect</a:t>
            </a:r>
            <a:r>
              <a:rPr sz="1650" i="1" spc="-25" dirty="0">
                <a:solidFill>
                  <a:srgbClr val="101010"/>
                </a:solidFill>
                <a:latin typeface="Arial"/>
                <a:cs typeface="Arial"/>
              </a:rPr>
              <a:t> </a:t>
            </a:r>
            <a:r>
              <a:rPr sz="1650" i="1" dirty="0">
                <a:solidFill>
                  <a:srgbClr val="101010"/>
                </a:solidFill>
                <a:latin typeface="Arial"/>
                <a:cs typeface="Arial"/>
              </a:rPr>
              <a:t>of</a:t>
            </a:r>
            <a:r>
              <a:rPr sz="1650" i="1" spc="-35" dirty="0">
                <a:solidFill>
                  <a:srgbClr val="101010"/>
                </a:solidFill>
                <a:latin typeface="Arial"/>
                <a:cs typeface="Arial"/>
              </a:rPr>
              <a:t> </a:t>
            </a:r>
            <a:r>
              <a:rPr sz="1650" i="1" dirty="0">
                <a:solidFill>
                  <a:srgbClr val="101010"/>
                </a:solidFill>
                <a:latin typeface="Arial"/>
                <a:cs typeface="Arial"/>
              </a:rPr>
              <a:t>screening</a:t>
            </a:r>
            <a:r>
              <a:rPr sz="1650" i="1" spc="-35" dirty="0">
                <a:solidFill>
                  <a:srgbClr val="101010"/>
                </a:solidFill>
                <a:latin typeface="Arial"/>
                <a:cs typeface="Arial"/>
              </a:rPr>
              <a:t> </a:t>
            </a:r>
            <a:r>
              <a:rPr sz="1650" i="1" dirty="0">
                <a:solidFill>
                  <a:srgbClr val="101010"/>
                </a:solidFill>
                <a:latin typeface="Arial"/>
                <a:cs typeface="Arial"/>
              </a:rPr>
              <a:t>in</a:t>
            </a:r>
            <a:r>
              <a:rPr sz="1650" i="1" spc="-35" dirty="0">
                <a:solidFill>
                  <a:srgbClr val="101010"/>
                </a:solidFill>
                <a:latin typeface="Arial"/>
                <a:cs typeface="Arial"/>
              </a:rPr>
              <a:t> </a:t>
            </a:r>
            <a:r>
              <a:rPr sz="1650" i="1" dirty="0">
                <a:solidFill>
                  <a:srgbClr val="101010"/>
                </a:solidFill>
                <a:latin typeface="Arial"/>
                <a:cs typeface="Arial"/>
              </a:rPr>
              <a:t>this</a:t>
            </a:r>
            <a:r>
              <a:rPr sz="1650" i="1" spc="-30" dirty="0">
                <a:solidFill>
                  <a:srgbClr val="101010"/>
                </a:solidFill>
                <a:latin typeface="Arial"/>
                <a:cs typeface="Arial"/>
              </a:rPr>
              <a:t> </a:t>
            </a:r>
            <a:r>
              <a:rPr sz="1650" i="1" dirty="0">
                <a:solidFill>
                  <a:srgbClr val="101010"/>
                </a:solidFill>
                <a:latin typeface="Arial"/>
                <a:cs typeface="Arial"/>
              </a:rPr>
              <a:t>case</a:t>
            </a:r>
            <a:r>
              <a:rPr sz="1650" i="1" spc="-15" dirty="0">
                <a:solidFill>
                  <a:srgbClr val="101010"/>
                </a:solidFill>
                <a:latin typeface="Arial"/>
                <a:cs typeface="Arial"/>
              </a:rPr>
              <a:t> </a:t>
            </a:r>
            <a:r>
              <a:rPr sz="1650" dirty="0">
                <a:solidFill>
                  <a:srgbClr val="999999"/>
                </a:solidFill>
                <a:latin typeface="Arial"/>
                <a:cs typeface="Arial"/>
              </a:rPr>
              <a:t>(U</a:t>
            </a:r>
            <a:r>
              <a:rPr sz="1425" baseline="-32163" dirty="0">
                <a:solidFill>
                  <a:srgbClr val="999999"/>
                </a:solidFill>
                <a:latin typeface="Arial"/>
                <a:cs typeface="Arial"/>
              </a:rPr>
              <a:t>0</a:t>
            </a:r>
            <a:r>
              <a:rPr sz="1650" dirty="0">
                <a:solidFill>
                  <a:srgbClr val="999999"/>
                </a:solidFill>
                <a:latin typeface="Arial"/>
                <a:cs typeface="Arial"/>
              </a:rPr>
              <a:t>&lt;&lt;E</a:t>
            </a:r>
            <a:r>
              <a:rPr sz="1425" baseline="-32163" dirty="0">
                <a:solidFill>
                  <a:srgbClr val="999999"/>
                </a:solidFill>
                <a:latin typeface="Arial"/>
                <a:cs typeface="Arial"/>
              </a:rPr>
              <a:t>max</a:t>
            </a:r>
            <a:r>
              <a:rPr sz="1650" dirty="0">
                <a:solidFill>
                  <a:srgbClr val="999999"/>
                </a:solidFill>
                <a:latin typeface="Arial"/>
                <a:cs typeface="Arial"/>
              </a:rPr>
              <a:t>)</a:t>
            </a:r>
            <a:r>
              <a:rPr sz="1650" spc="-20" dirty="0">
                <a:solidFill>
                  <a:srgbClr val="999999"/>
                </a:solidFill>
                <a:latin typeface="Arial"/>
                <a:cs typeface="Arial"/>
              </a:rPr>
              <a:t> </a:t>
            </a:r>
            <a:r>
              <a:rPr sz="1650" i="1" spc="-25" dirty="0">
                <a:solidFill>
                  <a:srgbClr val="101010"/>
                </a:solidFill>
                <a:latin typeface="Arial"/>
                <a:cs typeface="Arial"/>
              </a:rPr>
              <a:t>is </a:t>
            </a:r>
            <a:r>
              <a:rPr sz="1650" i="1" dirty="0">
                <a:solidFill>
                  <a:srgbClr val="101010"/>
                </a:solidFill>
                <a:latin typeface="Arial"/>
                <a:cs typeface="Arial"/>
              </a:rPr>
              <a:t>then</a:t>
            </a:r>
            <a:r>
              <a:rPr sz="1650" i="1" spc="-35" dirty="0">
                <a:solidFill>
                  <a:srgbClr val="101010"/>
                </a:solidFill>
                <a:latin typeface="Arial"/>
                <a:cs typeface="Arial"/>
              </a:rPr>
              <a:t> </a:t>
            </a:r>
            <a:r>
              <a:rPr sz="1650" i="1" dirty="0">
                <a:solidFill>
                  <a:srgbClr val="101010"/>
                </a:solidFill>
                <a:latin typeface="Arial"/>
                <a:cs typeface="Arial"/>
              </a:rPr>
              <a:t>that</a:t>
            </a:r>
            <a:r>
              <a:rPr sz="1650" i="1" spc="-35" dirty="0">
                <a:solidFill>
                  <a:srgbClr val="101010"/>
                </a:solidFill>
                <a:latin typeface="Arial"/>
                <a:cs typeface="Arial"/>
              </a:rPr>
              <a:t> </a:t>
            </a:r>
            <a:r>
              <a:rPr sz="1650" i="1" dirty="0">
                <a:solidFill>
                  <a:srgbClr val="101010"/>
                </a:solidFill>
                <a:latin typeface="Arial"/>
                <a:cs typeface="Arial"/>
              </a:rPr>
              <a:t>the</a:t>
            </a:r>
            <a:r>
              <a:rPr sz="1650" i="1" spc="-30" dirty="0">
                <a:solidFill>
                  <a:srgbClr val="101010"/>
                </a:solidFill>
                <a:latin typeface="Arial"/>
                <a:cs typeface="Arial"/>
              </a:rPr>
              <a:t> </a:t>
            </a:r>
            <a:r>
              <a:rPr sz="1650" i="1" dirty="0">
                <a:solidFill>
                  <a:srgbClr val="101010"/>
                </a:solidFill>
                <a:latin typeface="Arial"/>
                <a:cs typeface="Arial"/>
              </a:rPr>
              <a:t>reaction</a:t>
            </a:r>
            <a:r>
              <a:rPr sz="1650" i="1" spc="-30" dirty="0">
                <a:solidFill>
                  <a:srgbClr val="101010"/>
                </a:solidFill>
                <a:latin typeface="Arial"/>
                <a:cs typeface="Arial"/>
              </a:rPr>
              <a:t> </a:t>
            </a:r>
            <a:r>
              <a:rPr sz="1650" i="1" dirty="0">
                <a:solidFill>
                  <a:srgbClr val="101010"/>
                </a:solidFill>
                <a:latin typeface="Arial"/>
                <a:cs typeface="Arial"/>
              </a:rPr>
              <a:t>rate</a:t>
            </a:r>
            <a:r>
              <a:rPr sz="1650" i="1" spc="-30" dirty="0">
                <a:solidFill>
                  <a:srgbClr val="101010"/>
                </a:solidFill>
                <a:latin typeface="Arial"/>
                <a:cs typeface="Arial"/>
              </a:rPr>
              <a:t> </a:t>
            </a:r>
            <a:r>
              <a:rPr sz="1650" i="1" dirty="0">
                <a:solidFill>
                  <a:srgbClr val="101010"/>
                </a:solidFill>
                <a:latin typeface="Arial"/>
                <a:cs typeface="Arial"/>
              </a:rPr>
              <a:t>with</a:t>
            </a:r>
            <a:r>
              <a:rPr sz="1650" i="1" spc="-35" dirty="0">
                <a:solidFill>
                  <a:srgbClr val="101010"/>
                </a:solidFill>
                <a:latin typeface="Arial"/>
                <a:cs typeface="Arial"/>
              </a:rPr>
              <a:t> </a:t>
            </a:r>
            <a:r>
              <a:rPr sz="1650" i="1" spc="-10" dirty="0">
                <a:solidFill>
                  <a:srgbClr val="101010"/>
                </a:solidFill>
                <a:latin typeface="Arial"/>
                <a:cs typeface="Arial"/>
              </a:rPr>
              <a:t>screening</a:t>
            </a:r>
            <a:endParaRPr sz="1650" dirty="0">
              <a:latin typeface="Arial"/>
              <a:cs typeface="Arial"/>
            </a:endParaRPr>
          </a:p>
        </p:txBody>
      </p:sp>
      <p:sp>
        <p:nvSpPr>
          <p:cNvPr id="6" name="object 13">
            <a:extLst>
              <a:ext uri="{FF2B5EF4-FFF2-40B4-BE49-F238E27FC236}">
                <a16:creationId xmlns:a16="http://schemas.microsoft.com/office/drawing/2014/main" id="{21A515AB-21B3-A158-5DAB-EF8AFD8D727E}"/>
              </a:ext>
            </a:extLst>
          </p:cNvPr>
          <p:cNvSpPr txBox="1"/>
          <p:nvPr/>
        </p:nvSpPr>
        <p:spPr>
          <a:xfrm>
            <a:off x="418229" y="4608159"/>
            <a:ext cx="5096510" cy="477695"/>
          </a:xfrm>
          <a:prstGeom prst="rect">
            <a:avLst/>
          </a:prstGeom>
        </p:spPr>
        <p:style>
          <a:lnRef idx="0">
            <a:schemeClr val="accent2"/>
          </a:lnRef>
          <a:fillRef idx="3">
            <a:schemeClr val="accent2"/>
          </a:fillRef>
          <a:effectRef idx="3">
            <a:schemeClr val="accent2"/>
          </a:effectRef>
          <a:fontRef idx="minor">
            <a:schemeClr val="lt1"/>
          </a:fontRef>
        </p:style>
        <p:txBody>
          <a:bodyPr vert="horz" wrap="square" lIns="0" tIns="76835" rIns="0" bIns="0" rtlCol="0">
            <a:spAutoFit/>
          </a:bodyPr>
          <a:lstStyle/>
          <a:p>
            <a:pPr marL="38100">
              <a:lnSpc>
                <a:spcPct val="100000"/>
              </a:lnSpc>
              <a:spcBef>
                <a:spcPts val="560"/>
              </a:spcBef>
            </a:pPr>
            <a:r>
              <a:rPr sz="3900" spc="-817" baseline="9615" dirty="0">
                <a:latin typeface="Cambria"/>
                <a:cs typeface="Cambria"/>
              </a:rPr>
              <a:t>⟨</a:t>
            </a:r>
            <a:r>
              <a:rPr sz="3900" spc="-307" baseline="9615" dirty="0">
                <a:latin typeface="Cambria"/>
                <a:cs typeface="Cambria"/>
              </a:rPr>
              <a:t> </a:t>
            </a:r>
            <a:r>
              <a:rPr sz="3450" i="1" baseline="10869" dirty="0">
                <a:latin typeface="Times New Roman"/>
                <a:cs typeface="Times New Roman"/>
              </a:rPr>
              <a:t>σ</a:t>
            </a:r>
            <a:r>
              <a:rPr sz="3450" i="1" spc="-120" baseline="10869" dirty="0">
                <a:latin typeface="Times New Roman"/>
                <a:cs typeface="Times New Roman"/>
              </a:rPr>
              <a:t> </a:t>
            </a:r>
            <a:r>
              <a:rPr sz="3450" i="1" baseline="10869" dirty="0">
                <a:latin typeface="Times New Roman"/>
                <a:cs typeface="Times New Roman"/>
              </a:rPr>
              <a:t>v</a:t>
            </a:r>
            <a:r>
              <a:rPr sz="3450" i="1" spc="-157" baseline="10869" dirty="0">
                <a:latin typeface="Times New Roman"/>
                <a:cs typeface="Times New Roman"/>
              </a:rPr>
              <a:t> </a:t>
            </a:r>
            <a:r>
              <a:rPr sz="3900" spc="-15" baseline="9615" dirty="0">
                <a:latin typeface="Cambria"/>
                <a:cs typeface="Cambria"/>
              </a:rPr>
              <a:t>⟩</a:t>
            </a:r>
            <a:r>
              <a:rPr sz="1350" i="1" spc="-10" dirty="0">
                <a:latin typeface="Times New Roman"/>
                <a:cs typeface="Times New Roman"/>
              </a:rPr>
              <a:t>accelerator</a:t>
            </a:r>
            <a:r>
              <a:rPr sz="1350" i="1" spc="-20" dirty="0">
                <a:latin typeface="Times New Roman"/>
                <a:cs typeface="Times New Roman"/>
              </a:rPr>
              <a:t> </a:t>
            </a:r>
            <a:r>
              <a:rPr sz="3450" i="1" baseline="10869" dirty="0">
                <a:latin typeface="Times New Roman"/>
                <a:cs typeface="Times New Roman"/>
              </a:rPr>
              <a:t>≠</a:t>
            </a:r>
            <a:r>
              <a:rPr sz="3450" i="1" spc="-330" baseline="10869" dirty="0">
                <a:latin typeface="Times New Roman"/>
                <a:cs typeface="Times New Roman"/>
              </a:rPr>
              <a:t> </a:t>
            </a:r>
            <a:r>
              <a:rPr sz="3900" spc="-817" baseline="9615" dirty="0">
                <a:latin typeface="Cambria"/>
                <a:cs typeface="Cambria"/>
              </a:rPr>
              <a:t>⟨</a:t>
            </a:r>
            <a:r>
              <a:rPr sz="3900" spc="-300" baseline="9615" dirty="0">
                <a:latin typeface="Cambria"/>
                <a:cs typeface="Cambria"/>
              </a:rPr>
              <a:t> </a:t>
            </a:r>
            <a:r>
              <a:rPr sz="3450" i="1" baseline="10869" dirty="0">
                <a:latin typeface="Times New Roman"/>
                <a:cs typeface="Times New Roman"/>
              </a:rPr>
              <a:t>σ</a:t>
            </a:r>
            <a:r>
              <a:rPr sz="3450" i="1" spc="120" baseline="10869" dirty="0">
                <a:latin typeface="Times New Roman"/>
                <a:cs typeface="Times New Roman"/>
              </a:rPr>
              <a:t> </a:t>
            </a:r>
            <a:r>
              <a:rPr sz="3450" i="1" baseline="10869" dirty="0">
                <a:latin typeface="Times New Roman"/>
                <a:cs typeface="Times New Roman"/>
              </a:rPr>
              <a:t>v</a:t>
            </a:r>
            <a:r>
              <a:rPr sz="3450" i="1" spc="-397" baseline="10869" dirty="0">
                <a:latin typeface="Times New Roman"/>
                <a:cs typeface="Times New Roman"/>
              </a:rPr>
              <a:t> </a:t>
            </a:r>
            <a:r>
              <a:rPr sz="3900" spc="-817" baseline="9615" dirty="0">
                <a:latin typeface="Cambria"/>
                <a:cs typeface="Cambria"/>
              </a:rPr>
              <a:t>⟩</a:t>
            </a:r>
            <a:r>
              <a:rPr sz="3900" spc="-307" baseline="9615" dirty="0">
                <a:latin typeface="Cambria"/>
                <a:cs typeface="Cambria"/>
              </a:rPr>
              <a:t> </a:t>
            </a:r>
            <a:r>
              <a:rPr sz="1350" i="1" dirty="0">
                <a:latin typeface="Times New Roman"/>
                <a:cs typeface="Times New Roman"/>
              </a:rPr>
              <a:t>plasma</a:t>
            </a:r>
            <a:r>
              <a:rPr sz="1350" i="1" spc="-105" dirty="0">
                <a:latin typeface="Times New Roman"/>
                <a:cs typeface="Times New Roman"/>
              </a:rPr>
              <a:t> </a:t>
            </a:r>
            <a:r>
              <a:rPr sz="3450" i="1" baseline="10869" dirty="0">
                <a:latin typeface="Times New Roman"/>
                <a:cs typeface="Times New Roman"/>
              </a:rPr>
              <a:t>≈</a:t>
            </a:r>
            <a:r>
              <a:rPr sz="3450" i="1" spc="-337" baseline="10869" dirty="0">
                <a:latin typeface="Times New Roman"/>
                <a:cs typeface="Times New Roman"/>
              </a:rPr>
              <a:t> </a:t>
            </a:r>
            <a:r>
              <a:rPr sz="3900" spc="-817" baseline="9615" dirty="0">
                <a:latin typeface="Cambria"/>
                <a:cs typeface="Cambria"/>
              </a:rPr>
              <a:t>⟨</a:t>
            </a:r>
            <a:r>
              <a:rPr sz="3900" spc="-284" baseline="9615" dirty="0">
                <a:latin typeface="Cambria"/>
                <a:cs typeface="Cambria"/>
              </a:rPr>
              <a:t> </a:t>
            </a:r>
            <a:r>
              <a:rPr sz="3450" i="1" baseline="10869" dirty="0">
                <a:latin typeface="Times New Roman"/>
                <a:cs typeface="Times New Roman"/>
              </a:rPr>
              <a:t>σ</a:t>
            </a:r>
            <a:r>
              <a:rPr sz="3450" i="1" spc="120" baseline="10869" dirty="0">
                <a:latin typeface="Times New Roman"/>
                <a:cs typeface="Times New Roman"/>
              </a:rPr>
              <a:t> </a:t>
            </a:r>
            <a:r>
              <a:rPr sz="3450" i="1" baseline="10869" dirty="0">
                <a:latin typeface="Times New Roman"/>
                <a:cs typeface="Times New Roman"/>
              </a:rPr>
              <a:t>v</a:t>
            </a:r>
            <a:r>
              <a:rPr sz="3450" i="1" spc="-405" baseline="10869" dirty="0">
                <a:latin typeface="Times New Roman"/>
                <a:cs typeface="Times New Roman"/>
              </a:rPr>
              <a:t> </a:t>
            </a:r>
            <a:r>
              <a:rPr sz="3900" spc="-75" baseline="9615" dirty="0">
                <a:latin typeface="Cambria"/>
                <a:cs typeface="Cambria"/>
              </a:rPr>
              <a:t>⟩</a:t>
            </a:r>
            <a:r>
              <a:rPr sz="1350" i="1" spc="-50" dirty="0">
                <a:latin typeface="Times New Roman"/>
                <a:cs typeface="Times New Roman"/>
              </a:rPr>
              <a:t>stars</a:t>
            </a:r>
            <a:r>
              <a:rPr sz="1350" i="1" spc="-110" dirty="0">
                <a:latin typeface="Times New Roman"/>
                <a:cs typeface="Times New Roman"/>
              </a:rPr>
              <a:t> </a:t>
            </a:r>
            <a:r>
              <a:rPr sz="3450" i="1" baseline="10869" dirty="0">
                <a:latin typeface="Times New Roman"/>
                <a:cs typeface="Times New Roman"/>
              </a:rPr>
              <a:t>≠</a:t>
            </a:r>
            <a:r>
              <a:rPr sz="3450" i="1" spc="-67" baseline="10869" dirty="0">
                <a:latin typeface="Times New Roman"/>
                <a:cs typeface="Times New Roman"/>
              </a:rPr>
              <a:t> </a:t>
            </a:r>
            <a:r>
              <a:rPr sz="3900" spc="-232" baseline="9615" dirty="0">
                <a:latin typeface="Cambria"/>
                <a:cs typeface="Cambria"/>
              </a:rPr>
              <a:t>⟨</a:t>
            </a:r>
            <a:r>
              <a:rPr sz="3450" i="1" spc="-232" baseline="10869" dirty="0">
                <a:latin typeface="Times New Roman"/>
                <a:cs typeface="Times New Roman"/>
              </a:rPr>
              <a:t>σ</a:t>
            </a:r>
            <a:r>
              <a:rPr sz="3450" i="1" spc="112" baseline="10869" dirty="0">
                <a:latin typeface="Times New Roman"/>
                <a:cs typeface="Times New Roman"/>
              </a:rPr>
              <a:t> </a:t>
            </a:r>
            <a:r>
              <a:rPr sz="3450" i="1" baseline="10869" dirty="0">
                <a:latin typeface="Times New Roman"/>
                <a:cs typeface="Times New Roman"/>
              </a:rPr>
              <a:t>v</a:t>
            </a:r>
            <a:r>
              <a:rPr sz="3450" i="1" spc="-405" baseline="10869" dirty="0">
                <a:latin typeface="Times New Roman"/>
                <a:cs typeface="Times New Roman"/>
              </a:rPr>
              <a:t> </a:t>
            </a:r>
            <a:r>
              <a:rPr sz="3900" spc="-15" baseline="9615" dirty="0">
                <a:latin typeface="Cambria"/>
                <a:cs typeface="Cambria"/>
              </a:rPr>
              <a:t>⟩</a:t>
            </a:r>
            <a:r>
              <a:rPr sz="1350" i="1" spc="-10" dirty="0">
                <a:latin typeface="Times New Roman"/>
                <a:cs typeface="Times New Roman"/>
              </a:rPr>
              <a:t>bare</a:t>
            </a:r>
            <a:endParaRPr sz="1350" dirty="0">
              <a:latin typeface="Times New Roman"/>
              <a:cs typeface="Times New Roman"/>
            </a:endParaRPr>
          </a:p>
        </p:txBody>
      </p:sp>
      <p:sp>
        <p:nvSpPr>
          <p:cNvPr id="7" name="CasellaDiTesto 6">
            <a:extLst>
              <a:ext uri="{FF2B5EF4-FFF2-40B4-BE49-F238E27FC236}">
                <a16:creationId xmlns:a16="http://schemas.microsoft.com/office/drawing/2014/main" id="{523A93B3-9E71-C896-8828-7383E4F06B01}"/>
              </a:ext>
            </a:extLst>
          </p:cNvPr>
          <p:cNvSpPr txBox="1"/>
          <p:nvPr/>
        </p:nvSpPr>
        <p:spPr>
          <a:xfrm>
            <a:off x="1117099" y="86901"/>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latin typeface="+mj-lt"/>
                <a:ea typeface="+mj-ea"/>
                <a:cs typeface="+mj-cs"/>
              </a:rPr>
              <a:t>Electron Screening in Plasma</a:t>
            </a:r>
            <a:endParaRPr lang="en-US" sz="4000" b="1" kern="1200" dirty="0">
              <a:solidFill>
                <a:schemeClr val="tx1"/>
              </a:solidFill>
              <a:latin typeface="+mj-lt"/>
              <a:ea typeface="+mj-ea"/>
              <a:cs typeface="+mj-cs"/>
            </a:endParaRPr>
          </a:p>
        </p:txBody>
      </p:sp>
      <p:pic>
        <p:nvPicPr>
          <p:cNvPr id="8" name="Immagine 7" descr="Immagine che contiene logo, Carattere, Elementi grafici, bianco&#10;&#10;Il contenuto generato dall'IA potrebbe non essere corretto.">
            <a:extLst>
              <a:ext uri="{FF2B5EF4-FFF2-40B4-BE49-F238E27FC236}">
                <a16:creationId xmlns:a16="http://schemas.microsoft.com/office/drawing/2014/main" id="{A3785584-2CB8-4A41-D74C-C4CA4AE5C52E}"/>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9" name="Immagine 8" descr="Immagine che contiene segnale&#10;&#10;Descrizione generata automaticamente">
            <a:extLst>
              <a:ext uri="{FF2B5EF4-FFF2-40B4-BE49-F238E27FC236}">
                <a16:creationId xmlns:a16="http://schemas.microsoft.com/office/drawing/2014/main" id="{CD8019F3-BC2A-9212-C5E0-3C53A8FFAD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pic>
        <p:nvPicPr>
          <p:cNvPr id="11" name="Immagine 10">
            <a:extLst>
              <a:ext uri="{FF2B5EF4-FFF2-40B4-BE49-F238E27FC236}">
                <a16:creationId xmlns:a16="http://schemas.microsoft.com/office/drawing/2014/main" id="{1192C79A-495D-D93D-746D-DC3D161161B4}"/>
              </a:ext>
            </a:extLst>
          </p:cNvPr>
          <p:cNvPicPr>
            <a:picLocks noChangeAspect="1"/>
          </p:cNvPicPr>
          <p:nvPr/>
        </p:nvPicPr>
        <p:blipFill>
          <a:blip r:embed="rId4"/>
          <a:stretch>
            <a:fillRect/>
          </a:stretch>
        </p:blipFill>
        <p:spPr>
          <a:xfrm>
            <a:off x="6449296" y="1809596"/>
            <a:ext cx="5248275" cy="2924175"/>
          </a:xfrm>
          <a:prstGeom prst="rect">
            <a:avLst/>
          </a:prstGeom>
        </p:spPr>
      </p:pic>
    </p:spTree>
    <p:extLst>
      <p:ext uri="{BB962C8B-B14F-4D97-AF65-F5344CB8AC3E}">
        <p14:creationId xmlns:p14="http://schemas.microsoft.com/office/powerpoint/2010/main" val="11860823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66DC761-FC5B-36AE-69E5-EE11FA8F4749}"/>
              </a:ext>
            </a:extLst>
          </p:cNvPr>
          <p:cNvPicPr>
            <a:picLocks noChangeAspect="1"/>
          </p:cNvPicPr>
          <p:nvPr/>
        </p:nvPicPr>
        <p:blipFill>
          <a:blip r:embed="rId2"/>
          <a:stretch>
            <a:fillRect/>
          </a:stretch>
        </p:blipFill>
        <p:spPr>
          <a:xfrm>
            <a:off x="5321741" y="3684785"/>
            <a:ext cx="6657088" cy="2885536"/>
          </a:xfrm>
          <a:prstGeom prst="rect">
            <a:avLst/>
          </a:prstGeom>
        </p:spPr>
      </p:pic>
      <p:sp>
        <p:nvSpPr>
          <p:cNvPr id="70" name="CasellaDiTesto 69">
            <a:extLst>
              <a:ext uri="{FF2B5EF4-FFF2-40B4-BE49-F238E27FC236}">
                <a16:creationId xmlns:a16="http://schemas.microsoft.com/office/drawing/2014/main" id="{D72077D7-DD50-604F-9B6E-1B6306FF11EC}"/>
              </a:ext>
            </a:extLst>
          </p:cNvPr>
          <p:cNvSpPr txBox="1"/>
          <p:nvPr/>
        </p:nvSpPr>
        <p:spPr>
          <a:xfrm>
            <a:off x="454265" y="1659044"/>
            <a:ext cx="5934363"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2000" dirty="0"/>
              <a:t>The charge separation and target polarization under the action of a laser pulse produce an electromagnetic pulse. </a:t>
            </a:r>
            <a:endParaRPr lang="it-IT" sz="2000" dirty="0"/>
          </a:p>
        </p:txBody>
      </p:sp>
      <p:pic>
        <p:nvPicPr>
          <p:cNvPr id="72" name="Immagine 71">
            <a:extLst>
              <a:ext uri="{FF2B5EF4-FFF2-40B4-BE49-F238E27FC236}">
                <a16:creationId xmlns:a16="http://schemas.microsoft.com/office/drawing/2014/main" id="{E06AA10B-4C78-E845-5A49-6CB8F09D4587}"/>
              </a:ext>
            </a:extLst>
          </p:cNvPr>
          <p:cNvPicPr>
            <a:picLocks noChangeAspect="1"/>
          </p:cNvPicPr>
          <p:nvPr/>
        </p:nvPicPr>
        <p:blipFill>
          <a:blip r:embed="rId3"/>
          <a:stretch>
            <a:fillRect/>
          </a:stretch>
        </p:blipFill>
        <p:spPr>
          <a:xfrm>
            <a:off x="7105774" y="1408333"/>
            <a:ext cx="4080982" cy="2218441"/>
          </a:xfrm>
          <a:prstGeom prst="rect">
            <a:avLst/>
          </a:prstGeom>
        </p:spPr>
      </p:pic>
      <p:pic>
        <p:nvPicPr>
          <p:cNvPr id="74" name="Immagine 73">
            <a:extLst>
              <a:ext uri="{FF2B5EF4-FFF2-40B4-BE49-F238E27FC236}">
                <a16:creationId xmlns:a16="http://schemas.microsoft.com/office/drawing/2014/main" id="{C3A34AB0-5BEC-4025-C340-E857129A2BAC}"/>
              </a:ext>
            </a:extLst>
          </p:cNvPr>
          <p:cNvPicPr>
            <a:picLocks noChangeAspect="1"/>
          </p:cNvPicPr>
          <p:nvPr/>
        </p:nvPicPr>
        <p:blipFill>
          <a:blip r:embed="rId4"/>
          <a:stretch>
            <a:fillRect/>
          </a:stretch>
        </p:blipFill>
        <p:spPr>
          <a:xfrm>
            <a:off x="997957" y="3183035"/>
            <a:ext cx="3747256" cy="2793653"/>
          </a:xfrm>
          <a:prstGeom prst="rect">
            <a:avLst/>
          </a:prstGeom>
        </p:spPr>
      </p:pic>
      <p:sp>
        <p:nvSpPr>
          <p:cNvPr id="4" name="CasellaDiTesto 3">
            <a:extLst>
              <a:ext uri="{FF2B5EF4-FFF2-40B4-BE49-F238E27FC236}">
                <a16:creationId xmlns:a16="http://schemas.microsoft.com/office/drawing/2014/main" id="{86D493B0-FC92-FCD6-908A-3B1C5BA5B9E8}"/>
              </a:ext>
            </a:extLst>
          </p:cNvPr>
          <p:cNvSpPr txBox="1"/>
          <p:nvPr/>
        </p:nvSpPr>
        <p:spPr>
          <a:xfrm>
            <a:off x="1117099" y="86901"/>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latin typeface="+mj-lt"/>
                <a:ea typeface="+mj-ea"/>
                <a:cs typeface="+mj-cs"/>
              </a:rPr>
              <a:t>Electro Magnetic Pulse</a:t>
            </a:r>
            <a:endParaRPr lang="en-US" sz="4000" b="1" kern="1200" dirty="0">
              <a:solidFill>
                <a:schemeClr val="tx1"/>
              </a:solidFill>
              <a:latin typeface="+mj-lt"/>
              <a:ea typeface="+mj-ea"/>
              <a:cs typeface="+mj-cs"/>
            </a:endParaRPr>
          </a:p>
        </p:txBody>
      </p:sp>
      <p:pic>
        <p:nvPicPr>
          <p:cNvPr id="5" name="Immagine 4" descr="Immagine che contiene logo, Carattere, Elementi grafici, bianco&#10;&#10;Il contenuto generato dall'IA potrebbe non essere corretto.">
            <a:extLst>
              <a:ext uri="{FF2B5EF4-FFF2-40B4-BE49-F238E27FC236}">
                <a16:creationId xmlns:a16="http://schemas.microsoft.com/office/drawing/2014/main" id="{A6D26D5E-FC73-A4FE-2EE0-10E0D784CD06}"/>
              </a:ext>
            </a:extLst>
          </p:cNvPr>
          <p:cNvPicPr>
            <a:picLocks noChangeAspect="1"/>
          </p:cNvPicPr>
          <p:nvPr/>
        </p:nvPicPr>
        <p:blipFill>
          <a:blip r:embed="rId5">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6" name="Immagine 5" descr="Immagine che contiene segnale&#10;&#10;Descrizione generata automaticamente">
            <a:extLst>
              <a:ext uri="{FF2B5EF4-FFF2-40B4-BE49-F238E27FC236}">
                <a16:creationId xmlns:a16="http://schemas.microsoft.com/office/drawing/2014/main" id="{0370B597-5677-5C9B-0BAD-0A73CA3242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spTree>
    <p:extLst>
      <p:ext uri="{BB962C8B-B14F-4D97-AF65-F5344CB8AC3E}">
        <p14:creationId xmlns:p14="http://schemas.microsoft.com/office/powerpoint/2010/main" val="30027959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B548E59-168F-1A15-F378-8EFF184844C9}"/>
              </a:ext>
            </a:extLst>
          </p:cNvPr>
          <p:cNvPicPr>
            <a:picLocks noChangeAspect="1"/>
          </p:cNvPicPr>
          <p:nvPr/>
        </p:nvPicPr>
        <p:blipFill>
          <a:blip r:embed="rId2"/>
          <a:stretch>
            <a:fillRect/>
          </a:stretch>
        </p:blipFill>
        <p:spPr>
          <a:xfrm>
            <a:off x="494429" y="1534334"/>
            <a:ext cx="7228821" cy="4410290"/>
          </a:xfrm>
          <a:prstGeom prst="rect">
            <a:avLst/>
          </a:prstGeom>
        </p:spPr>
      </p:pic>
      <p:grpSp>
        <p:nvGrpSpPr>
          <p:cNvPr id="6" name="object 7">
            <a:extLst>
              <a:ext uri="{FF2B5EF4-FFF2-40B4-BE49-F238E27FC236}">
                <a16:creationId xmlns:a16="http://schemas.microsoft.com/office/drawing/2014/main" id="{BBCCC21F-5689-7F1D-D48A-C2D6D922ECA0}"/>
              </a:ext>
            </a:extLst>
          </p:cNvPr>
          <p:cNvGrpSpPr/>
          <p:nvPr/>
        </p:nvGrpSpPr>
        <p:grpSpPr>
          <a:xfrm>
            <a:off x="8089660" y="1976003"/>
            <a:ext cx="3385820" cy="1645285"/>
            <a:chOff x="101600" y="3054305"/>
            <a:chExt cx="3385820" cy="1645285"/>
          </a:xfrm>
        </p:grpSpPr>
        <p:pic>
          <p:nvPicPr>
            <p:cNvPr id="7" name="object 8">
              <a:extLst>
                <a:ext uri="{FF2B5EF4-FFF2-40B4-BE49-F238E27FC236}">
                  <a16:creationId xmlns:a16="http://schemas.microsoft.com/office/drawing/2014/main" id="{619C95D5-C11F-E75E-5606-77A5EA91E3A9}"/>
                </a:ext>
              </a:extLst>
            </p:cNvPr>
            <p:cNvPicPr/>
            <p:nvPr/>
          </p:nvPicPr>
          <p:blipFill>
            <a:blip r:embed="rId3" cstate="print"/>
            <a:stretch>
              <a:fillRect/>
            </a:stretch>
          </p:blipFill>
          <p:spPr>
            <a:xfrm>
              <a:off x="101600" y="3151470"/>
              <a:ext cx="3374390" cy="1456690"/>
            </a:xfrm>
            <a:prstGeom prst="rect">
              <a:avLst/>
            </a:prstGeom>
          </p:spPr>
        </p:pic>
        <p:sp>
          <p:nvSpPr>
            <p:cNvPr id="9" name="object 9">
              <a:extLst>
                <a:ext uri="{FF2B5EF4-FFF2-40B4-BE49-F238E27FC236}">
                  <a16:creationId xmlns:a16="http://schemas.microsoft.com/office/drawing/2014/main" id="{747ED366-2F37-1FA2-1CC4-EA12AED7E121}"/>
                </a:ext>
              </a:extLst>
            </p:cNvPr>
            <p:cNvSpPr/>
            <p:nvPr/>
          </p:nvSpPr>
          <p:spPr>
            <a:xfrm>
              <a:off x="2884170" y="3438490"/>
              <a:ext cx="20320" cy="0"/>
            </a:xfrm>
            <a:custGeom>
              <a:avLst/>
              <a:gdLst/>
              <a:ahLst/>
              <a:cxnLst/>
              <a:rect l="l" t="t" r="r" b="b"/>
              <a:pathLst>
                <a:path w="20319">
                  <a:moveTo>
                    <a:pt x="20319" y="0"/>
                  </a:moveTo>
                  <a:lnTo>
                    <a:pt x="19050" y="0"/>
                  </a:lnTo>
                  <a:lnTo>
                    <a:pt x="0" y="0"/>
                  </a:lnTo>
                </a:path>
              </a:pathLst>
            </a:custGeom>
            <a:ln w="54630">
              <a:solidFill>
                <a:srgbClr val="7F7F7F"/>
              </a:solidFill>
            </a:ln>
          </p:spPr>
          <p:txBody>
            <a:bodyPr wrap="square" lIns="0" tIns="0" rIns="0" bIns="0" rtlCol="0"/>
            <a:lstStyle/>
            <a:p>
              <a:endParaRPr/>
            </a:p>
          </p:txBody>
        </p:sp>
        <p:sp>
          <p:nvSpPr>
            <p:cNvPr id="10" name="object 10">
              <a:extLst>
                <a:ext uri="{FF2B5EF4-FFF2-40B4-BE49-F238E27FC236}">
                  <a16:creationId xmlns:a16="http://schemas.microsoft.com/office/drawing/2014/main" id="{947FCFB7-C3AA-A432-FE5C-6082ACAB46E8}"/>
                </a:ext>
              </a:extLst>
            </p:cNvPr>
            <p:cNvSpPr/>
            <p:nvPr/>
          </p:nvSpPr>
          <p:spPr>
            <a:xfrm>
              <a:off x="2369820" y="3411184"/>
              <a:ext cx="496570" cy="55244"/>
            </a:xfrm>
            <a:custGeom>
              <a:avLst/>
              <a:gdLst/>
              <a:ahLst/>
              <a:cxnLst/>
              <a:rect l="l" t="t" r="r" b="b"/>
              <a:pathLst>
                <a:path w="496569" h="55245">
                  <a:moveTo>
                    <a:pt x="19050" y="0"/>
                  </a:moveTo>
                  <a:lnTo>
                    <a:pt x="0" y="0"/>
                  </a:lnTo>
                  <a:lnTo>
                    <a:pt x="0" y="54622"/>
                  </a:lnTo>
                  <a:lnTo>
                    <a:pt x="19050" y="54622"/>
                  </a:lnTo>
                  <a:lnTo>
                    <a:pt x="19050" y="0"/>
                  </a:lnTo>
                  <a:close/>
                </a:path>
                <a:path w="496569" h="55245">
                  <a:moveTo>
                    <a:pt x="55880" y="0"/>
                  </a:moveTo>
                  <a:lnTo>
                    <a:pt x="36830" y="0"/>
                  </a:lnTo>
                  <a:lnTo>
                    <a:pt x="36830" y="54622"/>
                  </a:lnTo>
                  <a:lnTo>
                    <a:pt x="55880" y="54622"/>
                  </a:lnTo>
                  <a:lnTo>
                    <a:pt x="55880" y="0"/>
                  </a:lnTo>
                  <a:close/>
                </a:path>
                <a:path w="496569" h="55245">
                  <a:moveTo>
                    <a:pt x="92710" y="0"/>
                  </a:moveTo>
                  <a:lnTo>
                    <a:pt x="73660" y="0"/>
                  </a:lnTo>
                  <a:lnTo>
                    <a:pt x="73660" y="54622"/>
                  </a:lnTo>
                  <a:lnTo>
                    <a:pt x="92710" y="54622"/>
                  </a:lnTo>
                  <a:lnTo>
                    <a:pt x="92710" y="0"/>
                  </a:lnTo>
                  <a:close/>
                </a:path>
                <a:path w="496569" h="55245">
                  <a:moveTo>
                    <a:pt x="129540" y="0"/>
                  </a:moveTo>
                  <a:lnTo>
                    <a:pt x="110490" y="0"/>
                  </a:lnTo>
                  <a:lnTo>
                    <a:pt x="110490" y="54622"/>
                  </a:lnTo>
                  <a:lnTo>
                    <a:pt x="129540" y="54622"/>
                  </a:lnTo>
                  <a:lnTo>
                    <a:pt x="129540" y="0"/>
                  </a:lnTo>
                  <a:close/>
                </a:path>
                <a:path w="496569" h="55245">
                  <a:moveTo>
                    <a:pt x="165100" y="0"/>
                  </a:moveTo>
                  <a:lnTo>
                    <a:pt x="147320" y="0"/>
                  </a:lnTo>
                  <a:lnTo>
                    <a:pt x="147320" y="54622"/>
                  </a:lnTo>
                  <a:lnTo>
                    <a:pt x="165100" y="54622"/>
                  </a:lnTo>
                  <a:lnTo>
                    <a:pt x="165100" y="0"/>
                  </a:lnTo>
                  <a:close/>
                </a:path>
                <a:path w="496569" h="55245">
                  <a:moveTo>
                    <a:pt x="201930" y="0"/>
                  </a:moveTo>
                  <a:lnTo>
                    <a:pt x="184150" y="0"/>
                  </a:lnTo>
                  <a:lnTo>
                    <a:pt x="184150" y="54622"/>
                  </a:lnTo>
                  <a:lnTo>
                    <a:pt x="201930" y="54622"/>
                  </a:lnTo>
                  <a:lnTo>
                    <a:pt x="201930" y="0"/>
                  </a:lnTo>
                  <a:close/>
                </a:path>
                <a:path w="496569" h="55245">
                  <a:moveTo>
                    <a:pt x="238760" y="0"/>
                  </a:moveTo>
                  <a:lnTo>
                    <a:pt x="220980" y="0"/>
                  </a:lnTo>
                  <a:lnTo>
                    <a:pt x="220980" y="54622"/>
                  </a:lnTo>
                  <a:lnTo>
                    <a:pt x="238760" y="54622"/>
                  </a:lnTo>
                  <a:lnTo>
                    <a:pt x="238760" y="0"/>
                  </a:lnTo>
                  <a:close/>
                </a:path>
                <a:path w="496569" h="55245">
                  <a:moveTo>
                    <a:pt x="275590" y="0"/>
                  </a:moveTo>
                  <a:lnTo>
                    <a:pt x="257810" y="0"/>
                  </a:lnTo>
                  <a:lnTo>
                    <a:pt x="257810" y="54622"/>
                  </a:lnTo>
                  <a:lnTo>
                    <a:pt x="275590" y="54622"/>
                  </a:lnTo>
                  <a:lnTo>
                    <a:pt x="275590" y="0"/>
                  </a:lnTo>
                  <a:close/>
                </a:path>
                <a:path w="496569" h="55245">
                  <a:moveTo>
                    <a:pt x="312420" y="0"/>
                  </a:moveTo>
                  <a:lnTo>
                    <a:pt x="294640" y="0"/>
                  </a:lnTo>
                  <a:lnTo>
                    <a:pt x="294640" y="54622"/>
                  </a:lnTo>
                  <a:lnTo>
                    <a:pt x="312420" y="54622"/>
                  </a:lnTo>
                  <a:lnTo>
                    <a:pt x="312420" y="0"/>
                  </a:lnTo>
                  <a:close/>
                </a:path>
                <a:path w="496569" h="55245">
                  <a:moveTo>
                    <a:pt x="349250" y="0"/>
                  </a:moveTo>
                  <a:lnTo>
                    <a:pt x="331470" y="0"/>
                  </a:lnTo>
                  <a:lnTo>
                    <a:pt x="331470" y="54622"/>
                  </a:lnTo>
                  <a:lnTo>
                    <a:pt x="349250" y="54622"/>
                  </a:lnTo>
                  <a:lnTo>
                    <a:pt x="349250" y="0"/>
                  </a:lnTo>
                  <a:close/>
                </a:path>
                <a:path w="496569" h="55245">
                  <a:moveTo>
                    <a:pt x="386080" y="0"/>
                  </a:moveTo>
                  <a:lnTo>
                    <a:pt x="367030" y="0"/>
                  </a:lnTo>
                  <a:lnTo>
                    <a:pt x="367030" y="54622"/>
                  </a:lnTo>
                  <a:lnTo>
                    <a:pt x="386080" y="54622"/>
                  </a:lnTo>
                  <a:lnTo>
                    <a:pt x="386080" y="0"/>
                  </a:lnTo>
                  <a:close/>
                </a:path>
                <a:path w="496569" h="55245">
                  <a:moveTo>
                    <a:pt x="422910" y="0"/>
                  </a:moveTo>
                  <a:lnTo>
                    <a:pt x="403860" y="0"/>
                  </a:lnTo>
                  <a:lnTo>
                    <a:pt x="403860" y="54622"/>
                  </a:lnTo>
                  <a:lnTo>
                    <a:pt x="422910" y="54622"/>
                  </a:lnTo>
                  <a:lnTo>
                    <a:pt x="422910" y="0"/>
                  </a:lnTo>
                  <a:close/>
                </a:path>
                <a:path w="496569" h="55245">
                  <a:moveTo>
                    <a:pt x="459740" y="0"/>
                  </a:moveTo>
                  <a:lnTo>
                    <a:pt x="440690" y="0"/>
                  </a:lnTo>
                  <a:lnTo>
                    <a:pt x="440690" y="54622"/>
                  </a:lnTo>
                  <a:lnTo>
                    <a:pt x="459740" y="54622"/>
                  </a:lnTo>
                  <a:lnTo>
                    <a:pt x="459740" y="0"/>
                  </a:lnTo>
                  <a:close/>
                </a:path>
                <a:path w="496569" h="55245">
                  <a:moveTo>
                    <a:pt x="496570" y="0"/>
                  </a:moveTo>
                  <a:lnTo>
                    <a:pt x="477520" y="0"/>
                  </a:lnTo>
                  <a:lnTo>
                    <a:pt x="477520" y="54622"/>
                  </a:lnTo>
                  <a:lnTo>
                    <a:pt x="496570" y="54622"/>
                  </a:lnTo>
                  <a:lnTo>
                    <a:pt x="496570" y="0"/>
                  </a:lnTo>
                  <a:close/>
                </a:path>
              </a:pathLst>
            </a:custGeom>
            <a:solidFill>
              <a:srgbClr val="7F7F7F"/>
            </a:solidFill>
          </p:spPr>
          <p:txBody>
            <a:bodyPr wrap="square" lIns="0" tIns="0" rIns="0" bIns="0" rtlCol="0"/>
            <a:lstStyle/>
            <a:p>
              <a:endParaRPr/>
            </a:p>
          </p:txBody>
        </p:sp>
        <p:sp>
          <p:nvSpPr>
            <p:cNvPr id="11" name="object 11">
              <a:extLst>
                <a:ext uri="{FF2B5EF4-FFF2-40B4-BE49-F238E27FC236}">
                  <a16:creationId xmlns:a16="http://schemas.microsoft.com/office/drawing/2014/main" id="{BE0C2604-40AC-B152-2ADC-743B70F7D8F7}"/>
                </a:ext>
              </a:extLst>
            </p:cNvPr>
            <p:cNvSpPr/>
            <p:nvPr/>
          </p:nvSpPr>
          <p:spPr>
            <a:xfrm>
              <a:off x="2345689" y="3425790"/>
              <a:ext cx="6350" cy="12700"/>
            </a:xfrm>
            <a:custGeom>
              <a:avLst/>
              <a:gdLst/>
              <a:ahLst/>
              <a:cxnLst/>
              <a:rect l="l" t="t" r="r" b="b"/>
              <a:pathLst>
                <a:path w="6350" h="12700">
                  <a:moveTo>
                    <a:pt x="6350" y="12700"/>
                  </a:moveTo>
                  <a:lnTo>
                    <a:pt x="0" y="12700"/>
                  </a:lnTo>
                  <a:lnTo>
                    <a:pt x="0" y="0"/>
                  </a:lnTo>
                </a:path>
              </a:pathLst>
            </a:custGeom>
            <a:ln w="54630">
              <a:solidFill>
                <a:srgbClr val="7F7F7F"/>
              </a:solidFill>
            </a:ln>
          </p:spPr>
          <p:txBody>
            <a:bodyPr wrap="square" lIns="0" tIns="0" rIns="0" bIns="0" rtlCol="0"/>
            <a:lstStyle/>
            <a:p>
              <a:endParaRPr/>
            </a:p>
          </p:txBody>
        </p:sp>
        <p:sp>
          <p:nvSpPr>
            <p:cNvPr id="12" name="object 12">
              <a:extLst>
                <a:ext uri="{FF2B5EF4-FFF2-40B4-BE49-F238E27FC236}">
                  <a16:creationId xmlns:a16="http://schemas.microsoft.com/office/drawing/2014/main" id="{BCFB2AA5-354C-E856-DFB1-DBC22F9A4421}"/>
                </a:ext>
              </a:extLst>
            </p:cNvPr>
            <p:cNvSpPr/>
            <p:nvPr/>
          </p:nvSpPr>
          <p:spPr>
            <a:xfrm>
              <a:off x="2318372" y="3132419"/>
              <a:ext cx="55244" cy="275590"/>
            </a:xfrm>
            <a:custGeom>
              <a:avLst/>
              <a:gdLst/>
              <a:ahLst/>
              <a:cxnLst/>
              <a:rect l="l" t="t" r="r" b="b"/>
              <a:pathLst>
                <a:path w="55244" h="275589">
                  <a:moveTo>
                    <a:pt x="54622" y="256540"/>
                  </a:moveTo>
                  <a:lnTo>
                    <a:pt x="0" y="256540"/>
                  </a:lnTo>
                  <a:lnTo>
                    <a:pt x="0" y="275590"/>
                  </a:lnTo>
                  <a:lnTo>
                    <a:pt x="54622" y="275590"/>
                  </a:lnTo>
                  <a:lnTo>
                    <a:pt x="54622" y="256540"/>
                  </a:lnTo>
                  <a:close/>
                </a:path>
                <a:path w="55244" h="275589">
                  <a:moveTo>
                    <a:pt x="54622" y="219710"/>
                  </a:moveTo>
                  <a:lnTo>
                    <a:pt x="0" y="219710"/>
                  </a:lnTo>
                  <a:lnTo>
                    <a:pt x="0" y="238760"/>
                  </a:lnTo>
                  <a:lnTo>
                    <a:pt x="54622" y="238760"/>
                  </a:lnTo>
                  <a:lnTo>
                    <a:pt x="54622" y="219710"/>
                  </a:lnTo>
                  <a:close/>
                </a:path>
                <a:path w="55244" h="275589">
                  <a:moveTo>
                    <a:pt x="54622" y="182880"/>
                  </a:moveTo>
                  <a:lnTo>
                    <a:pt x="0" y="182880"/>
                  </a:lnTo>
                  <a:lnTo>
                    <a:pt x="0" y="201930"/>
                  </a:lnTo>
                  <a:lnTo>
                    <a:pt x="54622" y="201930"/>
                  </a:lnTo>
                  <a:lnTo>
                    <a:pt x="54622" y="182880"/>
                  </a:lnTo>
                  <a:close/>
                </a:path>
                <a:path w="55244" h="275589">
                  <a:moveTo>
                    <a:pt x="54622" y="147320"/>
                  </a:moveTo>
                  <a:lnTo>
                    <a:pt x="0" y="147320"/>
                  </a:lnTo>
                  <a:lnTo>
                    <a:pt x="0" y="165100"/>
                  </a:lnTo>
                  <a:lnTo>
                    <a:pt x="54622" y="165100"/>
                  </a:lnTo>
                  <a:lnTo>
                    <a:pt x="54622" y="147320"/>
                  </a:lnTo>
                  <a:close/>
                </a:path>
                <a:path w="55244" h="275589">
                  <a:moveTo>
                    <a:pt x="54622" y="110490"/>
                  </a:moveTo>
                  <a:lnTo>
                    <a:pt x="0" y="110490"/>
                  </a:lnTo>
                  <a:lnTo>
                    <a:pt x="0" y="128270"/>
                  </a:lnTo>
                  <a:lnTo>
                    <a:pt x="54622" y="128270"/>
                  </a:lnTo>
                  <a:lnTo>
                    <a:pt x="54622" y="110490"/>
                  </a:lnTo>
                  <a:close/>
                </a:path>
                <a:path w="55244" h="275589">
                  <a:moveTo>
                    <a:pt x="54622" y="73660"/>
                  </a:moveTo>
                  <a:lnTo>
                    <a:pt x="0" y="73660"/>
                  </a:lnTo>
                  <a:lnTo>
                    <a:pt x="0" y="91440"/>
                  </a:lnTo>
                  <a:lnTo>
                    <a:pt x="54622" y="91440"/>
                  </a:lnTo>
                  <a:lnTo>
                    <a:pt x="54622" y="73660"/>
                  </a:lnTo>
                  <a:close/>
                </a:path>
                <a:path w="55244" h="275589">
                  <a:moveTo>
                    <a:pt x="54622" y="36830"/>
                  </a:moveTo>
                  <a:lnTo>
                    <a:pt x="0" y="36830"/>
                  </a:lnTo>
                  <a:lnTo>
                    <a:pt x="0" y="54610"/>
                  </a:lnTo>
                  <a:lnTo>
                    <a:pt x="54622" y="54610"/>
                  </a:lnTo>
                  <a:lnTo>
                    <a:pt x="54622" y="36830"/>
                  </a:lnTo>
                  <a:close/>
                </a:path>
                <a:path w="55244" h="275589">
                  <a:moveTo>
                    <a:pt x="54622" y="0"/>
                  </a:moveTo>
                  <a:lnTo>
                    <a:pt x="0" y="0"/>
                  </a:lnTo>
                  <a:lnTo>
                    <a:pt x="0" y="17780"/>
                  </a:lnTo>
                  <a:lnTo>
                    <a:pt x="54622" y="17780"/>
                  </a:lnTo>
                  <a:lnTo>
                    <a:pt x="54622" y="0"/>
                  </a:lnTo>
                  <a:close/>
                </a:path>
              </a:pathLst>
            </a:custGeom>
            <a:solidFill>
              <a:srgbClr val="7F7F7F"/>
            </a:solidFill>
          </p:spPr>
          <p:txBody>
            <a:bodyPr wrap="square" lIns="0" tIns="0" rIns="0" bIns="0" rtlCol="0"/>
            <a:lstStyle/>
            <a:p>
              <a:endParaRPr/>
            </a:p>
          </p:txBody>
        </p:sp>
        <p:sp>
          <p:nvSpPr>
            <p:cNvPr id="13" name="object 13">
              <a:extLst>
                <a:ext uri="{FF2B5EF4-FFF2-40B4-BE49-F238E27FC236}">
                  <a16:creationId xmlns:a16="http://schemas.microsoft.com/office/drawing/2014/main" id="{E9299C09-F9D3-528C-C584-725693F2666E}"/>
                </a:ext>
              </a:extLst>
            </p:cNvPr>
            <p:cNvSpPr/>
            <p:nvPr/>
          </p:nvSpPr>
          <p:spPr>
            <a:xfrm>
              <a:off x="2345689" y="3100670"/>
              <a:ext cx="5080" cy="12700"/>
            </a:xfrm>
            <a:custGeom>
              <a:avLst/>
              <a:gdLst/>
              <a:ahLst/>
              <a:cxnLst/>
              <a:rect l="l" t="t" r="r" b="b"/>
              <a:pathLst>
                <a:path w="5080" h="12700">
                  <a:moveTo>
                    <a:pt x="0" y="12700"/>
                  </a:moveTo>
                  <a:lnTo>
                    <a:pt x="0" y="0"/>
                  </a:lnTo>
                  <a:lnTo>
                    <a:pt x="5080" y="0"/>
                  </a:lnTo>
                </a:path>
              </a:pathLst>
            </a:custGeom>
            <a:ln w="54630">
              <a:solidFill>
                <a:srgbClr val="7F7F7F"/>
              </a:solidFill>
            </a:ln>
          </p:spPr>
          <p:txBody>
            <a:bodyPr wrap="square" lIns="0" tIns="0" rIns="0" bIns="0" rtlCol="0"/>
            <a:lstStyle/>
            <a:p>
              <a:endParaRPr/>
            </a:p>
          </p:txBody>
        </p:sp>
        <p:sp>
          <p:nvSpPr>
            <p:cNvPr id="14" name="object 14">
              <a:extLst>
                <a:ext uri="{FF2B5EF4-FFF2-40B4-BE49-F238E27FC236}">
                  <a16:creationId xmlns:a16="http://schemas.microsoft.com/office/drawing/2014/main" id="{7EBD86D6-2C80-F511-5D56-BB52542031CD}"/>
                </a:ext>
              </a:extLst>
            </p:cNvPr>
            <p:cNvSpPr/>
            <p:nvPr/>
          </p:nvSpPr>
          <p:spPr>
            <a:xfrm>
              <a:off x="2369820" y="3073364"/>
              <a:ext cx="1116965" cy="393065"/>
            </a:xfrm>
            <a:custGeom>
              <a:avLst/>
              <a:gdLst/>
              <a:ahLst/>
              <a:cxnLst/>
              <a:rect l="l" t="t" r="r" b="b"/>
              <a:pathLst>
                <a:path w="1116964" h="393064">
                  <a:moveTo>
                    <a:pt x="17780" y="0"/>
                  </a:moveTo>
                  <a:lnTo>
                    <a:pt x="0" y="0"/>
                  </a:lnTo>
                  <a:lnTo>
                    <a:pt x="0" y="54622"/>
                  </a:lnTo>
                  <a:lnTo>
                    <a:pt x="17780" y="54622"/>
                  </a:lnTo>
                  <a:lnTo>
                    <a:pt x="17780" y="0"/>
                  </a:lnTo>
                  <a:close/>
                </a:path>
                <a:path w="1116964" h="393064">
                  <a:moveTo>
                    <a:pt x="54610" y="0"/>
                  </a:moveTo>
                  <a:lnTo>
                    <a:pt x="36830" y="0"/>
                  </a:lnTo>
                  <a:lnTo>
                    <a:pt x="36830" y="54622"/>
                  </a:lnTo>
                  <a:lnTo>
                    <a:pt x="54610" y="54622"/>
                  </a:lnTo>
                  <a:lnTo>
                    <a:pt x="54610" y="0"/>
                  </a:lnTo>
                  <a:close/>
                </a:path>
                <a:path w="1116964" h="393064">
                  <a:moveTo>
                    <a:pt x="91440" y="0"/>
                  </a:moveTo>
                  <a:lnTo>
                    <a:pt x="73660" y="0"/>
                  </a:lnTo>
                  <a:lnTo>
                    <a:pt x="73660" y="54622"/>
                  </a:lnTo>
                  <a:lnTo>
                    <a:pt x="91440" y="54622"/>
                  </a:lnTo>
                  <a:lnTo>
                    <a:pt x="91440" y="0"/>
                  </a:lnTo>
                  <a:close/>
                </a:path>
                <a:path w="1116964" h="393064">
                  <a:moveTo>
                    <a:pt x="128270" y="0"/>
                  </a:moveTo>
                  <a:lnTo>
                    <a:pt x="110490" y="0"/>
                  </a:lnTo>
                  <a:lnTo>
                    <a:pt x="110490" y="54622"/>
                  </a:lnTo>
                  <a:lnTo>
                    <a:pt x="128270" y="54622"/>
                  </a:lnTo>
                  <a:lnTo>
                    <a:pt x="128270" y="0"/>
                  </a:lnTo>
                  <a:close/>
                </a:path>
                <a:path w="1116964" h="393064">
                  <a:moveTo>
                    <a:pt x="165100" y="0"/>
                  </a:moveTo>
                  <a:lnTo>
                    <a:pt x="146050" y="0"/>
                  </a:lnTo>
                  <a:lnTo>
                    <a:pt x="146050" y="54622"/>
                  </a:lnTo>
                  <a:lnTo>
                    <a:pt x="165100" y="54622"/>
                  </a:lnTo>
                  <a:lnTo>
                    <a:pt x="165100" y="0"/>
                  </a:lnTo>
                  <a:close/>
                </a:path>
                <a:path w="1116964" h="393064">
                  <a:moveTo>
                    <a:pt x="201930" y="0"/>
                  </a:moveTo>
                  <a:lnTo>
                    <a:pt x="182880" y="0"/>
                  </a:lnTo>
                  <a:lnTo>
                    <a:pt x="182880" y="54622"/>
                  </a:lnTo>
                  <a:lnTo>
                    <a:pt x="201930" y="54622"/>
                  </a:lnTo>
                  <a:lnTo>
                    <a:pt x="201930" y="0"/>
                  </a:lnTo>
                  <a:close/>
                </a:path>
                <a:path w="1116964" h="393064">
                  <a:moveTo>
                    <a:pt x="238760" y="0"/>
                  </a:moveTo>
                  <a:lnTo>
                    <a:pt x="219710" y="0"/>
                  </a:lnTo>
                  <a:lnTo>
                    <a:pt x="219710" y="54622"/>
                  </a:lnTo>
                  <a:lnTo>
                    <a:pt x="238760" y="54622"/>
                  </a:lnTo>
                  <a:lnTo>
                    <a:pt x="238760" y="0"/>
                  </a:lnTo>
                  <a:close/>
                </a:path>
                <a:path w="1116964" h="393064">
                  <a:moveTo>
                    <a:pt x="275590" y="0"/>
                  </a:moveTo>
                  <a:lnTo>
                    <a:pt x="256540" y="0"/>
                  </a:lnTo>
                  <a:lnTo>
                    <a:pt x="256540" y="54622"/>
                  </a:lnTo>
                  <a:lnTo>
                    <a:pt x="275590" y="54622"/>
                  </a:lnTo>
                  <a:lnTo>
                    <a:pt x="275590" y="0"/>
                  </a:lnTo>
                  <a:close/>
                </a:path>
                <a:path w="1116964" h="393064">
                  <a:moveTo>
                    <a:pt x="312420" y="0"/>
                  </a:moveTo>
                  <a:lnTo>
                    <a:pt x="293370" y="0"/>
                  </a:lnTo>
                  <a:lnTo>
                    <a:pt x="293370" y="54622"/>
                  </a:lnTo>
                  <a:lnTo>
                    <a:pt x="312420" y="54622"/>
                  </a:lnTo>
                  <a:lnTo>
                    <a:pt x="312420" y="0"/>
                  </a:lnTo>
                  <a:close/>
                </a:path>
                <a:path w="1116964" h="393064">
                  <a:moveTo>
                    <a:pt x="347980" y="0"/>
                  </a:moveTo>
                  <a:lnTo>
                    <a:pt x="330200" y="0"/>
                  </a:lnTo>
                  <a:lnTo>
                    <a:pt x="330200" y="54622"/>
                  </a:lnTo>
                  <a:lnTo>
                    <a:pt x="347980" y="54622"/>
                  </a:lnTo>
                  <a:lnTo>
                    <a:pt x="347980" y="0"/>
                  </a:lnTo>
                  <a:close/>
                </a:path>
                <a:path w="1116964" h="393064">
                  <a:moveTo>
                    <a:pt x="384810" y="0"/>
                  </a:moveTo>
                  <a:lnTo>
                    <a:pt x="367030" y="0"/>
                  </a:lnTo>
                  <a:lnTo>
                    <a:pt x="367030" y="54622"/>
                  </a:lnTo>
                  <a:lnTo>
                    <a:pt x="384810" y="54622"/>
                  </a:lnTo>
                  <a:lnTo>
                    <a:pt x="384810" y="0"/>
                  </a:lnTo>
                  <a:close/>
                </a:path>
                <a:path w="1116964" h="393064">
                  <a:moveTo>
                    <a:pt x="421640" y="0"/>
                  </a:moveTo>
                  <a:lnTo>
                    <a:pt x="403860" y="0"/>
                  </a:lnTo>
                  <a:lnTo>
                    <a:pt x="403860" y="54622"/>
                  </a:lnTo>
                  <a:lnTo>
                    <a:pt x="421640" y="54622"/>
                  </a:lnTo>
                  <a:lnTo>
                    <a:pt x="421640" y="0"/>
                  </a:lnTo>
                  <a:close/>
                </a:path>
                <a:path w="1116964" h="393064">
                  <a:moveTo>
                    <a:pt x="458470" y="0"/>
                  </a:moveTo>
                  <a:lnTo>
                    <a:pt x="440690" y="0"/>
                  </a:lnTo>
                  <a:lnTo>
                    <a:pt x="440690" y="54622"/>
                  </a:lnTo>
                  <a:lnTo>
                    <a:pt x="458470" y="54622"/>
                  </a:lnTo>
                  <a:lnTo>
                    <a:pt x="458470" y="0"/>
                  </a:lnTo>
                  <a:close/>
                </a:path>
                <a:path w="1116964" h="393064">
                  <a:moveTo>
                    <a:pt x="495300" y="0"/>
                  </a:moveTo>
                  <a:lnTo>
                    <a:pt x="477520" y="0"/>
                  </a:lnTo>
                  <a:lnTo>
                    <a:pt x="477520" y="54622"/>
                  </a:lnTo>
                  <a:lnTo>
                    <a:pt x="495300" y="54622"/>
                  </a:lnTo>
                  <a:lnTo>
                    <a:pt x="495300" y="0"/>
                  </a:lnTo>
                  <a:close/>
                </a:path>
                <a:path w="1116964" h="393064">
                  <a:moveTo>
                    <a:pt x="532130" y="0"/>
                  </a:moveTo>
                  <a:lnTo>
                    <a:pt x="514350" y="0"/>
                  </a:lnTo>
                  <a:lnTo>
                    <a:pt x="514350" y="54622"/>
                  </a:lnTo>
                  <a:lnTo>
                    <a:pt x="532130" y="54622"/>
                  </a:lnTo>
                  <a:lnTo>
                    <a:pt x="532130" y="0"/>
                  </a:lnTo>
                  <a:close/>
                </a:path>
                <a:path w="1116964" h="393064">
                  <a:moveTo>
                    <a:pt x="568960" y="0"/>
                  </a:moveTo>
                  <a:lnTo>
                    <a:pt x="549910" y="0"/>
                  </a:lnTo>
                  <a:lnTo>
                    <a:pt x="549910" y="54622"/>
                  </a:lnTo>
                  <a:lnTo>
                    <a:pt x="568960" y="54622"/>
                  </a:lnTo>
                  <a:lnTo>
                    <a:pt x="568960" y="0"/>
                  </a:lnTo>
                  <a:close/>
                </a:path>
                <a:path w="1116964" h="393064">
                  <a:moveTo>
                    <a:pt x="571500" y="337820"/>
                  </a:moveTo>
                  <a:lnTo>
                    <a:pt x="552450" y="337820"/>
                  </a:lnTo>
                  <a:lnTo>
                    <a:pt x="552450" y="392442"/>
                  </a:lnTo>
                  <a:lnTo>
                    <a:pt x="571500" y="392442"/>
                  </a:lnTo>
                  <a:lnTo>
                    <a:pt x="571500" y="337820"/>
                  </a:lnTo>
                  <a:close/>
                </a:path>
                <a:path w="1116964" h="393064">
                  <a:moveTo>
                    <a:pt x="605790" y="0"/>
                  </a:moveTo>
                  <a:lnTo>
                    <a:pt x="586740" y="0"/>
                  </a:lnTo>
                  <a:lnTo>
                    <a:pt x="586740" y="54622"/>
                  </a:lnTo>
                  <a:lnTo>
                    <a:pt x="605790" y="54622"/>
                  </a:lnTo>
                  <a:lnTo>
                    <a:pt x="605790" y="0"/>
                  </a:lnTo>
                  <a:close/>
                </a:path>
                <a:path w="1116964" h="393064">
                  <a:moveTo>
                    <a:pt x="608330" y="337820"/>
                  </a:moveTo>
                  <a:lnTo>
                    <a:pt x="589280" y="337820"/>
                  </a:lnTo>
                  <a:lnTo>
                    <a:pt x="589280" y="392442"/>
                  </a:lnTo>
                  <a:lnTo>
                    <a:pt x="608330" y="392442"/>
                  </a:lnTo>
                  <a:lnTo>
                    <a:pt x="608330" y="337820"/>
                  </a:lnTo>
                  <a:close/>
                </a:path>
                <a:path w="1116964" h="393064">
                  <a:moveTo>
                    <a:pt x="642620" y="0"/>
                  </a:moveTo>
                  <a:lnTo>
                    <a:pt x="623570" y="0"/>
                  </a:lnTo>
                  <a:lnTo>
                    <a:pt x="623570" y="54622"/>
                  </a:lnTo>
                  <a:lnTo>
                    <a:pt x="642620" y="54622"/>
                  </a:lnTo>
                  <a:lnTo>
                    <a:pt x="642620" y="0"/>
                  </a:lnTo>
                  <a:close/>
                </a:path>
                <a:path w="1116964" h="393064">
                  <a:moveTo>
                    <a:pt x="643890" y="337820"/>
                  </a:moveTo>
                  <a:lnTo>
                    <a:pt x="626110" y="337820"/>
                  </a:lnTo>
                  <a:lnTo>
                    <a:pt x="626110" y="392442"/>
                  </a:lnTo>
                  <a:lnTo>
                    <a:pt x="643890" y="392442"/>
                  </a:lnTo>
                  <a:lnTo>
                    <a:pt x="643890" y="337820"/>
                  </a:lnTo>
                  <a:close/>
                </a:path>
                <a:path w="1116964" h="393064">
                  <a:moveTo>
                    <a:pt x="679450" y="0"/>
                  </a:moveTo>
                  <a:lnTo>
                    <a:pt x="660400" y="0"/>
                  </a:lnTo>
                  <a:lnTo>
                    <a:pt x="660400" y="54622"/>
                  </a:lnTo>
                  <a:lnTo>
                    <a:pt x="679450" y="54622"/>
                  </a:lnTo>
                  <a:lnTo>
                    <a:pt x="679450" y="0"/>
                  </a:lnTo>
                  <a:close/>
                </a:path>
                <a:path w="1116964" h="393064">
                  <a:moveTo>
                    <a:pt x="680720" y="337820"/>
                  </a:moveTo>
                  <a:lnTo>
                    <a:pt x="662940" y="337820"/>
                  </a:lnTo>
                  <a:lnTo>
                    <a:pt x="662940" y="392442"/>
                  </a:lnTo>
                  <a:lnTo>
                    <a:pt x="680720" y="392442"/>
                  </a:lnTo>
                  <a:lnTo>
                    <a:pt x="680720" y="337820"/>
                  </a:lnTo>
                  <a:close/>
                </a:path>
                <a:path w="1116964" h="393064">
                  <a:moveTo>
                    <a:pt x="716280" y="0"/>
                  </a:moveTo>
                  <a:lnTo>
                    <a:pt x="697230" y="0"/>
                  </a:lnTo>
                  <a:lnTo>
                    <a:pt x="697230" y="54622"/>
                  </a:lnTo>
                  <a:lnTo>
                    <a:pt x="716280" y="54622"/>
                  </a:lnTo>
                  <a:lnTo>
                    <a:pt x="716280" y="0"/>
                  </a:lnTo>
                  <a:close/>
                </a:path>
                <a:path w="1116964" h="393064">
                  <a:moveTo>
                    <a:pt x="717550" y="337820"/>
                  </a:moveTo>
                  <a:lnTo>
                    <a:pt x="699770" y="337820"/>
                  </a:lnTo>
                  <a:lnTo>
                    <a:pt x="699770" y="392442"/>
                  </a:lnTo>
                  <a:lnTo>
                    <a:pt x="717550" y="392442"/>
                  </a:lnTo>
                  <a:lnTo>
                    <a:pt x="717550" y="337820"/>
                  </a:lnTo>
                  <a:close/>
                </a:path>
                <a:path w="1116964" h="393064">
                  <a:moveTo>
                    <a:pt x="751840" y="0"/>
                  </a:moveTo>
                  <a:lnTo>
                    <a:pt x="734060" y="0"/>
                  </a:lnTo>
                  <a:lnTo>
                    <a:pt x="734060" y="54622"/>
                  </a:lnTo>
                  <a:lnTo>
                    <a:pt x="751840" y="54622"/>
                  </a:lnTo>
                  <a:lnTo>
                    <a:pt x="751840" y="0"/>
                  </a:lnTo>
                  <a:close/>
                </a:path>
                <a:path w="1116964" h="393064">
                  <a:moveTo>
                    <a:pt x="754380" y="337820"/>
                  </a:moveTo>
                  <a:lnTo>
                    <a:pt x="736600" y="337820"/>
                  </a:lnTo>
                  <a:lnTo>
                    <a:pt x="736600" y="392442"/>
                  </a:lnTo>
                  <a:lnTo>
                    <a:pt x="754380" y="392442"/>
                  </a:lnTo>
                  <a:lnTo>
                    <a:pt x="754380" y="337820"/>
                  </a:lnTo>
                  <a:close/>
                </a:path>
                <a:path w="1116964" h="393064">
                  <a:moveTo>
                    <a:pt x="788670" y="0"/>
                  </a:moveTo>
                  <a:lnTo>
                    <a:pt x="770890" y="0"/>
                  </a:lnTo>
                  <a:lnTo>
                    <a:pt x="770890" y="54622"/>
                  </a:lnTo>
                  <a:lnTo>
                    <a:pt x="788670" y="54622"/>
                  </a:lnTo>
                  <a:lnTo>
                    <a:pt x="788670" y="0"/>
                  </a:lnTo>
                  <a:close/>
                </a:path>
                <a:path w="1116964" h="393064">
                  <a:moveTo>
                    <a:pt x="791210" y="337820"/>
                  </a:moveTo>
                  <a:lnTo>
                    <a:pt x="773430" y="337820"/>
                  </a:lnTo>
                  <a:lnTo>
                    <a:pt x="773430" y="392442"/>
                  </a:lnTo>
                  <a:lnTo>
                    <a:pt x="791210" y="392442"/>
                  </a:lnTo>
                  <a:lnTo>
                    <a:pt x="791210" y="337820"/>
                  </a:lnTo>
                  <a:close/>
                </a:path>
                <a:path w="1116964" h="393064">
                  <a:moveTo>
                    <a:pt x="825500" y="0"/>
                  </a:moveTo>
                  <a:lnTo>
                    <a:pt x="807720" y="0"/>
                  </a:lnTo>
                  <a:lnTo>
                    <a:pt x="807720" y="54622"/>
                  </a:lnTo>
                  <a:lnTo>
                    <a:pt x="825500" y="54622"/>
                  </a:lnTo>
                  <a:lnTo>
                    <a:pt x="825500" y="0"/>
                  </a:lnTo>
                  <a:close/>
                </a:path>
                <a:path w="1116964" h="393064">
                  <a:moveTo>
                    <a:pt x="828040" y="337820"/>
                  </a:moveTo>
                  <a:lnTo>
                    <a:pt x="810260" y="337820"/>
                  </a:lnTo>
                  <a:lnTo>
                    <a:pt x="810260" y="392442"/>
                  </a:lnTo>
                  <a:lnTo>
                    <a:pt x="828040" y="392442"/>
                  </a:lnTo>
                  <a:lnTo>
                    <a:pt x="828040" y="337820"/>
                  </a:lnTo>
                  <a:close/>
                </a:path>
                <a:path w="1116964" h="393064">
                  <a:moveTo>
                    <a:pt x="862330" y="0"/>
                  </a:moveTo>
                  <a:lnTo>
                    <a:pt x="844550" y="0"/>
                  </a:lnTo>
                  <a:lnTo>
                    <a:pt x="844550" y="54622"/>
                  </a:lnTo>
                  <a:lnTo>
                    <a:pt x="862330" y="54622"/>
                  </a:lnTo>
                  <a:lnTo>
                    <a:pt x="862330" y="0"/>
                  </a:lnTo>
                  <a:close/>
                </a:path>
                <a:path w="1116964" h="393064">
                  <a:moveTo>
                    <a:pt x="864870" y="337820"/>
                  </a:moveTo>
                  <a:lnTo>
                    <a:pt x="845820" y="337820"/>
                  </a:lnTo>
                  <a:lnTo>
                    <a:pt x="845820" y="392442"/>
                  </a:lnTo>
                  <a:lnTo>
                    <a:pt x="864870" y="392442"/>
                  </a:lnTo>
                  <a:lnTo>
                    <a:pt x="864870" y="337820"/>
                  </a:lnTo>
                  <a:close/>
                </a:path>
                <a:path w="1116964" h="393064">
                  <a:moveTo>
                    <a:pt x="899147" y="0"/>
                  </a:moveTo>
                  <a:lnTo>
                    <a:pt x="881380" y="0"/>
                  </a:lnTo>
                  <a:lnTo>
                    <a:pt x="881380" y="54622"/>
                  </a:lnTo>
                  <a:lnTo>
                    <a:pt x="899147" y="54622"/>
                  </a:lnTo>
                  <a:lnTo>
                    <a:pt x="899147" y="0"/>
                  </a:lnTo>
                  <a:close/>
                </a:path>
                <a:path w="1116964" h="393064">
                  <a:moveTo>
                    <a:pt x="901700" y="337820"/>
                  </a:moveTo>
                  <a:lnTo>
                    <a:pt x="882650" y="337820"/>
                  </a:lnTo>
                  <a:lnTo>
                    <a:pt x="882650" y="392442"/>
                  </a:lnTo>
                  <a:lnTo>
                    <a:pt x="901700" y="392442"/>
                  </a:lnTo>
                  <a:lnTo>
                    <a:pt x="901700" y="337820"/>
                  </a:lnTo>
                  <a:close/>
                </a:path>
                <a:path w="1116964" h="393064">
                  <a:moveTo>
                    <a:pt x="935990" y="0"/>
                  </a:moveTo>
                  <a:lnTo>
                    <a:pt x="918197" y="0"/>
                  </a:lnTo>
                  <a:lnTo>
                    <a:pt x="918197" y="54622"/>
                  </a:lnTo>
                  <a:lnTo>
                    <a:pt x="935990" y="54622"/>
                  </a:lnTo>
                  <a:lnTo>
                    <a:pt x="935990" y="0"/>
                  </a:lnTo>
                  <a:close/>
                </a:path>
                <a:path w="1116964" h="393064">
                  <a:moveTo>
                    <a:pt x="938530" y="337820"/>
                  </a:moveTo>
                  <a:lnTo>
                    <a:pt x="919480" y="337820"/>
                  </a:lnTo>
                  <a:lnTo>
                    <a:pt x="919480" y="392442"/>
                  </a:lnTo>
                  <a:lnTo>
                    <a:pt x="938530" y="392442"/>
                  </a:lnTo>
                  <a:lnTo>
                    <a:pt x="938530" y="337820"/>
                  </a:lnTo>
                  <a:close/>
                </a:path>
                <a:path w="1116964" h="393064">
                  <a:moveTo>
                    <a:pt x="972820" y="0"/>
                  </a:moveTo>
                  <a:lnTo>
                    <a:pt x="955040" y="0"/>
                  </a:lnTo>
                  <a:lnTo>
                    <a:pt x="955040" y="54622"/>
                  </a:lnTo>
                  <a:lnTo>
                    <a:pt x="972820" y="54622"/>
                  </a:lnTo>
                  <a:lnTo>
                    <a:pt x="972820" y="0"/>
                  </a:lnTo>
                  <a:close/>
                </a:path>
                <a:path w="1116964" h="393064">
                  <a:moveTo>
                    <a:pt x="975360" y="337820"/>
                  </a:moveTo>
                  <a:lnTo>
                    <a:pt x="956297" y="337820"/>
                  </a:lnTo>
                  <a:lnTo>
                    <a:pt x="956297" y="392442"/>
                  </a:lnTo>
                  <a:lnTo>
                    <a:pt x="975360" y="392442"/>
                  </a:lnTo>
                  <a:lnTo>
                    <a:pt x="975360" y="337820"/>
                  </a:lnTo>
                  <a:close/>
                </a:path>
                <a:path w="1116964" h="393064">
                  <a:moveTo>
                    <a:pt x="1009650" y="0"/>
                  </a:moveTo>
                  <a:lnTo>
                    <a:pt x="990600" y="0"/>
                  </a:lnTo>
                  <a:lnTo>
                    <a:pt x="990600" y="54622"/>
                  </a:lnTo>
                  <a:lnTo>
                    <a:pt x="1009650" y="54622"/>
                  </a:lnTo>
                  <a:lnTo>
                    <a:pt x="1009650" y="0"/>
                  </a:lnTo>
                  <a:close/>
                </a:path>
                <a:path w="1116964" h="393064">
                  <a:moveTo>
                    <a:pt x="1012190" y="337820"/>
                  </a:moveTo>
                  <a:lnTo>
                    <a:pt x="993140" y="337820"/>
                  </a:lnTo>
                  <a:lnTo>
                    <a:pt x="993140" y="392442"/>
                  </a:lnTo>
                  <a:lnTo>
                    <a:pt x="1012190" y="392442"/>
                  </a:lnTo>
                  <a:lnTo>
                    <a:pt x="1012190" y="337820"/>
                  </a:lnTo>
                  <a:close/>
                </a:path>
                <a:path w="1116964" h="393064">
                  <a:moveTo>
                    <a:pt x="1046480" y="0"/>
                  </a:moveTo>
                  <a:lnTo>
                    <a:pt x="1027430" y="0"/>
                  </a:lnTo>
                  <a:lnTo>
                    <a:pt x="1027430" y="54622"/>
                  </a:lnTo>
                  <a:lnTo>
                    <a:pt x="1046480" y="54622"/>
                  </a:lnTo>
                  <a:lnTo>
                    <a:pt x="1046480" y="0"/>
                  </a:lnTo>
                  <a:close/>
                </a:path>
                <a:path w="1116964" h="393064">
                  <a:moveTo>
                    <a:pt x="1047750" y="337820"/>
                  </a:moveTo>
                  <a:lnTo>
                    <a:pt x="1029970" y="337820"/>
                  </a:lnTo>
                  <a:lnTo>
                    <a:pt x="1029970" y="392442"/>
                  </a:lnTo>
                  <a:lnTo>
                    <a:pt x="1047750" y="392442"/>
                  </a:lnTo>
                  <a:lnTo>
                    <a:pt x="1047750" y="337820"/>
                  </a:lnTo>
                  <a:close/>
                </a:path>
                <a:path w="1116964" h="393064">
                  <a:moveTo>
                    <a:pt x="1116965" y="333375"/>
                  </a:moveTo>
                  <a:lnTo>
                    <a:pt x="1062342" y="333375"/>
                  </a:lnTo>
                  <a:lnTo>
                    <a:pt x="1062342" y="351155"/>
                  </a:lnTo>
                  <a:lnTo>
                    <a:pt x="1066800" y="351155"/>
                  </a:lnTo>
                  <a:lnTo>
                    <a:pt x="1066800" y="392442"/>
                  </a:lnTo>
                  <a:lnTo>
                    <a:pt x="1084580" y="392442"/>
                  </a:lnTo>
                  <a:lnTo>
                    <a:pt x="1084580" y="351155"/>
                  </a:lnTo>
                  <a:lnTo>
                    <a:pt x="1116965" y="351155"/>
                  </a:lnTo>
                  <a:lnTo>
                    <a:pt x="1116965" y="333375"/>
                  </a:lnTo>
                  <a:close/>
                </a:path>
                <a:path w="1116964" h="393064">
                  <a:moveTo>
                    <a:pt x="1116965" y="296545"/>
                  </a:moveTo>
                  <a:lnTo>
                    <a:pt x="1062342" y="296545"/>
                  </a:lnTo>
                  <a:lnTo>
                    <a:pt x="1062342" y="314325"/>
                  </a:lnTo>
                  <a:lnTo>
                    <a:pt x="1116965" y="314325"/>
                  </a:lnTo>
                  <a:lnTo>
                    <a:pt x="1116965" y="296545"/>
                  </a:lnTo>
                  <a:close/>
                </a:path>
                <a:path w="1116964" h="393064">
                  <a:moveTo>
                    <a:pt x="1116965" y="259715"/>
                  </a:moveTo>
                  <a:lnTo>
                    <a:pt x="1062342" y="259715"/>
                  </a:lnTo>
                  <a:lnTo>
                    <a:pt x="1062342" y="277495"/>
                  </a:lnTo>
                  <a:lnTo>
                    <a:pt x="1116965" y="277495"/>
                  </a:lnTo>
                  <a:lnTo>
                    <a:pt x="1116965" y="259715"/>
                  </a:lnTo>
                  <a:close/>
                </a:path>
                <a:path w="1116964" h="393064">
                  <a:moveTo>
                    <a:pt x="1116965" y="222885"/>
                  </a:moveTo>
                  <a:lnTo>
                    <a:pt x="1062342" y="222885"/>
                  </a:lnTo>
                  <a:lnTo>
                    <a:pt x="1062342" y="240665"/>
                  </a:lnTo>
                  <a:lnTo>
                    <a:pt x="1116965" y="240665"/>
                  </a:lnTo>
                  <a:lnTo>
                    <a:pt x="1116965" y="222885"/>
                  </a:lnTo>
                  <a:close/>
                </a:path>
                <a:path w="1116964" h="393064">
                  <a:moveTo>
                    <a:pt x="1116965" y="186055"/>
                  </a:moveTo>
                  <a:lnTo>
                    <a:pt x="1062342" y="186055"/>
                  </a:lnTo>
                  <a:lnTo>
                    <a:pt x="1062342" y="203835"/>
                  </a:lnTo>
                  <a:lnTo>
                    <a:pt x="1116965" y="203835"/>
                  </a:lnTo>
                  <a:lnTo>
                    <a:pt x="1116965" y="186055"/>
                  </a:lnTo>
                  <a:close/>
                </a:path>
                <a:path w="1116964" h="393064">
                  <a:moveTo>
                    <a:pt x="1116965" y="149225"/>
                  </a:moveTo>
                  <a:lnTo>
                    <a:pt x="1062342" y="149225"/>
                  </a:lnTo>
                  <a:lnTo>
                    <a:pt x="1062342" y="167005"/>
                  </a:lnTo>
                  <a:lnTo>
                    <a:pt x="1116965" y="167005"/>
                  </a:lnTo>
                  <a:lnTo>
                    <a:pt x="1116965" y="149225"/>
                  </a:lnTo>
                  <a:close/>
                </a:path>
                <a:path w="1116964" h="393064">
                  <a:moveTo>
                    <a:pt x="1116965" y="112395"/>
                  </a:moveTo>
                  <a:lnTo>
                    <a:pt x="1062342" y="112395"/>
                  </a:lnTo>
                  <a:lnTo>
                    <a:pt x="1062342" y="131445"/>
                  </a:lnTo>
                  <a:lnTo>
                    <a:pt x="1116965" y="131445"/>
                  </a:lnTo>
                  <a:lnTo>
                    <a:pt x="1116965" y="112395"/>
                  </a:lnTo>
                  <a:close/>
                </a:path>
                <a:path w="1116964" h="393064">
                  <a:moveTo>
                    <a:pt x="1116965" y="75565"/>
                  </a:moveTo>
                  <a:lnTo>
                    <a:pt x="1062342" y="75565"/>
                  </a:lnTo>
                  <a:lnTo>
                    <a:pt x="1062342" y="94615"/>
                  </a:lnTo>
                  <a:lnTo>
                    <a:pt x="1116965" y="94615"/>
                  </a:lnTo>
                  <a:lnTo>
                    <a:pt x="1116965" y="75565"/>
                  </a:lnTo>
                  <a:close/>
                </a:path>
                <a:path w="1116964" h="393064">
                  <a:moveTo>
                    <a:pt x="1116965" y="38735"/>
                  </a:moveTo>
                  <a:lnTo>
                    <a:pt x="1083310" y="38735"/>
                  </a:lnTo>
                  <a:lnTo>
                    <a:pt x="1083310" y="0"/>
                  </a:lnTo>
                  <a:lnTo>
                    <a:pt x="1064260" y="0"/>
                  </a:lnTo>
                  <a:lnTo>
                    <a:pt x="1064260" y="38735"/>
                  </a:lnTo>
                  <a:lnTo>
                    <a:pt x="1062342" y="38735"/>
                  </a:lnTo>
                  <a:lnTo>
                    <a:pt x="1062342" y="57785"/>
                  </a:lnTo>
                  <a:lnTo>
                    <a:pt x="1116965" y="57785"/>
                  </a:lnTo>
                  <a:lnTo>
                    <a:pt x="1116965" y="38735"/>
                  </a:lnTo>
                  <a:close/>
                </a:path>
              </a:pathLst>
            </a:custGeom>
            <a:solidFill>
              <a:srgbClr val="7F7F7F"/>
            </a:solidFill>
          </p:spPr>
          <p:txBody>
            <a:bodyPr wrap="square" lIns="0" tIns="0" rIns="0" bIns="0" rtlCol="0"/>
            <a:lstStyle/>
            <a:p>
              <a:endParaRPr/>
            </a:p>
          </p:txBody>
        </p:sp>
        <p:sp>
          <p:nvSpPr>
            <p:cNvPr id="15" name="object 15">
              <a:extLst>
                <a:ext uri="{FF2B5EF4-FFF2-40B4-BE49-F238E27FC236}">
                  <a16:creationId xmlns:a16="http://schemas.microsoft.com/office/drawing/2014/main" id="{D1A301C0-31F8-666B-EECD-D17310293948}"/>
                </a:ext>
              </a:extLst>
            </p:cNvPr>
            <p:cNvSpPr/>
            <p:nvPr/>
          </p:nvSpPr>
          <p:spPr>
            <a:xfrm>
              <a:off x="2875279" y="3429600"/>
              <a:ext cx="20320" cy="0"/>
            </a:xfrm>
            <a:custGeom>
              <a:avLst/>
              <a:gdLst/>
              <a:ahLst/>
              <a:cxnLst/>
              <a:rect l="l" t="t" r="r" b="b"/>
              <a:pathLst>
                <a:path w="20319">
                  <a:moveTo>
                    <a:pt x="20319" y="0"/>
                  </a:moveTo>
                  <a:lnTo>
                    <a:pt x="17780" y="0"/>
                  </a:lnTo>
                  <a:lnTo>
                    <a:pt x="0" y="0"/>
                  </a:lnTo>
                </a:path>
              </a:pathLst>
            </a:custGeom>
            <a:ln w="54630">
              <a:solidFill>
                <a:srgbClr val="7F7F7F"/>
              </a:solidFill>
            </a:ln>
          </p:spPr>
          <p:txBody>
            <a:bodyPr wrap="square" lIns="0" tIns="0" rIns="0" bIns="0" rtlCol="0"/>
            <a:lstStyle/>
            <a:p>
              <a:endParaRPr/>
            </a:p>
          </p:txBody>
        </p:sp>
        <p:sp>
          <p:nvSpPr>
            <p:cNvPr id="16" name="object 16">
              <a:extLst>
                <a:ext uri="{FF2B5EF4-FFF2-40B4-BE49-F238E27FC236}">
                  <a16:creationId xmlns:a16="http://schemas.microsoft.com/office/drawing/2014/main" id="{C7ADF6D3-DC18-1A94-3417-63CE1105F88E}"/>
                </a:ext>
              </a:extLst>
            </p:cNvPr>
            <p:cNvSpPr/>
            <p:nvPr/>
          </p:nvSpPr>
          <p:spPr>
            <a:xfrm>
              <a:off x="2360930" y="3402294"/>
              <a:ext cx="496570" cy="55244"/>
            </a:xfrm>
            <a:custGeom>
              <a:avLst/>
              <a:gdLst/>
              <a:ahLst/>
              <a:cxnLst/>
              <a:rect l="l" t="t" r="r" b="b"/>
              <a:pathLst>
                <a:path w="496569" h="55245">
                  <a:moveTo>
                    <a:pt x="19050" y="0"/>
                  </a:moveTo>
                  <a:lnTo>
                    <a:pt x="0" y="0"/>
                  </a:lnTo>
                  <a:lnTo>
                    <a:pt x="0" y="54622"/>
                  </a:lnTo>
                  <a:lnTo>
                    <a:pt x="19050" y="54622"/>
                  </a:lnTo>
                  <a:lnTo>
                    <a:pt x="19050" y="0"/>
                  </a:lnTo>
                  <a:close/>
                </a:path>
                <a:path w="496569" h="55245">
                  <a:moveTo>
                    <a:pt x="55880" y="0"/>
                  </a:moveTo>
                  <a:lnTo>
                    <a:pt x="36830" y="0"/>
                  </a:lnTo>
                  <a:lnTo>
                    <a:pt x="36830" y="54622"/>
                  </a:lnTo>
                  <a:lnTo>
                    <a:pt x="55880" y="54622"/>
                  </a:lnTo>
                  <a:lnTo>
                    <a:pt x="55880" y="0"/>
                  </a:lnTo>
                  <a:close/>
                </a:path>
                <a:path w="496569" h="55245">
                  <a:moveTo>
                    <a:pt x="92710" y="0"/>
                  </a:moveTo>
                  <a:lnTo>
                    <a:pt x="73660" y="0"/>
                  </a:lnTo>
                  <a:lnTo>
                    <a:pt x="73660" y="54622"/>
                  </a:lnTo>
                  <a:lnTo>
                    <a:pt x="92710" y="54622"/>
                  </a:lnTo>
                  <a:lnTo>
                    <a:pt x="92710" y="0"/>
                  </a:lnTo>
                  <a:close/>
                </a:path>
                <a:path w="496569" h="55245">
                  <a:moveTo>
                    <a:pt x="128270" y="0"/>
                  </a:moveTo>
                  <a:lnTo>
                    <a:pt x="110490" y="0"/>
                  </a:lnTo>
                  <a:lnTo>
                    <a:pt x="110490" y="54622"/>
                  </a:lnTo>
                  <a:lnTo>
                    <a:pt x="128270" y="54622"/>
                  </a:lnTo>
                  <a:lnTo>
                    <a:pt x="128270" y="0"/>
                  </a:lnTo>
                  <a:close/>
                </a:path>
                <a:path w="496569" h="55245">
                  <a:moveTo>
                    <a:pt x="165100" y="0"/>
                  </a:moveTo>
                  <a:lnTo>
                    <a:pt x="147320" y="0"/>
                  </a:lnTo>
                  <a:lnTo>
                    <a:pt x="147320" y="54622"/>
                  </a:lnTo>
                  <a:lnTo>
                    <a:pt x="165100" y="54622"/>
                  </a:lnTo>
                  <a:lnTo>
                    <a:pt x="165100" y="0"/>
                  </a:lnTo>
                  <a:close/>
                </a:path>
                <a:path w="496569" h="55245">
                  <a:moveTo>
                    <a:pt x="201930" y="0"/>
                  </a:moveTo>
                  <a:lnTo>
                    <a:pt x="184150" y="0"/>
                  </a:lnTo>
                  <a:lnTo>
                    <a:pt x="184150" y="54622"/>
                  </a:lnTo>
                  <a:lnTo>
                    <a:pt x="201930" y="54622"/>
                  </a:lnTo>
                  <a:lnTo>
                    <a:pt x="201930" y="0"/>
                  </a:lnTo>
                  <a:close/>
                </a:path>
                <a:path w="496569" h="55245">
                  <a:moveTo>
                    <a:pt x="238760" y="0"/>
                  </a:moveTo>
                  <a:lnTo>
                    <a:pt x="220980" y="0"/>
                  </a:lnTo>
                  <a:lnTo>
                    <a:pt x="220980" y="54622"/>
                  </a:lnTo>
                  <a:lnTo>
                    <a:pt x="238760" y="54622"/>
                  </a:lnTo>
                  <a:lnTo>
                    <a:pt x="238760" y="0"/>
                  </a:lnTo>
                  <a:close/>
                </a:path>
                <a:path w="496569" h="55245">
                  <a:moveTo>
                    <a:pt x="275590" y="0"/>
                  </a:moveTo>
                  <a:lnTo>
                    <a:pt x="257810" y="0"/>
                  </a:lnTo>
                  <a:lnTo>
                    <a:pt x="257810" y="54622"/>
                  </a:lnTo>
                  <a:lnTo>
                    <a:pt x="275590" y="54622"/>
                  </a:lnTo>
                  <a:lnTo>
                    <a:pt x="275590" y="0"/>
                  </a:lnTo>
                  <a:close/>
                </a:path>
                <a:path w="496569" h="55245">
                  <a:moveTo>
                    <a:pt x="312420" y="0"/>
                  </a:moveTo>
                  <a:lnTo>
                    <a:pt x="294640" y="0"/>
                  </a:lnTo>
                  <a:lnTo>
                    <a:pt x="294640" y="54622"/>
                  </a:lnTo>
                  <a:lnTo>
                    <a:pt x="312420" y="54622"/>
                  </a:lnTo>
                  <a:lnTo>
                    <a:pt x="312420" y="0"/>
                  </a:lnTo>
                  <a:close/>
                </a:path>
                <a:path w="496569" h="55245">
                  <a:moveTo>
                    <a:pt x="349250" y="0"/>
                  </a:moveTo>
                  <a:lnTo>
                    <a:pt x="330200" y="0"/>
                  </a:lnTo>
                  <a:lnTo>
                    <a:pt x="330200" y="54622"/>
                  </a:lnTo>
                  <a:lnTo>
                    <a:pt x="349250" y="54622"/>
                  </a:lnTo>
                  <a:lnTo>
                    <a:pt x="349250" y="0"/>
                  </a:lnTo>
                  <a:close/>
                </a:path>
                <a:path w="496569" h="55245">
                  <a:moveTo>
                    <a:pt x="386080" y="0"/>
                  </a:moveTo>
                  <a:lnTo>
                    <a:pt x="367030" y="0"/>
                  </a:lnTo>
                  <a:lnTo>
                    <a:pt x="367030" y="54622"/>
                  </a:lnTo>
                  <a:lnTo>
                    <a:pt x="386080" y="54622"/>
                  </a:lnTo>
                  <a:lnTo>
                    <a:pt x="386080" y="0"/>
                  </a:lnTo>
                  <a:close/>
                </a:path>
                <a:path w="496569" h="55245">
                  <a:moveTo>
                    <a:pt x="422910" y="0"/>
                  </a:moveTo>
                  <a:lnTo>
                    <a:pt x="403860" y="0"/>
                  </a:lnTo>
                  <a:lnTo>
                    <a:pt x="403860" y="54622"/>
                  </a:lnTo>
                  <a:lnTo>
                    <a:pt x="422910" y="54622"/>
                  </a:lnTo>
                  <a:lnTo>
                    <a:pt x="422910" y="0"/>
                  </a:lnTo>
                  <a:close/>
                </a:path>
                <a:path w="496569" h="55245">
                  <a:moveTo>
                    <a:pt x="459740" y="0"/>
                  </a:moveTo>
                  <a:lnTo>
                    <a:pt x="440690" y="0"/>
                  </a:lnTo>
                  <a:lnTo>
                    <a:pt x="440690" y="54622"/>
                  </a:lnTo>
                  <a:lnTo>
                    <a:pt x="459740" y="54622"/>
                  </a:lnTo>
                  <a:lnTo>
                    <a:pt x="459740" y="0"/>
                  </a:lnTo>
                  <a:close/>
                </a:path>
                <a:path w="496569" h="55245">
                  <a:moveTo>
                    <a:pt x="496570" y="0"/>
                  </a:moveTo>
                  <a:lnTo>
                    <a:pt x="477520" y="0"/>
                  </a:lnTo>
                  <a:lnTo>
                    <a:pt x="477520" y="54622"/>
                  </a:lnTo>
                  <a:lnTo>
                    <a:pt x="496570" y="54622"/>
                  </a:lnTo>
                  <a:lnTo>
                    <a:pt x="496570" y="0"/>
                  </a:lnTo>
                  <a:close/>
                </a:path>
              </a:pathLst>
            </a:custGeom>
            <a:solidFill>
              <a:srgbClr val="7F7F7F"/>
            </a:solidFill>
          </p:spPr>
          <p:txBody>
            <a:bodyPr wrap="square" lIns="0" tIns="0" rIns="0" bIns="0" rtlCol="0"/>
            <a:lstStyle/>
            <a:p>
              <a:endParaRPr/>
            </a:p>
          </p:txBody>
        </p:sp>
        <p:sp>
          <p:nvSpPr>
            <p:cNvPr id="17" name="object 17">
              <a:extLst>
                <a:ext uri="{FF2B5EF4-FFF2-40B4-BE49-F238E27FC236}">
                  <a16:creationId xmlns:a16="http://schemas.microsoft.com/office/drawing/2014/main" id="{31112E33-0A51-FAB5-5CB5-787267707109}"/>
                </a:ext>
              </a:extLst>
            </p:cNvPr>
            <p:cNvSpPr/>
            <p:nvPr/>
          </p:nvSpPr>
          <p:spPr>
            <a:xfrm>
              <a:off x="2336800" y="3416900"/>
              <a:ext cx="6350" cy="12700"/>
            </a:xfrm>
            <a:custGeom>
              <a:avLst/>
              <a:gdLst/>
              <a:ahLst/>
              <a:cxnLst/>
              <a:rect l="l" t="t" r="r" b="b"/>
              <a:pathLst>
                <a:path w="6350" h="12700">
                  <a:moveTo>
                    <a:pt x="6350" y="12700"/>
                  </a:moveTo>
                  <a:lnTo>
                    <a:pt x="0" y="12700"/>
                  </a:lnTo>
                  <a:lnTo>
                    <a:pt x="0" y="0"/>
                  </a:lnTo>
                </a:path>
              </a:pathLst>
            </a:custGeom>
            <a:ln w="54630">
              <a:solidFill>
                <a:srgbClr val="7F7F7F"/>
              </a:solidFill>
            </a:ln>
          </p:spPr>
          <p:txBody>
            <a:bodyPr wrap="square" lIns="0" tIns="0" rIns="0" bIns="0" rtlCol="0"/>
            <a:lstStyle/>
            <a:p>
              <a:endParaRPr/>
            </a:p>
          </p:txBody>
        </p:sp>
        <p:sp>
          <p:nvSpPr>
            <p:cNvPr id="18" name="object 18">
              <a:extLst>
                <a:ext uri="{FF2B5EF4-FFF2-40B4-BE49-F238E27FC236}">
                  <a16:creationId xmlns:a16="http://schemas.microsoft.com/office/drawing/2014/main" id="{7D7482EE-6BA2-92E2-8AB0-F139C37E7AA9}"/>
                </a:ext>
              </a:extLst>
            </p:cNvPr>
            <p:cNvSpPr/>
            <p:nvPr/>
          </p:nvSpPr>
          <p:spPr>
            <a:xfrm>
              <a:off x="2309482" y="3123529"/>
              <a:ext cx="55244" cy="275590"/>
            </a:xfrm>
            <a:custGeom>
              <a:avLst/>
              <a:gdLst/>
              <a:ahLst/>
              <a:cxnLst/>
              <a:rect l="l" t="t" r="r" b="b"/>
              <a:pathLst>
                <a:path w="55244" h="275589">
                  <a:moveTo>
                    <a:pt x="54622" y="256540"/>
                  </a:moveTo>
                  <a:lnTo>
                    <a:pt x="0" y="256540"/>
                  </a:lnTo>
                  <a:lnTo>
                    <a:pt x="0" y="275590"/>
                  </a:lnTo>
                  <a:lnTo>
                    <a:pt x="54622" y="275590"/>
                  </a:lnTo>
                  <a:lnTo>
                    <a:pt x="54622" y="256540"/>
                  </a:lnTo>
                  <a:close/>
                </a:path>
                <a:path w="55244" h="275589">
                  <a:moveTo>
                    <a:pt x="54622" y="219710"/>
                  </a:moveTo>
                  <a:lnTo>
                    <a:pt x="0" y="219710"/>
                  </a:lnTo>
                  <a:lnTo>
                    <a:pt x="0" y="238760"/>
                  </a:lnTo>
                  <a:lnTo>
                    <a:pt x="54622" y="238760"/>
                  </a:lnTo>
                  <a:lnTo>
                    <a:pt x="54622" y="219710"/>
                  </a:lnTo>
                  <a:close/>
                </a:path>
                <a:path w="55244" h="275589">
                  <a:moveTo>
                    <a:pt x="54622" y="182880"/>
                  </a:moveTo>
                  <a:lnTo>
                    <a:pt x="0" y="182880"/>
                  </a:lnTo>
                  <a:lnTo>
                    <a:pt x="0" y="201930"/>
                  </a:lnTo>
                  <a:lnTo>
                    <a:pt x="54622" y="201930"/>
                  </a:lnTo>
                  <a:lnTo>
                    <a:pt x="54622" y="182880"/>
                  </a:lnTo>
                  <a:close/>
                </a:path>
                <a:path w="55244" h="275589">
                  <a:moveTo>
                    <a:pt x="54622" y="146050"/>
                  </a:moveTo>
                  <a:lnTo>
                    <a:pt x="0" y="146050"/>
                  </a:lnTo>
                  <a:lnTo>
                    <a:pt x="0" y="165100"/>
                  </a:lnTo>
                  <a:lnTo>
                    <a:pt x="54622" y="165100"/>
                  </a:lnTo>
                  <a:lnTo>
                    <a:pt x="54622" y="146050"/>
                  </a:lnTo>
                  <a:close/>
                </a:path>
                <a:path w="55244" h="275589">
                  <a:moveTo>
                    <a:pt x="54622" y="110490"/>
                  </a:moveTo>
                  <a:lnTo>
                    <a:pt x="0" y="110490"/>
                  </a:lnTo>
                  <a:lnTo>
                    <a:pt x="0" y="128270"/>
                  </a:lnTo>
                  <a:lnTo>
                    <a:pt x="54622" y="128270"/>
                  </a:lnTo>
                  <a:lnTo>
                    <a:pt x="54622" y="110490"/>
                  </a:lnTo>
                  <a:close/>
                </a:path>
                <a:path w="55244" h="275589">
                  <a:moveTo>
                    <a:pt x="54622" y="73660"/>
                  </a:moveTo>
                  <a:lnTo>
                    <a:pt x="0" y="73660"/>
                  </a:lnTo>
                  <a:lnTo>
                    <a:pt x="0" y="91440"/>
                  </a:lnTo>
                  <a:lnTo>
                    <a:pt x="54622" y="91440"/>
                  </a:lnTo>
                  <a:lnTo>
                    <a:pt x="54622" y="73660"/>
                  </a:lnTo>
                  <a:close/>
                </a:path>
                <a:path w="55244" h="275589">
                  <a:moveTo>
                    <a:pt x="54622" y="36830"/>
                  </a:moveTo>
                  <a:lnTo>
                    <a:pt x="0" y="36830"/>
                  </a:lnTo>
                  <a:lnTo>
                    <a:pt x="0" y="54610"/>
                  </a:lnTo>
                  <a:lnTo>
                    <a:pt x="54622" y="54610"/>
                  </a:lnTo>
                  <a:lnTo>
                    <a:pt x="54622" y="36830"/>
                  </a:lnTo>
                  <a:close/>
                </a:path>
                <a:path w="55244" h="275589">
                  <a:moveTo>
                    <a:pt x="54622" y="0"/>
                  </a:moveTo>
                  <a:lnTo>
                    <a:pt x="0" y="0"/>
                  </a:lnTo>
                  <a:lnTo>
                    <a:pt x="0" y="17780"/>
                  </a:lnTo>
                  <a:lnTo>
                    <a:pt x="54622" y="17780"/>
                  </a:lnTo>
                  <a:lnTo>
                    <a:pt x="54622" y="0"/>
                  </a:lnTo>
                  <a:close/>
                </a:path>
              </a:pathLst>
            </a:custGeom>
            <a:solidFill>
              <a:srgbClr val="7F7F7F"/>
            </a:solidFill>
          </p:spPr>
          <p:txBody>
            <a:bodyPr wrap="square" lIns="0" tIns="0" rIns="0" bIns="0" rtlCol="0"/>
            <a:lstStyle/>
            <a:p>
              <a:endParaRPr/>
            </a:p>
          </p:txBody>
        </p:sp>
        <p:sp>
          <p:nvSpPr>
            <p:cNvPr id="19" name="object 19">
              <a:extLst>
                <a:ext uri="{FF2B5EF4-FFF2-40B4-BE49-F238E27FC236}">
                  <a16:creationId xmlns:a16="http://schemas.microsoft.com/office/drawing/2014/main" id="{B6AE6EE5-80B8-2571-3689-99C7B9C51AFA}"/>
                </a:ext>
              </a:extLst>
            </p:cNvPr>
            <p:cNvSpPr/>
            <p:nvPr/>
          </p:nvSpPr>
          <p:spPr>
            <a:xfrm>
              <a:off x="2336800" y="3091780"/>
              <a:ext cx="5080" cy="12700"/>
            </a:xfrm>
            <a:custGeom>
              <a:avLst/>
              <a:gdLst/>
              <a:ahLst/>
              <a:cxnLst/>
              <a:rect l="l" t="t" r="r" b="b"/>
              <a:pathLst>
                <a:path w="5080" h="12700">
                  <a:moveTo>
                    <a:pt x="0" y="12700"/>
                  </a:moveTo>
                  <a:lnTo>
                    <a:pt x="0" y="0"/>
                  </a:lnTo>
                  <a:lnTo>
                    <a:pt x="5080" y="0"/>
                  </a:lnTo>
                </a:path>
              </a:pathLst>
            </a:custGeom>
            <a:ln w="54630">
              <a:solidFill>
                <a:srgbClr val="7F7F7F"/>
              </a:solidFill>
            </a:ln>
          </p:spPr>
          <p:txBody>
            <a:bodyPr wrap="square" lIns="0" tIns="0" rIns="0" bIns="0" rtlCol="0"/>
            <a:lstStyle/>
            <a:p>
              <a:endParaRPr/>
            </a:p>
          </p:txBody>
        </p:sp>
        <p:sp>
          <p:nvSpPr>
            <p:cNvPr id="20" name="object 20">
              <a:extLst>
                <a:ext uri="{FF2B5EF4-FFF2-40B4-BE49-F238E27FC236}">
                  <a16:creationId xmlns:a16="http://schemas.microsoft.com/office/drawing/2014/main" id="{E4234FBE-F2B2-B287-4472-138846F6D341}"/>
                </a:ext>
              </a:extLst>
            </p:cNvPr>
            <p:cNvSpPr/>
            <p:nvPr/>
          </p:nvSpPr>
          <p:spPr>
            <a:xfrm>
              <a:off x="2360930" y="3064474"/>
              <a:ext cx="1115695" cy="393065"/>
            </a:xfrm>
            <a:custGeom>
              <a:avLst/>
              <a:gdLst/>
              <a:ahLst/>
              <a:cxnLst/>
              <a:rect l="l" t="t" r="r" b="b"/>
              <a:pathLst>
                <a:path w="1115695" h="393064">
                  <a:moveTo>
                    <a:pt x="17780" y="0"/>
                  </a:moveTo>
                  <a:lnTo>
                    <a:pt x="0" y="0"/>
                  </a:lnTo>
                  <a:lnTo>
                    <a:pt x="0" y="54622"/>
                  </a:lnTo>
                  <a:lnTo>
                    <a:pt x="17780" y="54622"/>
                  </a:lnTo>
                  <a:lnTo>
                    <a:pt x="17780" y="0"/>
                  </a:lnTo>
                  <a:close/>
                </a:path>
                <a:path w="1115695" h="393064">
                  <a:moveTo>
                    <a:pt x="54610" y="0"/>
                  </a:moveTo>
                  <a:lnTo>
                    <a:pt x="36830" y="0"/>
                  </a:lnTo>
                  <a:lnTo>
                    <a:pt x="36830" y="54622"/>
                  </a:lnTo>
                  <a:lnTo>
                    <a:pt x="54610" y="54622"/>
                  </a:lnTo>
                  <a:lnTo>
                    <a:pt x="54610" y="0"/>
                  </a:lnTo>
                  <a:close/>
                </a:path>
                <a:path w="1115695" h="393064">
                  <a:moveTo>
                    <a:pt x="91440" y="0"/>
                  </a:moveTo>
                  <a:lnTo>
                    <a:pt x="73660" y="0"/>
                  </a:lnTo>
                  <a:lnTo>
                    <a:pt x="73660" y="54622"/>
                  </a:lnTo>
                  <a:lnTo>
                    <a:pt x="91440" y="54622"/>
                  </a:lnTo>
                  <a:lnTo>
                    <a:pt x="91440" y="0"/>
                  </a:lnTo>
                  <a:close/>
                </a:path>
                <a:path w="1115695" h="393064">
                  <a:moveTo>
                    <a:pt x="128270" y="0"/>
                  </a:moveTo>
                  <a:lnTo>
                    <a:pt x="109220" y="0"/>
                  </a:lnTo>
                  <a:lnTo>
                    <a:pt x="109220" y="54622"/>
                  </a:lnTo>
                  <a:lnTo>
                    <a:pt x="128270" y="54622"/>
                  </a:lnTo>
                  <a:lnTo>
                    <a:pt x="128270" y="0"/>
                  </a:lnTo>
                  <a:close/>
                </a:path>
                <a:path w="1115695" h="393064">
                  <a:moveTo>
                    <a:pt x="165100" y="0"/>
                  </a:moveTo>
                  <a:lnTo>
                    <a:pt x="146050" y="0"/>
                  </a:lnTo>
                  <a:lnTo>
                    <a:pt x="146050" y="54622"/>
                  </a:lnTo>
                  <a:lnTo>
                    <a:pt x="165100" y="54622"/>
                  </a:lnTo>
                  <a:lnTo>
                    <a:pt x="165100" y="0"/>
                  </a:lnTo>
                  <a:close/>
                </a:path>
                <a:path w="1115695" h="393064">
                  <a:moveTo>
                    <a:pt x="201930" y="0"/>
                  </a:moveTo>
                  <a:lnTo>
                    <a:pt x="182880" y="0"/>
                  </a:lnTo>
                  <a:lnTo>
                    <a:pt x="182880" y="54622"/>
                  </a:lnTo>
                  <a:lnTo>
                    <a:pt x="201930" y="54622"/>
                  </a:lnTo>
                  <a:lnTo>
                    <a:pt x="201930" y="0"/>
                  </a:lnTo>
                  <a:close/>
                </a:path>
                <a:path w="1115695" h="393064">
                  <a:moveTo>
                    <a:pt x="238760" y="0"/>
                  </a:moveTo>
                  <a:lnTo>
                    <a:pt x="219710" y="0"/>
                  </a:lnTo>
                  <a:lnTo>
                    <a:pt x="219710" y="54622"/>
                  </a:lnTo>
                  <a:lnTo>
                    <a:pt x="238760" y="54622"/>
                  </a:lnTo>
                  <a:lnTo>
                    <a:pt x="238760" y="0"/>
                  </a:lnTo>
                  <a:close/>
                </a:path>
                <a:path w="1115695" h="393064">
                  <a:moveTo>
                    <a:pt x="275590" y="0"/>
                  </a:moveTo>
                  <a:lnTo>
                    <a:pt x="256540" y="0"/>
                  </a:lnTo>
                  <a:lnTo>
                    <a:pt x="256540" y="54622"/>
                  </a:lnTo>
                  <a:lnTo>
                    <a:pt x="275590" y="54622"/>
                  </a:lnTo>
                  <a:lnTo>
                    <a:pt x="275590" y="0"/>
                  </a:lnTo>
                  <a:close/>
                </a:path>
                <a:path w="1115695" h="393064">
                  <a:moveTo>
                    <a:pt x="311150" y="0"/>
                  </a:moveTo>
                  <a:lnTo>
                    <a:pt x="293370" y="0"/>
                  </a:lnTo>
                  <a:lnTo>
                    <a:pt x="293370" y="54622"/>
                  </a:lnTo>
                  <a:lnTo>
                    <a:pt x="311150" y="54622"/>
                  </a:lnTo>
                  <a:lnTo>
                    <a:pt x="311150" y="0"/>
                  </a:lnTo>
                  <a:close/>
                </a:path>
                <a:path w="1115695" h="393064">
                  <a:moveTo>
                    <a:pt x="347980" y="0"/>
                  </a:moveTo>
                  <a:lnTo>
                    <a:pt x="330200" y="0"/>
                  </a:lnTo>
                  <a:lnTo>
                    <a:pt x="330200" y="54622"/>
                  </a:lnTo>
                  <a:lnTo>
                    <a:pt x="347980" y="54622"/>
                  </a:lnTo>
                  <a:lnTo>
                    <a:pt x="347980" y="0"/>
                  </a:lnTo>
                  <a:close/>
                </a:path>
                <a:path w="1115695" h="393064">
                  <a:moveTo>
                    <a:pt x="384810" y="0"/>
                  </a:moveTo>
                  <a:lnTo>
                    <a:pt x="367030" y="0"/>
                  </a:lnTo>
                  <a:lnTo>
                    <a:pt x="367030" y="54622"/>
                  </a:lnTo>
                  <a:lnTo>
                    <a:pt x="384810" y="54622"/>
                  </a:lnTo>
                  <a:lnTo>
                    <a:pt x="384810" y="0"/>
                  </a:lnTo>
                  <a:close/>
                </a:path>
                <a:path w="1115695" h="393064">
                  <a:moveTo>
                    <a:pt x="421640" y="0"/>
                  </a:moveTo>
                  <a:lnTo>
                    <a:pt x="403860" y="0"/>
                  </a:lnTo>
                  <a:lnTo>
                    <a:pt x="403860" y="54622"/>
                  </a:lnTo>
                  <a:lnTo>
                    <a:pt x="421640" y="54622"/>
                  </a:lnTo>
                  <a:lnTo>
                    <a:pt x="421640" y="0"/>
                  </a:lnTo>
                  <a:close/>
                </a:path>
                <a:path w="1115695" h="393064">
                  <a:moveTo>
                    <a:pt x="458470" y="0"/>
                  </a:moveTo>
                  <a:lnTo>
                    <a:pt x="440690" y="0"/>
                  </a:lnTo>
                  <a:lnTo>
                    <a:pt x="440690" y="54622"/>
                  </a:lnTo>
                  <a:lnTo>
                    <a:pt x="458470" y="54622"/>
                  </a:lnTo>
                  <a:lnTo>
                    <a:pt x="458470" y="0"/>
                  </a:lnTo>
                  <a:close/>
                </a:path>
                <a:path w="1115695" h="393064">
                  <a:moveTo>
                    <a:pt x="495300" y="0"/>
                  </a:moveTo>
                  <a:lnTo>
                    <a:pt x="477520" y="0"/>
                  </a:lnTo>
                  <a:lnTo>
                    <a:pt x="477520" y="54622"/>
                  </a:lnTo>
                  <a:lnTo>
                    <a:pt x="495300" y="54622"/>
                  </a:lnTo>
                  <a:lnTo>
                    <a:pt x="495300" y="0"/>
                  </a:lnTo>
                  <a:close/>
                </a:path>
                <a:path w="1115695" h="393064">
                  <a:moveTo>
                    <a:pt x="532130" y="0"/>
                  </a:moveTo>
                  <a:lnTo>
                    <a:pt x="513080" y="0"/>
                  </a:lnTo>
                  <a:lnTo>
                    <a:pt x="513080" y="54622"/>
                  </a:lnTo>
                  <a:lnTo>
                    <a:pt x="532130" y="54622"/>
                  </a:lnTo>
                  <a:lnTo>
                    <a:pt x="532130" y="0"/>
                  </a:lnTo>
                  <a:close/>
                </a:path>
                <a:path w="1115695" h="393064">
                  <a:moveTo>
                    <a:pt x="568960" y="0"/>
                  </a:moveTo>
                  <a:lnTo>
                    <a:pt x="549910" y="0"/>
                  </a:lnTo>
                  <a:lnTo>
                    <a:pt x="549910" y="54622"/>
                  </a:lnTo>
                  <a:lnTo>
                    <a:pt x="568960" y="54622"/>
                  </a:lnTo>
                  <a:lnTo>
                    <a:pt x="568960" y="0"/>
                  </a:lnTo>
                  <a:close/>
                </a:path>
                <a:path w="1115695" h="393064">
                  <a:moveTo>
                    <a:pt x="571500" y="337820"/>
                  </a:moveTo>
                  <a:lnTo>
                    <a:pt x="552450" y="337820"/>
                  </a:lnTo>
                  <a:lnTo>
                    <a:pt x="552450" y="392442"/>
                  </a:lnTo>
                  <a:lnTo>
                    <a:pt x="571500" y="392442"/>
                  </a:lnTo>
                  <a:lnTo>
                    <a:pt x="571500" y="337820"/>
                  </a:lnTo>
                  <a:close/>
                </a:path>
                <a:path w="1115695" h="393064">
                  <a:moveTo>
                    <a:pt x="605790" y="0"/>
                  </a:moveTo>
                  <a:lnTo>
                    <a:pt x="586740" y="0"/>
                  </a:lnTo>
                  <a:lnTo>
                    <a:pt x="586740" y="54622"/>
                  </a:lnTo>
                  <a:lnTo>
                    <a:pt x="605790" y="54622"/>
                  </a:lnTo>
                  <a:lnTo>
                    <a:pt x="605790" y="0"/>
                  </a:lnTo>
                  <a:close/>
                </a:path>
                <a:path w="1115695" h="393064">
                  <a:moveTo>
                    <a:pt x="607060" y="337820"/>
                  </a:moveTo>
                  <a:lnTo>
                    <a:pt x="589280" y="337820"/>
                  </a:lnTo>
                  <a:lnTo>
                    <a:pt x="589280" y="392442"/>
                  </a:lnTo>
                  <a:lnTo>
                    <a:pt x="607060" y="392442"/>
                  </a:lnTo>
                  <a:lnTo>
                    <a:pt x="607060" y="337820"/>
                  </a:lnTo>
                  <a:close/>
                </a:path>
                <a:path w="1115695" h="393064">
                  <a:moveTo>
                    <a:pt x="642620" y="0"/>
                  </a:moveTo>
                  <a:lnTo>
                    <a:pt x="623570" y="0"/>
                  </a:lnTo>
                  <a:lnTo>
                    <a:pt x="623570" y="54622"/>
                  </a:lnTo>
                  <a:lnTo>
                    <a:pt x="642620" y="54622"/>
                  </a:lnTo>
                  <a:lnTo>
                    <a:pt x="642620" y="0"/>
                  </a:lnTo>
                  <a:close/>
                </a:path>
                <a:path w="1115695" h="393064">
                  <a:moveTo>
                    <a:pt x="643890" y="337820"/>
                  </a:moveTo>
                  <a:lnTo>
                    <a:pt x="626110" y="337820"/>
                  </a:lnTo>
                  <a:lnTo>
                    <a:pt x="626110" y="392442"/>
                  </a:lnTo>
                  <a:lnTo>
                    <a:pt x="643890" y="392442"/>
                  </a:lnTo>
                  <a:lnTo>
                    <a:pt x="643890" y="337820"/>
                  </a:lnTo>
                  <a:close/>
                </a:path>
                <a:path w="1115695" h="393064">
                  <a:moveTo>
                    <a:pt x="679450" y="0"/>
                  </a:moveTo>
                  <a:lnTo>
                    <a:pt x="660400" y="0"/>
                  </a:lnTo>
                  <a:lnTo>
                    <a:pt x="660400" y="54622"/>
                  </a:lnTo>
                  <a:lnTo>
                    <a:pt x="679450" y="54622"/>
                  </a:lnTo>
                  <a:lnTo>
                    <a:pt x="679450" y="0"/>
                  </a:lnTo>
                  <a:close/>
                </a:path>
                <a:path w="1115695" h="393064">
                  <a:moveTo>
                    <a:pt x="680720" y="337820"/>
                  </a:moveTo>
                  <a:lnTo>
                    <a:pt x="662940" y="337820"/>
                  </a:lnTo>
                  <a:lnTo>
                    <a:pt x="662940" y="392442"/>
                  </a:lnTo>
                  <a:lnTo>
                    <a:pt x="680720" y="392442"/>
                  </a:lnTo>
                  <a:lnTo>
                    <a:pt x="680720" y="337820"/>
                  </a:lnTo>
                  <a:close/>
                </a:path>
                <a:path w="1115695" h="393064">
                  <a:moveTo>
                    <a:pt x="715010" y="0"/>
                  </a:moveTo>
                  <a:lnTo>
                    <a:pt x="697230" y="0"/>
                  </a:lnTo>
                  <a:lnTo>
                    <a:pt x="697230" y="54622"/>
                  </a:lnTo>
                  <a:lnTo>
                    <a:pt x="715010" y="54622"/>
                  </a:lnTo>
                  <a:lnTo>
                    <a:pt x="715010" y="0"/>
                  </a:lnTo>
                  <a:close/>
                </a:path>
                <a:path w="1115695" h="393064">
                  <a:moveTo>
                    <a:pt x="717550" y="337820"/>
                  </a:moveTo>
                  <a:lnTo>
                    <a:pt x="699770" y="337820"/>
                  </a:lnTo>
                  <a:lnTo>
                    <a:pt x="699770" y="392442"/>
                  </a:lnTo>
                  <a:lnTo>
                    <a:pt x="717550" y="392442"/>
                  </a:lnTo>
                  <a:lnTo>
                    <a:pt x="717550" y="337820"/>
                  </a:lnTo>
                  <a:close/>
                </a:path>
                <a:path w="1115695" h="393064">
                  <a:moveTo>
                    <a:pt x="751840" y="0"/>
                  </a:moveTo>
                  <a:lnTo>
                    <a:pt x="734060" y="0"/>
                  </a:lnTo>
                  <a:lnTo>
                    <a:pt x="734060" y="54622"/>
                  </a:lnTo>
                  <a:lnTo>
                    <a:pt x="751840" y="54622"/>
                  </a:lnTo>
                  <a:lnTo>
                    <a:pt x="751840" y="0"/>
                  </a:lnTo>
                  <a:close/>
                </a:path>
                <a:path w="1115695" h="393064">
                  <a:moveTo>
                    <a:pt x="754380" y="337820"/>
                  </a:moveTo>
                  <a:lnTo>
                    <a:pt x="736600" y="337820"/>
                  </a:lnTo>
                  <a:lnTo>
                    <a:pt x="736600" y="392442"/>
                  </a:lnTo>
                  <a:lnTo>
                    <a:pt x="754380" y="392442"/>
                  </a:lnTo>
                  <a:lnTo>
                    <a:pt x="754380" y="337820"/>
                  </a:lnTo>
                  <a:close/>
                </a:path>
                <a:path w="1115695" h="393064">
                  <a:moveTo>
                    <a:pt x="788670" y="0"/>
                  </a:moveTo>
                  <a:lnTo>
                    <a:pt x="770890" y="0"/>
                  </a:lnTo>
                  <a:lnTo>
                    <a:pt x="770890" y="54622"/>
                  </a:lnTo>
                  <a:lnTo>
                    <a:pt x="788670" y="54622"/>
                  </a:lnTo>
                  <a:lnTo>
                    <a:pt x="788670" y="0"/>
                  </a:lnTo>
                  <a:close/>
                </a:path>
                <a:path w="1115695" h="393064">
                  <a:moveTo>
                    <a:pt x="791210" y="337820"/>
                  </a:moveTo>
                  <a:lnTo>
                    <a:pt x="773430" y="337820"/>
                  </a:lnTo>
                  <a:lnTo>
                    <a:pt x="773430" y="392442"/>
                  </a:lnTo>
                  <a:lnTo>
                    <a:pt x="791210" y="392442"/>
                  </a:lnTo>
                  <a:lnTo>
                    <a:pt x="791210" y="337820"/>
                  </a:lnTo>
                  <a:close/>
                </a:path>
                <a:path w="1115695" h="393064">
                  <a:moveTo>
                    <a:pt x="825500" y="0"/>
                  </a:moveTo>
                  <a:lnTo>
                    <a:pt x="807720" y="0"/>
                  </a:lnTo>
                  <a:lnTo>
                    <a:pt x="807720" y="54622"/>
                  </a:lnTo>
                  <a:lnTo>
                    <a:pt x="825500" y="54622"/>
                  </a:lnTo>
                  <a:lnTo>
                    <a:pt x="825500" y="0"/>
                  </a:lnTo>
                  <a:close/>
                </a:path>
                <a:path w="1115695" h="393064">
                  <a:moveTo>
                    <a:pt x="828040" y="337820"/>
                  </a:moveTo>
                  <a:lnTo>
                    <a:pt x="808990" y="337820"/>
                  </a:lnTo>
                  <a:lnTo>
                    <a:pt x="808990" y="392442"/>
                  </a:lnTo>
                  <a:lnTo>
                    <a:pt x="828040" y="392442"/>
                  </a:lnTo>
                  <a:lnTo>
                    <a:pt x="828040" y="337820"/>
                  </a:lnTo>
                  <a:close/>
                </a:path>
                <a:path w="1115695" h="393064">
                  <a:moveTo>
                    <a:pt x="862330" y="0"/>
                  </a:moveTo>
                  <a:lnTo>
                    <a:pt x="844550" y="0"/>
                  </a:lnTo>
                  <a:lnTo>
                    <a:pt x="844550" y="54622"/>
                  </a:lnTo>
                  <a:lnTo>
                    <a:pt x="862330" y="54622"/>
                  </a:lnTo>
                  <a:lnTo>
                    <a:pt x="862330" y="0"/>
                  </a:lnTo>
                  <a:close/>
                </a:path>
                <a:path w="1115695" h="393064">
                  <a:moveTo>
                    <a:pt x="864870" y="337820"/>
                  </a:moveTo>
                  <a:lnTo>
                    <a:pt x="845820" y="337820"/>
                  </a:lnTo>
                  <a:lnTo>
                    <a:pt x="845820" y="392442"/>
                  </a:lnTo>
                  <a:lnTo>
                    <a:pt x="864870" y="392442"/>
                  </a:lnTo>
                  <a:lnTo>
                    <a:pt x="864870" y="337820"/>
                  </a:lnTo>
                  <a:close/>
                </a:path>
                <a:path w="1115695" h="393064">
                  <a:moveTo>
                    <a:pt x="899160" y="0"/>
                  </a:moveTo>
                  <a:lnTo>
                    <a:pt x="881380" y="0"/>
                  </a:lnTo>
                  <a:lnTo>
                    <a:pt x="881380" y="54622"/>
                  </a:lnTo>
                  <a:lnTo>
                    <a:pt x="899160" y="54622"/>
                  </a:lnTo>
                  <a:lnTo>
                    <a:pt x="899160" y="0"/>
                  </a:lnTo>
                  <a:close/>
                </a:path>
                <a:path w="1115695" h="393064">
                  <a:moveTo>
                    <a:pt x="901687" y="337820"/>
                  </a:moveTo>
                  <a:lnTo>
                    <a:pt x="882650" y="337820"/>
                  </a:lnTo>
                  <a:lnTo>
                    <a:pt x="882650" y="392442"/>
                  </a:lnTo>
                  <a:lnTo>
                    <a:pt x="901687" y="392442"/>
                  </a:lnTo>
                  <a:lnTo>
                    <a:pt x="901687" y="337820"/>
                  </a:lnTo>
                  <a:close/>
                </a:path>
                <a:path w="1115695" h="393064">
                  <a:moveTo>
                    <a:pt x="935990" y="0"/>
                  </a:moveTo>
                  <a:lnTo>
                    <a:pt x="918210" y="0"/>
                  </a:lnTo>
                  <a:lnTo>
                    <a:pt x="918210" y="54622"/>
                  </a:lnTo>
                  <a:lnTo>
                    <a:pt x="935990" y="54622"/>
                  </a:lnTo>
                  <a:lnTo>
                    <a:pt x="935990" y="0"/>
                  </a:lnTo>
                  <a:close/>
                </a:path>
                <a:path w="1115695" h="393064">
                  <a:moveTo>
                    <a:pt x="938530" y="337820"/>
                  </a:moveTo>
                  <a:lnTo>
                    <a:pt x="919480" y="337820"/>
                  </a:lnTo>
                  <a:lnTo>
                    <a:pt x="919480" y="392442"/>
                  </a:lnTo>
                  <a:lnTo>
                    <a:pt x="938530" y="392442"/>
                  </a:lnTo>
                  <a:lnTo>
                    <a:pt x="938530" y="337820"/>
                  </a:lnTo>
                  <a:close/>
                </a:path>
                <a:path w="1115695" h="393064">
                  <a:moveTo>
                    <a:pt x="972820" y="0"/>
                  </a:moveTo>
                  <a:lnTo>
                    <a:pt x="953770" y="0"/>
                  </a:lnTo>
                  <a:lnTo>
                    <a:pt x="953770" y="54622"/>
                  </a:lnTo>
                  <a:lnTo>
                    <a:pt x="972820" y="54622"/>
                  </a:lnTo>
                  <a:lnTo>
                    <a:pt x="972820" y="0"/>
                  </a:lnTo>
                  <a:close/>
                </a:path>
                <a:path w="1115695" h="393064">
                  <a:moveTo>
                    <a:pt x="975360" y="337820"/>
                  </a:moveTo>
                  <a:lnTo>
                    <a:pt x="956310" y="337820"/>
                  </a:lnTo>
                  <a:lnTo>
                    <a:pt x="956310" y="392442"/>
                  </a:lnTo>
                  <a:lnTo>
                    <a:pt x="975360" y="392442"/>
                  </a:lnTo>
                  <a:lnTo>
                    <a:pt x="975360" y="337820"/>
                  </a:lnTo>
                  <a:close/>
                </a:path>
                <a:path w="1115695" h="393064">
                  <a:moveTo>
                    <a:pt x="1009650" y="0"/>
                  </a:moveTo>
                  <a:lnTo>
                    <a:pt x="990600" y="0"/>
                  </a:lnTo>
                  <a:lnTo>
                    <a:pt x="990600" y="54622"/>
                  </a:lnTo>
                  <a:lnTo>
                    <a:pt x="1009650" y="54622"/>
                  </a:lnTo>
                  <a:lnTo>
                    <a:pt x="1009650" y="0"/>
                  </a:lnTo>
                  <a:close/>
                </a:path>
                <a:path w="1115695" h="393064">
                  <a:moveTo>
                    <a:pt x="1010920" y="337820"/>
                  </a:moveTo>
                  <a:lnTo>
                    <a:pt x="993140" y="337820"/>
                  </a:lnTo>
                  <a:lnTo>
                    <a:pt x="993140" y="392442"/>
                  </a:lnTo>
                  <a:lnTo>
                    <a:pt x="1010920" y="392442"/>
                  </a:lnTo>
                  <a:lnTo>
                    <a:pt x="1010920" y="337820"/>
                  </a:lnTo>
                  <a:close/>
                </a:path>
                <a:path w="1115695" h="393064">
                  <a:moveTo>
                    <a:pt x="1046480" y="0"/>
                  </a:moveTo>
                  <a:lnTo>
                    <a:pt x="1027430" y="0"/>
                  </a:lnTo>
                  <a:lnTo>
                    <a:pt x="1027430" y="54622"/>
                  </a:lnTo>
                  <a:lnTo>
                    <a:pt x="1046480" y="54622"/>
                  </a:lnTo>
                  <a:lnTo>
                    <a:pt x="1046480" y="0"/>
                  </a:lnTo>
                  <a:close/>
                </a:path>
                <a:path w="1115695" h="393064">
                  <a:moveTo>
                    <a:pt x="1047750" y="337820"/>
                  </a:moveTo>
                  <a:lnTo>
                    <a:pt x="1029970" y="337820"/>
                  </a:lnTo>
                  <a:lnTo>
                    <a:pt x="1029970" y="392442"/>
                  </a:lnTo>
                  <a:lnTo>
                    <a:pt x="1047750" y="392442"/>
                  </a:lnTo>
                  <a:lnTo>
                    <a:pt x="1047750" y="337820"/>
                  </a:lnTo>
                  <a:close/>
                </a:path>
                <a:path w="1115695" h="393064">
                  <a:moveTo>
                    <a:pt x="1115695" y="332105"/>
                  </a:moveTo>
                  <a:lnTo>
                    <a:pt x="1061072" y="332105"/>
                  </a:lnTo>
                  <a:lnTo>
                    <a:pt x="1061072" y="351155"/>
                  </a:lnTo>
                  <a:lnTo>
                    <a:pt x="1066800" y="351155"/>
                  </a:lnTo>
                  <a:lnTo>
                    <a:pt x="1066800" y="392442"/>
                  </a:lnTo>
                  <a:lnTo>
                    <a:pt x="1084580" y="392442"/>
                  </a:lnTo>
                  <a:lnTo>
                    <a:pt x="1084580" y="351155"/>
                  </a:lnTo>
                  <a:lnTo>
                    <a:pt x="1115695" y="351155"/>
                  </a:lnTo>
                  <a:lnTo>
                    <a:pt x="1115695" y="332105"/>
                  </a:lnTo>
                  <a:close/>
                </a:path>
                <a:path w="1115695" h="393064">
                  <a:moveTo>
                    <a:pt x="1115695" y="296545"/>
                  </a:moveTo>
                  <a:lnTo>
                    <a:pt x="1061072" y="296545"/>
                  </a:lnTo>
                  <a:lnTo>
                    <a:pt x="1061072" y="314325"/>
                  </a:lnTo>
                  <a:lnTo>
                    <a:pt x="1115695" y="314325"/>
                  </a:lnTo>
                  <a:lnTo>
                    <a:pt x="1115695" y="296545"/>
                  </a:lnTo>
                  <a:close/>
                </a:path>
                <a:path w="1115695" h="393064">
                  <a:moveTo>
                    <a:pt x="1115695" y="259715"/>
                  </a:moveTo>
                  <a:lnTo>
                    <a:pt x="1061072" y="259715"/>
                  </a:lnTo>
                  <a:lnTo>
                    <a:pt x="1061072" y="277495"/>
                  </a:lnTo>
                  <a:lnTo>
                    <a:pt x="1115695" y="277495"/>
                  </a:lnTo>
                  <a:lnTo>
                    <a:pt x="1115695" y="259715"/>
                  </a:lnTo>
                  <a:close/>
                </a:path>
                <a:path w="1115695" h="393064">
                  <a:moveTo>
                    <a:pt x="1115695" y="222885"/>
                  </a:moveTo>
                  <a:lnTo>
                    <a:pt x="1061072" y="222885"/>
                  </a:lnTo>
                  <a:lnTo>
                    <a:pt x="1061072" y="240665"/>
                  </a:lnTo>
                  <a:lnTo>
                    <a:pt x="1115695" y="240665"/>
                  </a:lnTo>
                  <a:lnTo>
                    <a:pt x="1115695" y="222885"/>
                  </a:lnTo>
                  <a:close/>
                </a:path>
                <a:path w="1115695" h="393064">
                  <a:moveTo>
                    <a:pt x="1115695" y="186055"/>
                  </a:moveTo>
                  <a:lnTo>
                    <a:pt x="1061072" y="186055"/>
                  </a:lnTo>
                  <a:lnTo>
                    <a:pt x="1061072" y="203835"/>
                  </a:lnTo>
                  <a:lnTo>
                    <a:pt x="1115695" y="203835"/>
                  </a:lnTo>
                  <a:lnTo>
                    <a:pt x="1115695" y="186055"/>
                  </a:lnTo>
                  <a:close/>
                </a:path>
                <a:path w="1115695" h="393064">
                  <a:moveTo>
                    <a:pt x="1115695" y="149225"/>
                  </a:moveTo>
                  <a:lnTo>
                    <a:pt x="1061072" y="149225"/>
                  </a:lnTo>
                  <a:lnTo>
                    <a:pt x="1061072" y="167005"/>
                  </a:lnTo>
                  <a:lnTo>
                    <a:pt x="1115695" y="167005"/>
                  </a:lnTo>
                  <a:lnTo>
                    <a:pt x="1115695" y="149225"/>
                  </a:lnTo>
                  <a:close/>
                </a:path>
                <a:path w="1115695" h="393064">
                  <a:moveTo>
                    <a:pt x="1115695" y="112395"/>
                  </a:moveTo>
                  <a:lnTo>
                    <a:pt x="1061072" y="112395"/>
                  </a:lnTo>
                  <a:lnTo>
                    <a:pt x="1061072" y="130175"/>
                  </a:lnTo>
                  <a:lnTo>
                    <a:pt x="1115695" y="130175"/>
                  </a:lnTo>
                  <a:lnTo>
                    <a:pt x="1115695" y="112395"/>
                  </a:lnTo>
                  <a:close/>
                </a:path>
                <a:path w="1115695" h="393064">
                  <a:moveTo>
                    <a:pt x="1115695" y="75565"/>
                  </a:moveTo>
                  <a:lnTo>
                    <a:pt x="1061072" y="75565"/>
                  </a:lnTo>
                  <a:lnTo>
                    <a:pt x="1061072" y="94615"/>
                  </a:lnTo>
                  <a:lnTo>
                    <a:pt x="1115695" y="94615"/>
                  </a:lnTo>
                  <a:lnTo>
                    <a:pt x="1115695" y="75565"/>
                  </a:lnTo>
                  <a:close/>
                </a:path>
                <a:path w="1115695" h="393064">
                  <a:moveTo>
                    <a:pt x="1115695" y="38735"/>
                  </a:moveTo>
                  <a:lnTo>
                    <a:pt x="1083310" y="38735"/>
                  </a:lnTo>
                  <a:lnTo>
                    <a:pt x="1083310" y="0"/>
                  </a:lnTo>
                  <a:lnTo>
                    <a:pt x="1064260" y="0"/>
                  </a:lnTo>
                  <a:lnTo>
                    <a:pt x="1064260" y="38735"/>
                  </a:lnTo>
                  <a:lnTo>
                    <a:pt x="1061072" y="38735"/>
                  </a:lnTo>
                  <a:lnTo>
                    <a:pt x="1061072" y="57785"/>
                  </a:lnTo>
                  <a:lnTo>
                    <a:pt x="1115695" y="57785"/>
                  </a:lnTo>
                  <a:lnTo>
                    <a:pt x="1115695" y="38735"/>
                  </a:lnTo>
                  <a:close/>
                </a:path>
              </a:pathLst>
            </a:custGeom>
            <a:solidFill>
              <a:srgbClr val="7F7F7F"/>
            </a:solidFill>
          </p:spPr>
          <p:txBody>
            <a:bodyPr wrap="square" lIns="0" tIns="0" rIns="0" bIns="0" rtlCol="0"/>
            <a:lstStyle/>
            <a:p>
              <a:endParaRPr/>
            </a:p>
          </p:txBody>
        </p:sp>
        <p:sp>
          <p:nvSpPr>
            <p:cNvPr id="21" name="object 21">
              <a:extLst>
                <a:ext uri="{FF2B5EF4-FFF2-40B4-BE49-F238E27FC236}">
                  <a16:creationId xmlns:a16="http://schemas.microsoft.com/office/drawing/2014/main" id="{906B7F18-668B-C34C-287B-7779C08B54EC}"/>
                </a:ext>
              </a:extLst>
            </p:cNvPr>
            <p:cNvSpPr/>
            <p:nvPr/>
          </p:nvSpPr>
          <p:spPr>
            <a:xfrm>
              <a:off x="2875279" y="3429600"/>
              <a:ext cx="20320" cy="0"/>
            </a:xfrm>
            <a:custGeom>
              <a:avLst/>
              <a:gdLst/>
              <a:ahLst/>
              <a:cxnLst/>
              <a:rect l="l" t="t" r="r" b="b"/>
              <a:pathLst>
                <a:path w="20319">
                  <a:moveTo>
                    <a:pt x="20319" y="0"/>
                  </a:moveTo>
                  <a:lnTo>
                    <a:pt x="17780" y="0"/>
                  </a:lnTo>
                  <a:lnTo>
                    <a:pt x="0" y="0"/>
                  </a:lnTo>
                </a:path>
              </a:pathLst>
            </a:custGeom>
            <a:ln w="54630">
              <a:solidFill>
                <a:srgbClr val="7F7F7F"/>
              </a:solidFill>
            </a:ln>
          </p:spPr>
          <p:txBody>
            <a:bodyPr wrap="square" lIns="0" tIns="0" rIns="0" bIns="0" rtlCol="0"/>
            <a:lstStyle/>
            <a:p>
              <a:endParaRPr/>
            </a:p>
          </p:txBody>
        </p:sp>
        <p:sp>
          <p:nvSpPr>
            <p:cNvPr id="22" name="object 22">
              <a:extLst>
                <a:ext uri="{FF2B5EF4-FFF2-40B4-BE49-F238E27FC236}">
                  <a16:creationId xmlns:a16="http://schemas.microsoft.com/office/drawing/2014/main" id="{F617EDF0-6E04-8C21-CFEF-B8A0FCC68268}"/>
                </a:ext>
              </a:extLst>
            </p:cNvPr>
            <p:cNvSpPr/>
            <p:nvPr/>
          </p:nvSpPr>
          <p:spPr>
            <a:xfrm>
              <a:off x="2360930" y="3402294"/>
              <a:ext cx="496570" cy="55244"/>
            </a:xfrm>
            <a:custGeom>
              <a:avLst/>
              <a:gdLst/>
              <a:ahLst/>
              <a:cxnLst/>
              <a:rect l="l" t="t" r="r" b="b"/>
              <a:pathLst>
                <a:path w="496569" h="55245">
                  <a:moveTo>
                    <a:pt x="19050" y="0"/>
                  </a:moveTo>
                  <a:lnTo>
                    <a:pt x="0" y="0"/>
                  </a:lnTo>
                  <a:lnTo>
                    <a:pt x="0" y="54622"/>
                  </a:lnTo>
                  <a:lnTo>
                    <a:pt x="19050" y="54622"/>
                  </a:lnTo>
                  <a:lnTo>
                    <a:pt x="19050" y="0"/>
                  </a:lnTo>
                  <a:close/>
                </a:path>
                <a:path w="496569" h="55245">
                  <a:moveTo>
                    <a:pt x="55880" y="0"/>
                  </a:moveTo>
                  <a:lnTo>
                    <a:pt x="36830" y="0"/>
                  </a:lnTo>
                  <a:lnTo>
                    <a:pt x="36830" y="54622"/>
                  </a:lnTo>
                  <a:lnTo>
                    <a:pt x="55880" y="54622"/>
                  </a:lnTo>
                  <a:lnTo>
                    <a:pt x="55880" y="0"/>
                  </a:lnTo>
                  <a:close/>
                </a:path>
                <a:path w="496569" h="55245">
                  <a:moveTo>
                    <a:pt x="92710" y="0"/>
                  </a:moveTo>
                  <a:lnTo>
                    <a:pt x="73660" y="0"/>
                  </a:lnTo>
                  <a:lnTo>
                    <a:pt x="73660" y="54622"/>
                  </a:lnTo>
                  <a:lnTo>
                    <a:pt x="92710" y="54622"/>
                  </a:lnTo>
                  <a:lnTo>
                    <a:pt x="92710" y="0"/>
                  </a:lnTo>
                  <a:close/>
                </a:path>
                <a:path w="496569" h="55245">
                  <a:moveTo>
                    <a:pt x="128270" y="0"/>
                  </a:moveTo>
                  <a:lnTo>
                    <a:pt x="110490" y="0"/>
                  </a:lnTo>
                  <a:lnTo>
                    <a:pt x="110490" y="54622"/>
                  </a:lnTo>
                  <a:lnTo>
                    <a:pt x="128270" y="54622"/>
                  </a:lnTo>
                  <a:lnTo>
                    <a:pt x="128270" y="0"/>
                  </a:lnTo>
                  <a:close/>
                </a:path>
                <a:path w="496569" h="55245">
                  <a:moveTo>
                    <a:pt x="165100" y="0"/>
                  </a:moveTo>
                  <a:lnTo>
                    <a:pt x="147320" y="0"/>
                  </a:lnTo>
                  <a:lnTo>
                    <a:pt x="147320" y="54622"/>
                  </a:lnTo>
                  <a:lnTo>
                    <a:pt x="165100" y="54622"/>
                  </a:lnTo>
                  <a:lnTo>
                    <a:pt x="165100" y="0"/>
                  </a:lnTo>
                  <a:close/>
                </a:path>
                <a:path w="496569" h="55245">
                  <a:moveTo>
                    <a:pt x="201930" y="0"/>
                  </a:moveTo>
                  <a:lnTo>
                    <a:pt x="184150" y="0"/>
                  </a:lnTo>
                  <a:lnTo>
                    <a:pt x="184150" y="54622"/>
                  </a:lnTo>
                  <a:lnTo>
                    <a:pt x="201930" y="54622"/>
                  </a:lnTo>
                  <a:lnTo>
                    <a:pt x="201930" y="0"/>
                  </a:lnTo>
                  <a:close/>
                </a:path>
                <a:path w="496569" h="55245">
                  <a:moveTo>
                    <a:pt x="238760" y="0"/>
                  </a:moveTo>
                  <a:lnTo>
                    <a:pt x="220980" y="0"/>
                  </a:lnTo>
                  <a:lnTo>
                    <a:pt x="220980" y="54622"/>
                  </a:lnTo>
                  <a:lnTo>
                    <a:pt x="238760" y="54622"/>
                  </a:lnTo>
                  <a:lnTo>
                    <a:pt x="238760" y="0"/>
                  </a:lnTo>
                  <a:close/>
                </a:path>
                <a:path w="496569" h="55245">
                  <a:moveTo>
                    <a:pt x="275590" y="0"/>
                  </a:moveTo>
                  <a:lnTo>
                    <a:pt x="257810" y="0"/>
                  </a:lnTo>
                  <a:lnTo>
                    <a:pt x="257810" y="54622"/>
                  </a:lnTo>
                  <a:lnTo>
                    <a:pt x="275590" y="54622"/>
                  </a:lnTo>
                  <a:lnTo>
                    <a:pt x="275590" y="0"/>
                  </a:lnTo>
                  <a:close/>
                </a:path>
                <a:path w="496569" h="55245">
                  <a:moveTo>
                    <a:pt x="312420" y="0"/>
                  </a:moveTo>
                  <a:lnTo>
                    <a:pt x="294640" y="0"/>
                  </a:lnTo>
                  <a:lnTo>
                    <a:pt x="294640" y="54622"/>
                  </a:lnTo>
                  <a:lnTo>
                    <a:pt x="312420" y="54622"/>
                  </a:lnTo>
                  <a:lnTo>
                    <a:pt x="312420" y="0"/>
                  </a:lnTo>
                  <a:close/>
                </a:path>
                <a:path w="496569" h="55245">
                  <a:moveTo>
                    <a:pt x="349250" y="0"/>
                  </a:moveTo>
                  <a:lnTo>
                    <a:pt x="330200" y="0"/>
                  </a:lnTo>
                  <a:lnTo>
                    <a:pt x="330200" y="54622"/>
                  </a:lnTo>
                  <a:lnTo>
                    <a:pt x="349250" y="54622"/>
                  </a:lnTo>
                  <a:lnTo>
                    <a:pt x="349250" y="0"/>
                  </a:lnTo>
                  <a:close/>
                </a:path>
                <a:path w="496569" h="55245">
                  <a:moveTo>
                    <a:pt x="386080" y="0"/>
                  </a:moveTo>
                  <a:lnTo>
                    <a:pt x="367030" y="0"/>
                  </a:lnTo>
                  <a:lnTo>
                    <a:pt x="367030" y="54622"/>
                  </a:lnTo>
                  <a:lnTo>
                    <a:pt x="386080" y="54622"/>
                  </a:lnTo>
                  <a:lnTo>
                    <a:pt x="386080" y="0"/>
                  </a:lnTo>
                  <a:close/>
                </a:path>
                <a:path w="496569" h="55245">
                  <a:moveTo>
                    <a:pt x="422910" y="0"/>
                  </a:moveTo>
                  <a:lnTo>
                    <a:pt x="403860" y="0"/>
                  </a:lnTo>
                  <a:lnTo>
                    <a:pt x="403860" y="54622"/>
                  </a:lnTo>
                  <a:lnTo>
                    <a:pt x="422910" y="54622"/>
                  </a:lnTo>
                  <a:lnTo>
                    <a:pt x="422910" y="0"/>
                  </a:lnTo>
                  <a:close/>
                </a:path>
                <a:path w="496569" h="55245">
                  <a:moveTo>
                    <a:pt x="459740" y="0"/>
                  </a:moveTo>
                  <a:lnTo>
                    <a:pt x="440690" y="0"/>
                  </a:lnTo>
                  <a:lnTo>
                    <a:pt x="440690" y="54622"/>
                  </a:lnTo>
                  <a:lnTo>
                    <a:pt x="459740" y="54622"/>
                  </a:lnTo>
                  <a:lnTo>
                    <a:pt x="459740" y="0"/>
                  </a:lnTo>
                  <a:close/>
                </a:path>
                <a:path w="496569" h="55245">
                  <a:moveTo>
                    <a:pt x="496570" y="0"/>
                  </a:moveTo>
                  <a:lnTo>
                    <a:pt x="477520" y="0"/>
                  </a:lnTo>
                  <a:lnTo>
                    <a:pt x="477520" y="54622"/>
                  </a:lnTo>
                  <a:lnTo>
                    <a:pt x="496570" y="54622"/>
                  </a:lnTo>
                  <a:lnTo>
                    <a:pt x="496570" y="0"/>
                  </a:lnTo>
                  <a:close/>
                </a:path>
              </a:pathLst>
            </a:custGeom>
            <a:solidFill>
              <a:srgbClr val="7F7F7F"/>
            </a:solidFill>
          </p:spPr>
          <p:txBody>
            <a:bodyPr wrap="square" lIns="0" tIns="0" rIns="0" bIns="0" rtlCol="0"/>
            <a:lstStyle/>
            <a:p>
              <a:endParaRPr/>
            </a:p>
          </p:txBody>
        </p:sp>
        <p:sp>
          <p:nvSpPr>
            <p:cNvPr id="23" name="object 23">
              <a:extLst>
                <a:ext uri="{FF2B5EF4-FFF2-40B4-BE49-F238E27FC236}">
                  <a16:creationId xmlns:a16="http://schemas.microsoft.com/office/drawing/2014/main" id="{4B77C4F0-05FE-04E3-8F97-10210D36FFD8}"/>
                </a:ext>
              </a:extLst>
            </p:cNvPr>
            <p:cNvSpPr/>
            <p:nvPr/>
          </p:nvSpPr>
          <p:spPr>
            <a:xfrm>
              <a:off x="2336800" y="3416900"/>
              <a:ext cx="6350" cy="12700"/>
            </a:xfrm>
            <a:custGeom>
              <a:avLst/>
              <a:gdLst/>
              <a:ahLst/>
              <a:cxnLst/>
              <a:rect l="l" t="t" r="r" b="b"/>
              <a:pathLst>
                <a:path w="6350" h="12700">
                  <a:moveTo>
                    <a:pt x="6350" y="12700"/>
                  </a:moveTo>
                  <a:lnTo>
                    <a:pt x="0" y="12700"/>
                  </a:lnTo>
                  <a:lnTo>
                    <a:pt x="0" y="0"/>
                  </a:lnTo>
                </a:path>
              </a:pathLst>
            </a:custGeom>
            <a:ln w="54630">
              <a:solidFill>
                <a:srgbClr val="7F7F7F"/>
              </a:solidFill>
            </a:ln>
          </p:spPr>
          <p:txBody>
            <a:bodyPr wrap="square" lIns="0" tIns="0" rIns="0" bIns="0" rtlCol="0"/>
            <a:lstStyle/>
            <a:p>
              <a:endParaRPr/>
            </a:p>
          </p:txBody>
        </p:sp>
        <p:sp>
          <p:nvSpPr>
            <p:cNvPr id="24" name="object 24">
              <a:extLst>
                <a:ext uri="{FF2B5EF4-FFF2-40B4-BE49-F238E27FC236}">
                  <a16:creationId xmlns:a16="http://schemas.microsoft.com/office/drawing/2014/main" id="{B1CD7A6F-D568-0532-78B3-38DCE964ED38}"/>
                </a:ext>
              </a:extLst>
            </p:cNvPr>
            <p:cNvSpPr/>
            <p:nvPr/>
          </p:nvSpPr>
          <p:spPr>
            <a:xfrm>
              <a:off x="2309482" y="3123529"/>
              <a:ext cx="55244" cy="275590"/>
            </a:xfrm>
            <a:custGeom>
              <a:avLst/>
              <a:gdLst/>
              <a:ahLst/>
              <a:cxnLst/>
              <a:rect l="l" t="t" r="r" b="b"/>
              <a:pathLst>
                <a:path w="55244" h="275589">
                  <a:moveTo>
                    <a:pt x="54622" y="256540"/>
                  </a:moveTo>
                  <a:lnTo>
                    <a:pt x="0" y="256540"/>
                  </a:lnTo>
                  <a:lnTo>
                    <a:pt x="0" y="275590"/>
                  </a:lnTo>
                  <a:lnTo>
                    <a:pt x="54622" y="275590"/>
                  </a:lnTo>
                  <a:lnTo>
                    <a:pt x="54622" y="256540"/>
                  </a:lnTo>
                  <a:close/>
                </a:path>
                <a:path w="55244" h="275589">
                  <a:moveTo>
                    <a:pt x="54622" y="219710"/>
                  </a:moveTo>
                  <a:lnTo>
                    <a:pt x="0" y="219710"/>
                  </a:lnTo>
                  <a:lnTo>
                    <a:pt x="0" y="238760"/>
                  </a:lnTo>
                  <a:lnTo>
                    <a:pt x="54622" y="238760"/>
                  </a:lnTo>
                  <a:lnTo>
                    <a:pt x="54622" y="219710"/>
                  </a:lnTo>
                  <a:close/>
                </a:path>
                <a:path w="55244" h="275589">
                  <a:moveTo>
                    <a:pt x="54622" y="182880"/>
                  </a:moveTo>
                  <a:lnTo>
                    <a:pt x="0" y="182880"/>
                  </a:lnTo>
                  <a:lnTo>
                    <a:pt x="0" y="201930"/>
                  </a:lnTo>
                  <a:lnTo>
                    <a:pt x="54622" y="201930"/>
                  </a:lnTo>
                  <a:lnTo>
                    <a:pt x="54622" y="182880"/>
                  </a:lnTo>
                  <a:close/>
                </a:path>
                <a:path w="55244" h="275589">
                  <a:moveTo>
                    <a:pt x="54622" y="146050"/>
                  </a:moveTo>
                  <a:lnTo>
                    <a:pt x="0" y="146050"/>
                  </a:lnTo>
                  <a:lnTo>
                    <a:pt x="0" y="165100"/>
                  </a:lnTo>
                  <a:lnTo>
                    <a:pt x="54622" y="165100"/>
                  </a:lnTo>
                  <a:lnTo>
                    <a:pt x="54622" y="146050"/>
                  </a:lnTo>
                  <a:close/>
                </a:path>
                <a:path w="55244" h="275589">
                  <a:moveTo>
                    <a:pt x="54622" y="110490"/>
                  </a:moveTo>
                  <a:lnTo>
                    <a:pt x="0" y="110490"/>
                  </a:lnTo>
                  <a:lnTo>
                    <a:pt x="0" y="128270"/>
                  </a:lnTo>
                  <a:lnTo>
                    <a:pt x="54622" y="128270"/>
                  </a:lnTo>
                  <a:lnTo>
                    <a:pt x="54622" y="110490"/>
                  </a:lnTo>
                  <a:close/>
                </a:path>
                <a:path w="55244" h="275589">
                  <a:moveTo>
                    <a:pt x="54622" y="73660"/>
                  </a:moveTo>
                  <a:lnTo>
                    <a:pt x="0" y="73660"/>
                  </a:lnTo>
                  <a:lnTo>
                    <a:pt x="0" y="91440"/>
                  </a:lnTo>
                  <a:lnTo>
                    <a:pt x="54622" y="91440"/>
                  </a:lnTo>
                  <a:lnTo>
                    <a:pt x="54622" y="73660"/>
                  </a:lnTo>
                  <a:close/>
                </a:path>
                <a:path w="55244" h="275589">
                  <a:moveTo>
                    <a:pt x="54622" y="36830"/>
                  </a:moveTo>
                  <a:lnTo>
                    <a:pt x="0" y="36830"/>
                  </a:lnTo>
                  <a:lnTo>
                    <a:pt x="0" y="54610"/>
                  </a:lnTo>
                  <a:lnTo>
                    <a:pt x="54622" y="54610"/>
                  </a:lnTo>
                  <a:lnTo>
                    <a:pt x="54622" y="36830"/>
                  </a:lnTo>
                  <a:close/>
                </a:path>
                <a:path w="55244" h="275589">
                  <a:moveTo>
                    <a:pt x="54622" y="0"/>
                  </a:moveTo>
                  <a:lnTo>
                    <a:pt x="0" y="0"/>
                  </a:lnTo>
                  <a:lnTo>
                    <a:pt x="0" y="17780"/>
                  </a:lnTo>
                  <a:lnTo>
                    <a:pt x="54622" y="17780"/>
                  </a:lnTo>
                  <a:lnTo>
                    <a:pt x="54622" y="0"/>
                  </a:lnTo>
                  <a:close/>
                </a:path>
              </a:pathLst>
            </a:custGeom>
            <a:solidFill>
              <a:srgbClr val="7F7F7F"/>
            </a:solidFill>
          </p:spPr>
          <p:txBody>
            <a:bodyPr wrap="square" lIns="0" tIns="0" rIns="0" bIns="0" rtlCol="0"/>
            <a:lstStyle/>
            <a:p>
              <a:endParaRPr/>
            </a:p>
          </p:txBody>
        </p:sp>
        <p:sp>
          <p:nvSpPr>
            <p:cNvPr id="25" name="object 25">
              <a:extLst>
                <a:ext uri="{FF2B5EF4-FFF2-40B4-BE49-F238E27FC236}">
                  <a16:creationId xmlns:a16="http://schemas.microsoft.com/office/drawing/2014/main" id="{4A3FA189-DF99-B620-DA40-BBE2B4D16BCB}"/>
                </a:ext>
              </a:extLst>
            </p:cNvPr>
            <p:cNvSpPr/>
            <p:nvPr/>
          </p:nvSpPr>
          <p:spPr>
            <a:xfrm>
              <a:off x="2336800" y="3091780"/>
              <a:ext cx="5080" cy="12700"/>
            </a:xfrm>
            <a:custGeom>
              <a:avLst/>
              <a:gdLst/>
              <a:ahLst/>
              <a:cxnLst/>
              <a:rect l="l" t="t" r="r" b="b"/>
              <a:pathLst>
                <a:path w="5080" h="12700">
                  <a:moveTo>
                    <a:pt x="0" y="12700"/>
                  </a:moveTo>
                  <a:lnTo>
                    <a:pt x="0" y="0"/>
                  </a:lnTo>
                  <a:lnTo>
                    <a:pt x="5080" y="0"/>
                  </a:lnTo>
                </a:path>
              </a:pathLst>
            </a:custGeom>
            <a:ln w="54630">
              <a:solidFill>
                <a:srgbClr val="7F7F7F"/>
              </a:solidFill>
            </a:ln>
          </p:spPr>
          <p:txBody>
            <a:bodyPr wrap="square" lIns="0" tIns="0" rIns="0" bIns="0" rtlCol="0"/>
            <a:lstStyle/>
            <a:p>
              <a:endParaRPr/>
            </a:p>
          </p:txBody>
        </p:sp>
        <p:sp>
          <p:nvSpPr>
            <p:cNvPr id="26" name="object 26">
              <a:extLst>
                <a:ext uri="{FF2B5EF4-FFF2-40B4-BE49-F238E27FC236}">
                  <a16:creationId xmlns:a16="http://schemas.microsoft.com/office/drawing/2014/main" id="{AA701AD8-87ED-1317-CEFF-256617997760}"/>
                </a:ext>
              </a:extLst>
            </p:cNvPr>
            <p:cNvSpPr/>
            <p:nvPr/>
          </p:nvSpPr>
          <p:spPr>
            <a:xfrm>
              <a:off x="2360930" y="3064474"/>
              <a:ext cx="1115695" cy="393065"/>
            </a:xfrm>
            <a:custGeom>
              <a:avLst/>
              <a:gdLst/>
              <a:ahLst/>
              <a:cxnLst/>
              <a:rect l="l" t="t" r="r" b="b"/>
              <a:pathLst>
                <a:path w="1115695" h="393064">
                  <a:moveTo>
                    <a:pt x="17780" y="0"/>
                  </a:moveTo>
                  <a:lnTo>
                    <a:pt x="0" y="0"/>
                  </a:lnTo>
                  <a:lnTo>
                    <a:pt x="0" y="54622"/>
                  </a:lnTo>
                  <a:lnTo>
                    <a:pt x="17780" y="54622"/>
                  </a:lnTo>
                  <a:lnTo>
                    <a:pt x="17780" y="0"/>
                  </a:lnTo>
                  <a:close/>
                </a:path>
                <a:path w="1115695" h="393064">
                  <a:moveTo>
                    <a:pt x="54610" y="0"/>
                  </a:moveTo>
                  <a:lnTo>
                    <a:pt x="36830" y="0"/>
                  </a:lnTo>
                  <a:lnTo>
                    <a:pt x="36830" y="54622"/>
                  </a:lnTo>
                  <a:lnTo>
                    <a:pt x="54610" y="54622"/>
                  </a:lnTo>
                  <a:lnTo>
                    <a:pt x="54610" y="0"/>
                  </a:lnTo>
                  <a:close/>
                </a:path>
                <a:path w="1115695" h="393064">
                  <a:moveTo>
                    <a:pt x="91440" y="0"/>
                  </a:moveTo>
                  <a:lnTo>
                    <a:pt x="73660" y="0"/>
                  </a:lnTo>
                  <a:lnTo>
                    <a:pt x="73660" y="54622"/>
                  </a:lnTo>
                  <a:lnTo>
                    <a:pt x="91440" y="54622"/>
                  </a:lnTo>
                  <a:lnTo>
                    <a:pt x="91440" y="0"/>
                  </a:lnTo>
                  <a:close/>
                </a:path>
                <a:path w="1115695" h="393064">
                  <a:moveTo>
                    <a:pt x="128270" y="0"/>
                  </a:moveTo>
                  <a:lnTo>
                    <a:pt x="109220" y="0"/>
                  </a:lnTo>
                  <a:lnTo>
                    <a:pt x="109220" y="54622"/>
                  </a:lnTo>
                  <a:lnTo>
                    <a:pt x="128270" y="54622"/>
                  </a:lnTo>
                  <a:lnTo>
                    <a:pt x="128270" y="0"/>
                  </a:lnTo>
                  <a:close/>
                </a:path>
                <a:path w="1115695" h="393064">
                  <a:moveTo>
                    <a:pt x="165100" y="0"/>
                  </a:moveTo>
                  <a:lnTo>
                    <a:pt x="146050" y="0"/>
                  </a:lnTo>
                  <a:lnTo>
                    <a:pt x="146050" y="54622"/>
                  </a:lnTo>
                  <a:lnTo>
                    <a:pt x="165100" y="54622"/>
                  </a:lnTo>
                  <a:lnTo>
                    <a:pt x="165100" y="0"/>
                  </a:lnTo>
                  <a:close/>
                </a:path>
                <a:path w="1115695" h="393064">
                  <a:moveTo>
                    <a:pt x="201930" y="0"/>
                  </a:moveTo>
                  <a:lnTo>
                    <a:pt x="182880" y="0"/>
                  </a:lnTo>
                  <a:lnTo>
                    <a:pt x="182880" y="54622"/>
                  </a:lnTo>
                  <a:lnTo>
                    <a:pt x="201930" y="54622"/>
                  </a:lnTo>
                  <a:lnTo>
                    <a:pt x="201930" y="0"/>
                  </a:lnTo>
                  <a:close/>
                </a:path>
                <a:path w="1115695" h="393064">
                  <a:moveTo>
                    <a:pt x="238760" y="0"/>
                  </a:moveTo>
                  <a:lnTo>
                    <a:pt x="219710" y="0"/>
                  </a:lnTo>
                  <a:lnTo>
                    <a:pt x="219710" y="54622"/>
                  </a:lnTo>
                  <a:lnTo>
                    <a:pt x="238760" y="54622"/>
                  </a:lnTo>
                  <a:lnTo>
                    <a:pt x="238760" y="0"/>
                  </a:lnTo>
                  <a:close/>
                </a:path>
                <a:path w="1115695" h="393064">
                  <a:moveTo>
                    <a:pt x="275590" y="0"/>
                  </a:moveTo>
                  <a:lnTo>
                    <a:pt x="256540" y="0"/>
                  </a:lnTo>
                  <a:lnTo>
                    <a:pt x="256540" y="54622"/>
                  </a:lnTo>
                  <a:lnTo>
                    <a:pt x="275590" y="54622"/>
                  </a:lnTo>
                  <a:lnTo>
                    <a:pt x="275590" y="0"/>
                  </a:lnTo>
                  <a:close/>
                </a:path>
                <a:path w="1115695" h="393064">
                  <a:moveTo>
                    <a:pt x="311150" y="0"/>
                  </a:moveTo>
                  <a:lnTo>
                    <a:pt x="293370" y="0"/>
                  </a:lnTo>
                  <a:lnTo>
                    <a:pt x="293370" y="54622"/>
                  </a:lnTo>
                  <a:lnTo>
                    <a:pt x="311150" y="54622"/>
                  </a:lnTo>
                  <a:lnTo>
                    <a:pt x="311150" y="0"/>
                  </a:lnTo>
                  <a:close/>
                </a:path>
                <a:path w="1115695" h="393064">
                  <a:moveTo>
                    <a:pt x="347980" y="0"/>
                  </a:moveTo>
                  <a:lnTo>
                    <a:pt x="330200" y="0"/>
                  </a:lnTo>
                  <a:lnTo>
                    <a:pt x="330200" y="54622"/>
                  </a:lnTo>
                  <a:lnTo>
                    <a:pt x="347980" y="54622"/>
                  </a:lnTo>
                  <a:lnTo>
                    <a:pt x="347980" y="0"/>
                  </a:lnTo>
                  <a:close/>
                </a:path>
                <a:path w="1115695" h="393064">
                  <a:moveTo>
                    <a:pt x="384810" y="0"/>
                  </a:moveTo>
                  <a:lnTo>
                    <a:pt x="367030" y="0"/>
                  </a:lnTo>
                  <a:lnTo>
                    <a:pt x="367030" y="54622"/>
                  </a:lnTo>
                  <a:lnTo>
                    <a:pt x="384810" y="54622"/>
                  </a:lnTo>
                  <a:lnTo>
                    <a:pt x="384810" y="0"/>
                  </a:lnTo>
                  <a:close/>
                </a:path>
                <a:path w="1115695" h="393064">
                  <a:moveTo>
                    <a:pt x="421640" y="0"/>
                  </a:moveTo>
                  <a:lnTo>
                    <a:pt x="403860" y="0"/>
                  </a:lnTo>
                  <a:lnTo>
                    <a:pt x="403860" y="54622"/>
                  </a:lnTo>
                  <a:lnTo>
                    <a:pt x="421640" y="54622"/>
                  </a:lnTo>
                  <a:lnTo>
                    <a:pt x="421640" y="0"/>
                  </a:lnTo>
                  <a:close/>
                </a:path>
                <a:path w="1115695" h="393064">
                  <a:moveTo>
                    <a:pt x="458470" y="0"/>
                  </a:moveTo>
                  <a:lnTo>
                    <a:pt x="440690" y="0"/>
                  </a:lnTo>
                  <a:lnTo>
                    <a:pt x="440690" y="54622"/>
                  </a:lnTo>
                  <a:lnTo>
                    <a:pt x="458470" y="54622"/>
                  </a:lnTo>
                  <a:lnTo>
                    <a:pt x="458470" y="0"/>
                  </a:lnTo>
                  <a:close/>
                </a:path>
                <a:path w="1115695" h="393064">
                  <a:moveTo>
                    <a:pt x="495300" y="0"/>
                  </a:moveTo>
                  <a:lnTo>
                    <a:pt x="477520" y="0"/>
                  </a:lnTo>
                  <a:lnTo>
                    <a:pt x="477520" y="54622"/>
                  </a:lnTo>
                  <a:lnTo>
                    <a:pt x="495300" y="54622"/>
                  </a:lnTo>
                  <a:lnTo>
                    <a:pt x="495300" y="0"/>
                  </a:lnTo>
                  <a:close/>
                </a:path>
                <a:path w="1115695" h="393064">
                  <a:moveTo>
                    <a:pt x="532130" y="0"/>
                  </a:moveTo>
                  <a:lnTo>
                    <a:pt x="513080" y="0"/>
                  </a:lnTo>
                  <a:lnTo>
                    <a:pt x="513080" y="54622"/>
                  </a:lnTo>
                  <a:lnTo>
                    <a:pt x="532130" y="54622"/>
                  </a:lnTo>
                  <a:lnTo>
                    <a:pt x="532130" y="0"/>
                  </a:lnTo>
                  <a:close/>
                </a:path>
                <a:path w="1115695" h="393064">
                  <a:moveTo>
                    <a:pt x="568960" y="0"/>
                  </a:moveTo>
                  <a:lnTo>
                    <a:pt x="549910" y="0"/>
                  </a:lnTo>
                  <a:lnTo>
                    <a:pt x="549910" y="54622"/>
                  </a:lnTo>
                  <a:lnTo>
                    <a:pt x="568960" y="54622"/>
                  </a:lnTo>
                  <a:lnTo>
                    <a:pt x="568960" y="0"/>
                  </a:lnTo>
                  <a:close/>
                </a:path>
                <a:path w="1115695" h="393064">
                  <a:moveTo>
                    <a:pt x="571500" y="337820"/>
                  </a:moveTo>
                  <a:lnTo>
                    <a:pt x="552450" y="337820"/>
                  </a:lnTo>
                  <a:lnTo>
                    <a:pt x="552450" y="392442"/>
                  </a:lnTo>
                  <a:lnTo>
                    <a:pt x="571500" y="392442"/>
                  </a:lnTo>
                  <a:lnTo>
                    <a:pt x="571500" y="337820"/>
                  </a:lnTo>
                  <a:close/>
                </a:path>
                <a:path w="1115695" h="393064">
                  <a:moveTo>
                    <a:pt x="605790" y="0"/>
                  </a:moveTo>
                  <a:lnTo>
                    <a:pt x="586740" y="0"/>
                  </a:lnTo>
                  <a:lnTo>
                    <a:pt x="586740" y="54622"/>
                  </a:lnTo>
                  <a:lnTo>
                    <a:pt x="605790" y="54622"/>
                  </a:lnTo>
                  <a:lnTo>
                    <a:pt x="605790" y="0"/>
                  </a:lnTo>
                  <a:close/>
                </a:path>
                <a:path w="1115695" h="393064">
                  <a:moveTo>
                    <a:pt x="607060" y="337820"/>
                  </a:moveTo>
                  <a:lnTo>
                    <a:pt x="589280" y="337820"/>
                  </a:lnTo>
                  <a:lnTo>
                    <a:pt x="589280" y="392442"/>
                  </a:lnTo>
                  <a:lnTo>
                    <a:pt x="607060" y="392442"/>
                  </a:lnTo>
                  <a:lnTo>
                    <a:pt x="607060" y="337820"/>
                  </a:lnTo>
                  <a:close/>
                </a:path>
                <a:path w="1115695" h="393064">
                  <a:moveTo>
                    <a:pt x="642620" y="0"/>
                  </a:moveTo>
                  <a:lnTo>
                    <a:pt x="623570" y="0"/>
                  </a:lnTo>
                  <a:lnTo>
                    <a:pt x="623570" y="54622"/>
                  </a:lnTo>
                  <a:lnTo>
                    <a:pt x="642620" y="54622"/>
                  </a:lnTo>
                  <a:lnTo>
                    <a:pt x="642620" y="0"/>
                  </a:lnTo>
                  <a:close/>
                </a:path>
                <a:path w="1115695" h="393064">
                  <a:moveTo>
                    <a:pt x="643890" y="337820"/>
                  </a:moveTo>
                  <a:lnTo>
                    <a:pt x="626110" y="337820"/>
                  </a:lnTo>
                  <a:lnTo>
                    <a:pt x="626110" y="392442"/>
                  </a:lnTo>
                  <a:lnTo>
                    <a:pt x="643890" y="392442"/>
                  </a:lnTo>
                  <a:lnTo>
                    <a:pt x="643890" y="337820"/>
                  </a:lnTo>
                  <a:close/>
                </a:path>
                <a:path w="1115695" h="393064">
                  <a:moveTo>
                    <a:pt x="679450" y="0"/>
                  </a:moveTo>
                  <a:lnTo>
                    <a:pt x="660400" y="0"/>
                  </a:lnTo>
                  <a:lnTo>
                    <a:pt x="660400" y="54622"/>
                  </a:lnTo>
                  <a:lnTo>
                    <a:pt x="679450" y="54622"/>
                  </a:lnTo>
                  <a:lnTo>
                    <a:pt x="679450" y="0"/>
                  </a:lnTo>
                  <a:close/>
                </a:path>
                <a:path w="1115695" h="393064">
                  <a:moveTo>
                    <a:pt x="680720" y="337820"/>
                  </a:moveTo>
                  <a:lnTo>
                    <a:pt x="662940" y="337820"/>
                  </a:lnTo>
                  <a:lnTo>
                    <a:pt x="662940" y="392442"/>
                  </a:lnTo>
                  <a:lnTo>
                    <a:pt x="680720" y="392442"/>
                  </a:lnTo>
                  <a:lnTo>
                    <a:pt x="680720" y="337820"/>
                  </a:lnTo>
                  <a:close/>
                </a:path>
                <a:path w="1115695" h="393064">
                  <a:moveTo>
                    <a:pt x="715010" y="0"/>
                  </a:moveTo>
                  <a:lnTo>
                    <a:pt x="697230" y="0"/>
                  </a:lnTo>
                  <a:lnTo>
                    <a:pt x="697230" y="54622"/>
                  </a:lnTo>
                  <a:lnTo>
                    <a:pt x="715010" y="54622"/>
                  </a:lnTo>
                  <a:lnTo>
                    <a:pt x="715010" y="0"/>
                  </a:lnTo>
                  <a:close/>
                </a:path>
                <a:path w="1115695" h="393064">
                  <a:moveTo>
                    <a:pt x="717550" y="337820"/>
                  </a:moveTo>
                  <a:lnTo>
                    <a:pt x="699770" y="337820"/>
                  </a:lnTo>
                  <a:lnTo>
                    <a:pt x="699770" y="392442"/>
                  </a:lnTo>
                  <a:lnTo>
                    <a:pt x="717550" y="392442"/>
                  </a:lnTo>
                  <a:lnTo>
                    <a:pt x="717550" y="337820"/>
                  </a:lnTo>
                  <a:close/>
                </a:path>
                <a:path w="1115695" h="393064">
                  <a:moveTo>
                    <a:pt x="751840" y="0"/>
                  </a:moveTo>
                  <a:lnTo>
                    <a:pt x="734060" y="0"/>
                  </a:lnTo>
                  <a:lnTo>
                    <a:pt x="734060" y="54622"/>
                  </a:lnTo>
                  <a:lnTo>
                    <a:pt x="751840" y="54622"/>
                  </a:lnTo>
                  <a:lnTo>
                    <a:pt x="751840" y="0"/>
                  </a:lnTo>
                  <a:close/>
                </a:path>
                <a:path w="1115695" h="393064">
                  <a:moveTo>
                    <a:pt x="754380" y="337820"/>
                  </a:moveTo>
                  <a:lnTo>
                    <a:pt x="736600" y="337820"/>
                  </a:lnTo>
                  <a:lnTo>
                    <a:pt x="736600" y="392442"/>
                  </a:lnTo>
                  <a:lnTo>
                    <a:pt x="754380" y="392442"/>
                  </a:lnTo>
                  <a:lnTo>
                    <a:pt x="754380" y="337820"/>
                  </a:lnTo>
                  <a:close/>
                </a:path>
                <a:path w="1115695" h="393064">
                  <a:moveTo>
                    <a:pt x="788670" y="0"/>
                  </a:moveTo>
                  <a:lnTo>
                    <a:pt x="770890" y="0"/>
                  </a:lnTo>
                  <a:lnTo>
                    <a:pt x="770890" y="54622"/>
                  </a:lnTo>
                  <a:lnTo>
                    <a:pt x="788670" y="54622"/>
                  </a:lnTo>
                  <a:lnTo>
                    <a:pt x="788670" y="0"/>
                  </a:lnTo>
                  <a:close/>
                </a:path>
                <a:path w="1115695" h="393064">
                  <a:moveTo>
                    <a:pt x="791210" y="337820"/>
                  </a:moveTo>
                  <a:lnTo>
                    <a:pt x="773430" y="337820"/>
                  </a:lnTo>
                  <a:lnTo>
                    <a:pt x="773430" y="392442"/>
                  </a:lnTo>
                  <a:lnTo>
                    <a:pt x="791210" y="392442"/>
                  </a:lnTo>
                  <a:lnTo>
                    <a:pt x="791210" y="337820"/>
                  </a:lnTo>
                  <a:close/>
                </a:path>
                <a:path w="1115695" h="393064">
                  <a:moveTo>
                    <a:pt x="825500" y="0"/>
                  </a:moveTo>
                  <a:lnTo>
                    <a:pt x="807720" y="0"/>
                  </a:lnTo>
                  <a:lnTo>
                    <a:pt x="807720" y="54622"/>
                  </a:lnTo>
                  <a:lnTo>
                    <a:pt x="825500" y="54622"/>
                  </a:lnTo>
                  <a:lnTo>
                    <a:pt x="825500" y="0"/>
                  </a:lnTo>
                  <a:close/>
                </a:path>
                <a:path w="1115695" h="393064">
                  <a:moveTo>
                    <a:pt x="828040" y="337820"/>
                  </a:moveTo>
                  <a:lnTo>
                    <a:pt x="808990" y="337820"/>
                  </a:lnTo>
                  <a:lnTo>
                    <a:pt x="808990" y="392442"/>
                  </a:lnTo>
                  <a:lnTo>
                    <a:pt x="828040" y="392442"/>
                  </a:lnTo>
                  <a:lnTo>
                    <a:pt x="828040" y="337820"/>
                  </a:lnTo>
                  <a:close/>
                </a:path>
                <a:path w="1115695" h="393064">
                  <a:moveTo>
                    <a:pt x="862330" y="0"/>
                  </a:moveTo>
                  <a:lnTo>
                    <a:pt x="844550" y="0"/>
                  </a:lnTo>
                  <a:lnTo>
                    <a:pt x="844550" y="54622"/>
                  </a:lnTo>
                  <a:lnTo>
                    <a:pt x="862330" y="54622"/>
                  </a:lnTo>
                  <a:lnTo>
                    <a:pt x="862330" y="0"/>
                  </a:lnTo>
                  <a:close/>
                </a:path>
                <a:path w="1115695" h="393064">
                  <a:moveTo>
                    <a:pt x="864870" y="337820"/>
                  </a:moveTo>
                  <a:lnTo>
                    <a:pt x="845820" y="337820"/>
                  </a:lnTo>
                  <a:lnTo>
                    <a:pt x="845820" y="392442"/>
                  </a:lnTo>
                  <a:lnTo>
                    <a:pt x="864870" y="392442"/>
                  </a:lnTo>
                  <a:lnTo>
                    <a:pt x="864870" y="337820"/>
                  </a:lnTo>
                  <a:close/>
                </a:path>
                <a:path w="1115695" h="393064">
                  <a:moveTo>
                    <a:pt x="899160" y="0"/>
                  </a:moveTo>
                  <a:lnTo>
                    <a:pt x="881380" y="0"/>
                  </a:lnTo>
                  <a:lnTo>
                    <a:pt x="881380" y="54622"/>
                  </a:lnTo>
                  <a:lnTo>
                    <a:pt x="899160" y="54622"/>
                  </a:lnTo>
                  <a:lnTo>
                    <a:pt x="899160" y="0"/>
                  </a:lnTo>
                  <a:close/>
                </a:path>
                <a:path w="1115695" h="393064">
                  <a:moveTo>
                    <a:pt x="901687" y="337820"/>
                  </a:moveTo>
                  <a:lnTo>
                    <a:pt x="882650" y="337820"/>
                  </a:lnTo>
                  <a:lnTo>
                    <a:pt x="882650" y="392442"/>
                  </a:lnTo>
                  <a:lnTo>
                    <a:pt x="901687" y="392442"/>
                  </a:lnTo>
                  <a:lnTo>
                    <a:pt x="901687" y="337820"/>
                  </a:lnTo>
                  <a:close/>
                </a:path>
                <a:path w="1115695" h="393064">
                  <a:moveTo>
                    <a:pt x="935990" y="0"/>
                  </a:moveTo>
                  <a:lnTo>
                    <a:pt x="918210" y="0"/>
                  </a:lnTo>
                  <a:lnTo>
                    <a:pt x="918210" y="54622"/>
                  </a:lnTo>
                  <a:lnTo>
                    <a:pt x="935990" y="54622"/>
                  </a:lnTo>
                  <a:lnTo>
                    <a:pt x="935990" y="0"/>
                  </a:lnTo>
                  <a:close/>
                </a:path>
                <a:path w="1115695" h="393064">
                  <a:moveTo>
                    <a:pt x="938530" y="337820"/>
                  </a:moveTo>
                  <a:lnTo>
                    <a:pt x="919480" y="337820"/>
                  </a:lnTo>
                  <a:lnTo>
                    <a:pt x="919480" y="392442"/>
                  </a:lnTo>
                  <a:lnTo>
                    <a:pt x="938530" y="392442"/>
                  </a:lnTo>
                  <a:lnTo>
                    <a:pt x="938530" y="337820"/>
                  </a:lnTo>
                  <a:close/>
                </a:path>
                <a:path w="1115695" h="393064">
                  <a:moveTo>
                    <a:pt x="972820" y="0"/>
                  </a:moveTo>
                  <a:lnTo>
                    <a:pt x="953770" y="0"/>
                  </a:lnTo>
                  <a:lnTo>
                    <a:pt x="953770" y="54622"/>
                  </a:lnTo>
                  <a:lnTo>
                    <a:pt x="972820" y="54622"/>
                  </a:lnTo>
                  <a:lnTo>
                    <a:pt x="972820" y="0"/>
                  </a:lnTo>
                  <a:close/>
                </a:path>
                <a:path w="1115695" h="393064">
                  <a:moveTo>
                    <a:pt x="975360" y="337820"/>
                  </a:moveTo>
                  <a:lnTo>
                    <a:pt x="956310" y="337820"/>
                  </a:lnTo>
                  <a:lnTo>
                    <a:pt x="956310" y="392442"/>
                  </a:lnTo>
                  <a:lnTo>
                    <a:pt x="975360" y="392442"/>
                  </a:lnTo>
                  <a:lnTo>
                    <a:pt x="975360" y="337820"/>
                  </a:lnTo>
                  <a:close/>
                </a:path>
                <a:path w="1115695" h="393064">
                  <a:moveTo>
                    <a:pt x="1009650" y="0"/>
                  </a:moveTo>
                  <a:lnTo>
                    <a:pt x="990600" y="0"/>
                  </a:lnTo>
                  <a:lnTo>
                    <a:pt x="990600" y="54622"/>
                  </a:lnTo>
                  <a:lnTo>
                    <a:pt x="1009650" y="54622"/>
                  </a:lnTo>
                  <a:lnTo>
                    <a:pt x="1009650" y="0"/>
                  </a:lnTo>
                  <a:close/>
                </a:path>
                <a:path w="1115695" h="393064">
                  <a:moveTo>
                    <a:pt x="1010920" y="337820"/>
                  </a:moveTo>
                  <a:lnTo>
                    <a:pt x="993140" y="337820"/>
                  </a:lnTo>
                  <a:lnTo>
                    <a:pt x="993140" y="392442"/>
                  </a:lnTo>
                  <a:lnTo>
                    <a:pt x="1010920" y="392442"/>
                  </a:lnTo>
                  <a:lnTo>
                    <a:pt x="1010920" y="337820"/>
                  </a:lnTo>
                  <a:close/>
                </a:path>
                <a:path w="1115695" h="393064">
                  <a:moveTo>
                    <a:pt x="1046480" y="0"/>
                  </a:moveTo>
                  <a:lnTo>
                    <a:pt x="1027430" y="0"/>
                  </a:lnTo>
                  <a:lnTo>
                    <a:pt x="1027430" y="54622"/>
                  </a:lnTo>
                  <a:lnTo>
                    <a:pt x="1046480" y="54622"/>
                  </a:lnTo>
                  <a:lnTo>
                    <a:pt x="1046480" y="0"/>
                  </a:lnTo>
                  <a:close/>
                </a:path>
                <a:path w="1115695" h="393064">
                  <a:moveTo>
                    <a:pt x="1047750" y="337820"/>
                  </a:moveTo>
                  <a:lnTo>
                    <a:pt x="1029970" y="337820"/>
                  </a:lnTo>
                  <a:lnTo>
                    <a:pt x="1029970" y="392442"/>
                  </a:lnTo>
                  <a:lnTo>
                    <a:pt x="1047750" y="392442"/>
                  </a:lnTo>
                  <a:lnTo>
                    <a:pt x="1047750" y="337820"/>
                  </a:lnTo>
                  <a:close/>
                </a:path>
                <a:path w="1115695" h="393064">
                  <a:moveTo>
                    <a:pt x="1115695" y="332105"/>
                  </a:moveTo>
                  <a:lnTo>
                    <a:pt x="1061072" y="332105"/>
                  </a:lnTo>
                  <a:lnTo>
                    <a:pt x="1061072" y="351155"/>
                  </a:lnTo>
                  <a:lnTo>
                    <a:pt x="1066800" y="351155"/>
                  </a:lnTo>
                  <a:lnTo>
                    <a:pt x="1066800" y="392442"/>
                  </a:lnTo>
                  <a:lnTo>
                    <a:pt x="1084580" y="392442"/>
                  </a:lnTo>
                  <a:lnTo>
                    <a:pt x="1084580" y="351155"/>
                  </a:lnTo>
                  <a:lnTo>
                    <a:pt x="1115695" y="351155"/>
                  </a:lnTo>
                  <a:lnTo>
                    <a:pt x="1115695" y="332105"/>
                  </a:lnTo>
                  <a:close/>
                </a:path>
                <a:path w="1115695" h="393064">
                  <a:moveTo>
                    <a:pt x="1115695" y="296545"/>
                  </a:moveTo>
                  <a:lnTo>
                    <a:pt x="1061072" y="296545"/>
                  </a:lnTo>
                  <a:lnTo>
                    <a:pt x="1061072" y="314325"/>
                  </a:lnTo>
                  <a:lnTo>
                    <a:pt x="1115695" y="314325"/>
                  </a:lnTo>
                  <a:lnTo>
                    <a:pt x="1115695" y="296545"/>
                  </a:lnTo>
                  <a:close/>
                </a:path>
                <a:path w="1115695" h="393064">
                  <a:moveTo>
                    <a:pt x="1115695" y="259715"/>
                  </a:moveTo>
                  <a:lnTo>
                    <a:pt x="1061072" y="259715"/>
                  </a:lnTo>
                  <a:lnTo>
                    <a:pt x="1061072" y="277495"/>
                  </a:lnTo>
                  <a:lnTo>
                    <a:pt x="1115695" y="277495"/>
                  </a:lnTo>
                  <a:lnTo>
                    <a:pt x="1115695" y="259715"/>
                  </a:lnTo>
                  <a:close/>
                </a:path>
                <a:path w="1115695" h="393064">
                  <a:moveTo>
                    <a:pt x="1115695" y="222885"/>
                  </a:moveTo>
                  <a:lnTo>
                    <a:pt x="1061072" y="222885"/>
                  </a:lnTo>
                  <a:lnTo>
                    <a:pt x="1061072" y="240665"/>
                  </a:lnTo>
                  <a:lnTo>
                    <a:pt x="1115695" y="240665"/>
                  </a:lnTo>
                  <a:lnTo>
                    <a:pt x="1115695" y="222885"/>
                  </a:lnTo>
                  <a:close/>
                </a:path>
                <a:path w="1115695" h="393064">
                  <a:moveTo>
                    <a:pt x="1115695" y="186055"/>
                  </a:moveTo>
                  <a:lnTo>
                    <a:pt x="1061072" y="186055"/>
                  </a:lnTo>
                  <a:lnTo>
                    <a:pt x="1061072" y="203835"/>
                  </a:lnTo>
                  <a:lnTo>
                    <a:pt x="1115695" y="203835"/>
                  </a:lnTo>
                  <a:lnTo>
                    <a:pt x="1115695" y="186055"/>
                  </a:lnTo>
                  <a:close/>
                </a:path>
                <a:path w="1115695" h="393064">
                  <a:moveTo>
                    <a:pt x="1115695" y="149225"/>
                  </a:moveTo>
                  <a:lnTo>
                    <a:pt x="1061072" y="149225"/>
                  </a:lnTo>
                  <a:lnTo>
                    <a:pt x="1061072" y="167005"/>
                  </a:lnTo>
                  <a:lnTo>
                    <a:pt x="1115695" y="167005"/>
                  </a:lnTo>
                  <a:lnTo>
                    <a:pt x="1115695" y="149225"/>
                  </a:lnTo>
                  <a:close/>
                </a:path>
                <a:path w="1115695" h="393064">
                  <a:moveTo>
                    <a:pt x="1115695" y="112395"/>
                  </a:moveTo>
                  <a:lnTo>
                    <a:pt x="1061072" y="112395"/>
                  </a:lnTo>
                  <a:lnTo>
                    <a:pt x="1061072" y="130175"/>
                  </a:lnTo>
                  <a:lnTo>
                    <a:pt x="1115695" y="130175"/>
                  </a:lnTo>
                  <a:lnTo>
                    <a:pt x="1115695" y="112395"/>
                  </a:lnTo>
                  <a:close/>
                </a:path>
                <a:path w="1115695" h="393064">
                  <a:moveTo>
                    <a:pt x="1115695" y="75565"/>
                  </a:moveTo>
                  <a:lnTo>
                    <a:pt x="1061072" y="75565"/>
                  </a:lnTo>
                  <a:lnTo>
                    <a:pt x="1061072" y="94615"/>
                  </a:lnTo>
                  <a:lnTo>
                    <a:pt x="1115695" y="94615"/>
                  </a:lnTo>
                  <a:lnTo>
                    <a:pt x="1115695" y="75565"/>
                  </a:lnTo>
                  <a:close/>
                </a:path>
                <a:path w="1115695" h="393064">
                  <a:moveTo>
                    <a:pt x="1115695" y="38735"/>
                  </a:moveTo>
                  <a:lnTo>
                    <a:pt x="1083310" y="38735"/>
                  </a:lnTo>
                  <a:lnTo>
                    <a:pt x="1083310" y="0"/>
                  </a:lnTo>
                  <a:lnTo>
                    <a:pt x="1064260" y="0"/>
                  </a:lnTo>
                  <a:lnTo>
                    <a:pt x="1064260" y="38735"/>
                  </a:lnTo>
                  <a:lnTo>
                    <a:pt x="1061072" y="38735"/>
                  </a:lnTo>
                  <a:lnTo>
                    <a:pt x="1061072" y="57785"/>
                  </a:lnTo>
                  <a:lnTo>
                    <a:pt x="1115695" y="57785"/>
                  </a:lnTo>
                  <a:lnTo>
                    <a:pt x="1115695" y="38735"/>
                  </a:lnTo>
                  <a:close/>
                </a:path>
              </a:pathLst>
            </a:custGeom>
            <a:solidFill>
              <a:srgbClr val="7F7F7F"/>
            </a:solidFill>
          </p:spPr>
          <p:txBody>
            <a:bodyPr wrap="square" lIns="0" tIns="0" rIns="0" bIns="0" rtlCol="0"/>
            <a:lstStyle/>
            <a:p>
              <a:endParaRPr/>
            </a:p>
          </p:txBody>
        </p:sp>
        <p:sp>
          <p:nvSpPr>
            <p:cNvPr id="27" name="object 27">
              <a:extLst>
                <a:ext uri="{FF2B5EF4-FFF2-40B4-BE49-F238E27FC236}">
                  <a16:creationId xmlns:a16="http://schemas.microsoft.com/office/drawing/2014/main" id="{F77D0AFF-2237-2F84-45AA-25545EF47D80}"/>
                </a:ext>
              </a:extLst>
            </p:cNvPr>
            <p:cNvSpPr/>
            <p:nvPr/>
          </p:nvSpPr>
          <p:spPr>
            <a:xfrm>
              <a:off x="2866389" y="3420710"/>
              <a:ext cx="20320" cy="0"/>
            </a:xfrm>
            <a:custGeom>
              <a:avLst/>
              <a:gdLst/>
              <a:ahLst/>
              <a:cxnLst/>
              <a:rect l="l" t="t" r="r" b="b"/>
              <a:pathLst>
                <a:path w="20319">
                  <a:moveTo>
                    <a:pt x="20320" y="0"/>
                  </a:moveTo>
                  <a:lnTo>
                    <a:pt x="17780" y="0"/>
                  </a:lnTo>
                  <a:lnTo>
                    <a:pt x="0" y="0"/>
                  </a:lnTo>
                </a:path>
              </a:pathLst>
            </a:custGeom>
            <a:ln w="54630">
              <a:solidFill>
                <a:srgbClr val="3364A3"/>
              </a:solidFill>
            </a:ln>
          </p:spPr>
          <p:txBody>
            <a:bodyPr wrap="square" lIns="0" tIns="0" rIns="0" bIns="0" rtlCol="0"/>
            <a:lstStyle/>
            <a:p>
              <a:endParaRPr/>
            </a:p>
          </p:txBody>
        </p:sp>
        <p:sp>
          <p:nvSpPr>
            <p:cNvPr id="28" name="object 28">
              <a:extLst>
                <a:ext uri="{FF2B5EF4-FFF2-40B4-BE49-F238E27FC236}">
                  <a16:creationId xmlns:a16="http://schemas.microsoft.com/office/drawing/2014/main" id="{4C10E85F-B3AA-338D-9755-862FBC21BAC4}"/>
                </a:ext>
              </a:extLst>
            </p:cNvPr>
            <p:cNvSpPr/>
            <p:nvPr/>
          </p:nvSpPr>
          <p:spPr>
            <a:xfrm>
              <a:off x="2352040" y="3393404"/>
              <a:ext cx="495300" cy="55244"/>
            </a:xfrm>
            <a:custGeom>
              <a:avLst/>
              <a:gdLst/>
              <a:ahLst/>
              <a:cxnLst/>
              <a:rect l="l" t="t" r="r" b="b"/>
              <a:pathLst>
                <a:path w="495300" h="55245">
                  <a:moveTo>
                    <a:pt x="19050" y="0"/>
                  </a:moveTo>
                  <a:lnTo>
                    <a:pt x="0" y="0"/>
                  </a:lnTo>
                  <a:lnTo>
                    <a:pt x="0" y="54622"/>
                  </a:lnTo>
                  <a:lnTo>
                    <a:pt x="19050" y="54622"/>
                  </a:lnTo>
                  <a:lnTo>
                    <a:pt x="19050" y="0"/>
                  </a:lnTo>
                  <a:close/>
                </a:path>
                <a:path w="495300" h="55245">
                  <a:moveTo>
                    <a:pt x="55880" y="0"/>
                  </a:moveTo>
                  <a:lnTo>
                    <a:pt x="36830" y="0"/>
                  </a:lnTo>
                  <a:lnTo>
                    <a:pt x="36830" y="54622"/>
                  </a:lnTo>
                  <a:lnTo>
                    <a:pt x="55880" y="54622"/>
                  </a:lnTo>
                  <a:lnTo>
                    <a:pt x="55880" y="0"/>
                  </a:lnTo>
                  <a:close/>
                </a:path>
                <a:path w="495300" h="55245">
                  <a:moveTo>
                    <a:pt x="91440" y="0"/>
                  </a:moveTo>
                  <a:lnTo>
                    <a:pt x="73660" y="0"/>
                  </a:lnTo>
                  <a:lnTo>
                    <a:pt x="73660" y="54622"/>
                  </a:lnTo>
                  <a:lnTo>
                    <a:pt x="91440" y="54622"/>
                  </a:lnTo>
                  <a:lnTo>
                    <a:pt x="91440" y="0"/>
                  </a:lnTo>
                  <a:close/>
                </a:path>
                <a:path w="495300" h="55245">
                  <a:moveTo>
                    <a:pt x="128270" y="0"/>
                  </a:moveTo>
                  <a:lnTo>
                    <a:pt x="110490" y="0"/>
                  </a:lnTo>
                  <a:lnTo>
                    <a:pt x="110490" y="54622"/>
                  </a:lnTo>
                  <a:lnTo>
                    <a:pt x="128270" y="54622"/>
                  </a:lnTo>
                  <a:lnTo>
                    <a:pt x="128270" y="0"/>
                  </a:lnTo>
                  <a:close/>
                </a:path>
                <a:path w="495300" h="55245">
                  <a:moveTo>
                    <a:pt x="165100" y="0"/>
                  </a:moveTo>
                  <a:lnTo>
                    <a:pt x="147320" y="0"/>
                  </a:lnTo>
                  <a:lnTo>
                    <a:pt x="147320" y="54622"/>
                  </a:lnTo>
                  <a:lnTo>
                    <a:pt x="165100" y="54622"/>
                  </a:lnTo>
                  <a:lnTo>
                    <a:pt x="165100" y="0"/>
                  </a:lnTo>
                  <a:close/>
                </a:path>
                <a:path w="495300" h="55245">
                  <a:moveTo>
                    <a:pt x="201930" y="0"/>
                  </a:moveTo>
                  <a:lnTo>
                    <a:pt x="184150" y="0"/>
                  </a:lnTo>
                  <a:lnTo>
                    <a:pt x="184150" y="54622"/>
                  </a:lnTo>
                  <a:lnTo>
                    <a:pt x="201930" y="54622"/>
                  </a:lnTo>
                  <a:lnTo>
                    <a:pt x="201930" y="0"/>
                  </a:lnTo>
                  <a:close/>
                </a:path>
                <a:path w="495300" h="55245">
                  <a:moveTo>
                    <a:pt x="238760" y="0"/>
                  </a:moveTo>
                  <a:lnTo>
                    <a:pt x="220980" y="0"/>
                  </a:lnTo>
                  <a:lnTo>
                    <a:pt x="220980" y="54622"/>
                  </a:lnTo>
                  <a:lnTo>
                    <a:pt x="238760" y="54622"/>
                  </a:lnTo>
                  <a:lnTo>
                    <a:pt x="238760" y="0"/>
                  </a:lnTo>
                  <a:close/>
                </a:path>
                <a:path w="495300" h="55245">
                  <a:moveTo>
                    <a:pt x="275590" y="0"/>
                  </a:moveTo>
                  <a:lnTo>
                    <a:pt x="257810" y="0"/>
                  </a:lnTo>
                  <a:lnTo>
                    <a:pt x="257810" y="54622"/>
                  </a:lnTo>
                  <a:lnTo>
                    <a:pt x="275590" y="54622"/>
                  </a:lnTo>
                  <a:lnTo>
                    <a:pt x="275590" y="0"/>
                  </a:lnTo>
                  <a:close/>
                </a:path>
                <a:path w="495300" h="55245">
                  <a:moveTo>
                    <a:pt x="312420" y="0"/>
                  </a:moveTo>
                  <a:lnTo>
                    <a:pt x="293370" y="0"/>
                  </a:lnTo>
                  <a:lnTo>
                    <a:pt x="293370" y="54622"/>
                  </a:lnTo>
                  <a:lnTo>
                    <a:pt x="312420" y="54622"/>
                  </a:lnTo>
                  <a:lnTo>
                    <a:pt x="312420" y="0"/>
                  </a:lnTo>
                  <a:close/>
                </a:path>
                <a:path w="495300" h="55245">
                  <a:moveTo>
                    <a:pt x="349250" y="0"/>
                  </a:moveTo>
                  <a:lnTo>
                    <a:pt x="330200" y="0"/>
                  </a:lnTo>
                  <a:lnTo>
                    <a:pt x="330200" y="54622"/>
                  </a:lnTo>
                  <a:lnTo>
                    <a:pt x="349250" y="54622"/>
                  </a:lnTo>
                  <a:lnTo>
                    <a:pt x="349250" y="0"/>
                  </a:lnTo>
                  <a:close/>
                </a:path>
                <a:path w="495300" h="55245">
                  <a:moveTo>
                    <a:pt x="386080" y="0"/>
                  </a:moveTo>
                  <a:lnTo>
                    <a:pt x="367030" y="0"/>
                  </a:lnTo>
                  <a:lnTo>
                    <a:pt x="367030" y="54622"/>
                  </a:lnTo>
                  <a:lnTo>
                    <a:pt x="386080" y="54622"/>
                  </a:lnTo>
                  <a:lnTo>
                    <a:pt x="386080" y="0"/>
                  </a:lnTo>
                  <a:close/>
                </a:path>
                <a:path w="495300" h="55245">
                  <a:moveTo>
                    <a:pt x="422910" y="0"/>
                  </a:moveTo>
                  <a:lnTo>
                    <a:pt x="403860" y="0"/>
                  </a:lnTo>
                  <a:lnTo>
                    <a:pt x="403860" y="54622"/>
                  </a:lnTo>
                  <a:lnTo>
                    <a:pt x="422910" y="54622"/>
                  </a:lnTo>
                  <a:lnTo>
                    <a:pt x="422910" y="0"/>
                  </a:lnTo>
                  <a:close/>
                </a:path>
                <a:path w="495300" h="55245">
                  <a:moveTo>
                    <a:pt x="459740" y="0"/>
                  </a:moveTo>
                  <a:lnTo>
                    <a:pt x="440690" y="0"/>
                  </a:lnTo>
                  <a:lnTo>
                    <a:pt x="440690" y="54622"/>
                  </a:lnTo>
                  <a:lnTo>
                    <a:pt x="459740" y="54622"/>
                  </a:lnTo>
                  <a:lnTo>
                    <a:pt x="459740" y="0"/>
                  </a:lnTo>
                  <a:close/>
                </a:path>
                <a:path w="495300" h="55245">
                  <a:moveTo>
                    <a:pt x="495300" y="0"/>
                  </a:moveTo>
                  <a:lnTo>
                    <a:pt x="477520" y="0"/>
                  </a:lnTo>
                  <a:lnTo>
                    <a:pt x="477520" y="54622"/>
                  </a:lnTo>
                  <a:lnTo>
                    <a:pt x="495300" y="54622"/>
                  </a:lnTo>
                  <a:lnTo>
                    <a:pt x="495300" y="0"/>
                  </a:lnTo>
                  <a:close/>
                </a:path>
              </a:pathLst>
            </a:custGeom>
            <a:solidFill>
              <a:srgbClr val="3364A3"/>
            </a:solidFill>
          </p:spPr>
          <p:txBody>
            <a:bodyPr wrap="square" lIns="0" tIns="0" rIns="0" bIns="0" rtlCol="0"/>
            <a:lstStyle/>
            <a:p>
              <a:endParaRPr/>
            </a:p>
          </p:txBody>
        </p:sp>
        <p:sp>
          <p:nvSpPr>
            <p:cNvPr id="29" name="object 29">
              <a:extLst>
                <a:ext uri="{FF2B5EF4-FFF2-40B4-BE49-F238E27FC236}">
                  <a16:creationId xmlns:a16="http://schemas.microsoft.com/office/drawing/2014/main" id="{A3E7E23F-3C2A-ACBC-9C41-7BC862425F5C}"/>
                </a:ext>
              </a:extLst>
            </p:cNvPr>
            <p:cNvSpPr/>
            <p:nvPr/>
          </p:nvSpPr>
          <p:spPr>
            <a:xfrm>
              <a:off x="2327910" y="3408010"/>
              <a:ext cx="6350" cy="12700"/>
            </a:xfrm>
            <a:custGeom>
              <a:avLst/>
              <a:gdLst/>
              <a:ahLst/>
              <a:cxnLst/>
              <a:rect l="l" t="t" r="r" b="b"/>
              <a:pathLst>
                <a:path w="6350" h="12700">
                  <a:moveTo>
                    <a:pt x="6350" y="12700"/>
                  </a:moveTo>
                  <a:lnTo>
                    <a:pt x="0" y="12700"/>
                  </a:lnTo>
                  <a:lnTo>
                    <a:pt x="0" y="0"/>
                  </a:lnTo>
                </a:path>
              </a:pathLst>
            </a:custGeom>
            <a:ln w="54630">
              <a:solidFill>
                <a:srgbClr val="3364A3"/>
              </a:solidFill>
            </a:ln>
          </p:spPr>
          <p:txBody>
            <a:bodyPr wrap="square" lIns="0" tIns="0" rIns="0" bIns="0" rtlCol="0"/>
            <a:lstStyle/>
            <a:p>
              <a:endParaRPr/>
            </a:p>
          </p:txBody>
        </p:sp>
        <p:sp>
          <p:nvSpPr>
            <p:cNvPr id="30" name="object 30">
              <a:extLst>
                <a:ext uri="{FF2B5EF4-FFF2-40B4-BE49-F238E27FC236}">
                  <a16:creationId xmlns:a16="http://schemas.microsoft.com/office/drawing/2014/main" id="{6D1D6FFF-62A2-CE4F-2780-55931D4F15BF}"/>
                </a:ext>
              </a:extLst>
            </p:cNvPr>
            <p:cNvSpPr/>
            <p:nvPr/>
          </p:nvSpPr>
          <p:spPr>
            <a:xfrm>
              <a:off x="2300592" y="3114639"/>
              <a:ext cx="55244" cy="275590"/>
            </a:xfrm>
            <a:custGeom>
              <a:avLst/>
              <a:gdLst/>
              <a:ahLst/>
              <a:cxnLst/>
              <a:rect l="l" t="t" r="r" b="b"/>
              <a:pathLst>
                <a:path w="55244" h="275589">
                  <a:moveTo>
                    <a:pt x="54622" y="256540"/>
                  </a:moveTo>
                  <a:lnTo>
                    <a:pt x="0" y="256540"/>
                  </a:lnTo>
                  <a:lnTo>
                    <a:pt x="0" y="275590"/>
                  </a:lnTo>
                  <a:lnTo>
                    <a:pt x="54622" y="275590"/>
                  </a:lnTo>
                  <a:lnTo>
                    <a:pt x="54622" y="256540"/>
                  </a:lnTo>
                  <a:close/>
                </a:path>
                <a:path w="55244" h="275589">
                  <a:moveTo>
                    <a:pt x="54622" y="219710"/>
                  </a:moveTo>
                  <a:lnTo>
                    <a:pt x="0" y="219710"/>
                  </a:lnTo>
                  <a:lnTo>
                    <a:pt x="0" y="238760"/>
                  </a:lnTo>
                  <a:lnTo>
                    <a:pt x="54622" y="238760"/>
                  </a:lnTo>
                  <a:lnTo>
                    <a:pt x="54622" y="219710"/>
                  </a:lnTo>
                  <a:close/>
                </a:path>
                <a:path w="55244" h="275589">
                  <a:moveTo>
                    <a:pt x="54622" y="182880"/>
                  </a:moveTo>
                  <a:lnTo>
                    <a:pt x="0" y="182880"/>
                  </a:lnTo>
                  <a:lnTo>
                    <a:pt x="0" y="201930"/>
                  </a:lnTo>
                  <a:lnTo>
                    <a:pt x="54622" y="201930"/>
                  </a:lnTo>
                  <a:lnTo>
                    <a:pt x="54622" y="182880"/>
                  </a:lnTo>
                  <a:close/>
                </a:path>
                <a:path w="55244" h="275589">
                  <a:moveTo>
                    <a:pt x="54622" y="146050"/>
                  </a:moveTo>
                  <a:lnTo>
                    <a:pt x="0" y="146050"/>
                  </a:lnTo>
                  <a:lnTo>
                    <a:pt x="0" y="165100"/>
                  </a:lnTo>
                  <a:lnTo>
                    <a:pt x="54622" y="165100"/>
                  </a:lnTo>
                  <a:lnTo>
                    <a:pt x="54622" y="146050"/>
                  </a:lnTo>
                  <a:close/>
                </a:path>
                <a:path w="55244" h="275589">
                  <a:moveTo>
                    <a:pt x="54622" y="109220"/>
                  </a:moveTo>
                  <a:lnTo>
                    <a:pt x="0" y="109220"/>
                  </a:lnTo>
                  <a:lnTo>
                    <a:pt x="0" y="128270"/>
                  </a:lnTo>
                  <a:lnTo>
                    <a:pt x="54622" y="128270"/>
                  </a:lnTo>
                  <a:lnTo>
                    <a:pt x="54622" y="109220"/>
                  </a:lnTo>
                  <a:close/>
                </a:path>
                <a:path w="55244" h="275589">
                  <a:moveTo>
                    <a:pt x="54622" y="73660"/>
                  </a:moveTo>
                  <a:lnTo>
                    <a:pt x="0" y="73660"/>
                  </a:lnTo>
                  <a:lnTo>
                    <a:pt x="0" y="91440"/>
                  </a:lnTo>
                  <a:lnTo>
                    <a:pt x="54622" y="91440"/>
                  </a:lnTo>
                  <a:lnTo>
                    <a:pt x="54622" y="73660"/>
                  </a:lnTo>
                  <a:close/>
                </a:path>
                <a:path w="55244" h="275589">
                  <a:moveTo>
                    <a:pt x="54622" y="36830"/>
                  </a:moveTo>
                  <a:lnTo>
                    <a:pt x="0" y="36830"/>
                  </a:lnTo>
                  <a:lnTo>
                    <a:pt x="0" y="54610"/>
                  </a:lnTo>
                  <a:lnTo>
                    <a:pt x="54622" y="54610"/>
                  </a:lnTo>
                  <a:lnTo>
                    <a:pt x="54622" y="36830"/>
                  </a:lnTo>
                  <a:close/>
                </a:path>
                <a:path w="55244" h="275589">
                  <a:moveTo>
                    <a:pt x="54622" y="0"/>
                  </a:moveTo>
                  <a:lnTo>
                    <a:pt x="0" y="0"/>
                  </a:lnTo>
                  <a:lnTo>
                    <a:pt x="0" y="17780"/>
                  </a:lnTo>
                  <a:lnTo>
                    <a:pt x="54622" y="17780"/>
                  </a:lnTo>
                  <a:lnTo>
                    <a:pt x="54622" y="0"/>
                  </a:lnTo>
                  <a:close/>
                </a:path>
              </a:pathLst>
            </a:custGeom>
            <a:solidFill>
              <a:srgbClr val="3364A3"/>
            </a:solidFill>
          </p:spPr>
          <p:txBody>
            <a:bodyPr wrap="square" lIns="0" tIns="0" rIns="0" bIns="0" rtlCol="0"/>
            <a:lstStyle/>
            <a:p>
              <a:endParaRPr/>
            </a:p>
          </p:txBody>
        </p:sp>
        <p:sp>
          <p:nvSpPr>
            <p:cNvPr id="31" name="object 31">
              <a:extLst>
                <a:ext uri="{FF2B5EF4-FFF2-40B4-BE49-F238E27FC236}">
                  <a16:creationId xmlns:a16="http://schemas.microsoft.com/office/drawing/2014/main" id="{9C87DC41-97FC-0BA8-22D6-4C112AEB3DBD}"/>
                </a:ext>
              </a:extLst>
            </p:cNvPr>
            <p:cNvSpPr/>
            <p:nvPr/>
          </p:nvSpPr>
          <p:spPr>
            <a:xfrm>
              <a:off x="2327910" y="3081620"/>
              <a:ext cx="5080" cy="13970"/>
            </a:xfrm>
            <a:custGeom>
              <a:avLst/>
              <a:gdLst/>
              <a:ahLst/>
              <a:cxnLst/>
              <a:rect l="l" t="t" r="r" b="b"/>
              <a:pathLst>
                <a:path w="5080" h="13969">
                  <a:moveTo>
                    <a:pt x="0" y="13970"/>
                  </a:moveTo>
                  <a:lnTo>
                    <a:pt x="0" y="0"/>
                  </a:lnTo>
                  <a:lnTo>
                    <a:pt x="5079" y="0"/>
                  </a:lnTo>
                </a:path>
              </a:pathLst>
            </a:custGeom>
            <a:ln w="54630">
              <a:solidFill>
                <a:srgbClr val="3364A3"/>
              </a:solidFill>
            </a:ln>
          </p:spPr>
          <p:txBody>
            <a:bodyPr wrap="square" lIns="0" tIns="0" rIns="0" bIns="0" rtlCol="0"/>
            <a:lstStyle/>
            <a:p>
              <a:endParaRPr/>
            </a:p>
          </p:txBody>
        </p:sp>
        <p:sp>
          <p:nvSpPr>
            <p:cNvPr id="32" name="object 32">
              <a:extLst>
                <a:ext uri="{FF2B5EF4-FFF2-40B4-BE49-F238E27FC236}">
                  <a16:creationId xmlns:a16="http://schemas.microsoft.com/office/drawing/2014/main" id="{FE4D8964-4745-CEAA-D321-4E7C4086404F}"/>
                </a:ext>
              </a:extLst>
            </p:cNvPr>
            <p:cNvSpPr/>
            <p:nvPr/>
          </p:nvSpPr>
          <p:spPr>
            <a:xfrm>
              <a:off x="2352040" y="3054314"/>
              <a:ext cx="1115695" cy="394335"/>
            </a:xfrm>
            <a:custGeom>
              <a:avLst/>
              <a:gdLst/>
              <a:ahLst/>
              <a:cxnLst/>
              <a:rect l="l" t="t" r="r" b="b"/>
              <a:pathLst>
                <a:path w="1115695" h="394335">
                  <a:moveTo>
                    <a:pt x="17780" y="0"/>
                  </a:moveTo>
                  <a:lnTo>
                    <a:pt x="0" y="0"/>
                  </a:lnTo>
                  <a:lnTo>
                    <a:pt x="0" y="54622"/>
                  </a:lnTo>
                  <a:lnTo>
                    <a:pt x="17780" y="54622"/>
                  </a:lnTo>
                  <a:lnTo>
                    <a:pt x="17780" y="0"/>
                  </a:lnTo>
                  <a:close/>
                </a:path>
                <a:path w="1115695" h="394335">
                  <a:moveTo>
                    <a:pt x="54610" y="0"/>
                  </a:moveTo>
                  <a:lnTo>
                    <a:pt x="36830" y="0"/>
                  </a:lnTo>
                  <a:lnTo>
                    <a:pt x="36830" y="54622"/>
                  </a:lnTo>
                  <a:lnTo>
                    <a:pt x="54610" y="54622"/>
                  </a:lnTo>
                  <a:lnTo>
                    <a:pt x="54610" y="0"/>
                  </a:lnTo>
                  <a:close/>
                </a:path>
                <a:path w="1115695" h="394335">
                  <a:moveTo>
                    <a:pt x="91440" y="0"/>
                  </a:moveTo>
                  <a:lnTo>
                    <a:pt x="72390" y="0"/>
                  </a:lnTo>
                  <a:lnTo>
                    <a:pt x="72390" y="54622"/>
                  </a:lnTo>
                  <a:lnTo>
                    <a:pt x="91440" y="54622"/>
                  </a:lnTo>
                  <a:lnTo>
                    <a:pt x="91440" y="0"/>
                  </a:lnTo>
                  <a:close/>
                </a:path>
                <a:path w="1115695" h="394335">
                  <a:moveTo>
                    <a:pt x="128270" y="0"/>
                  </a:moveTo>
                  <a:lnTo>
                    <a:pt x="109220" y="0"/>
                  </a:lnTo>
                  <a:lnTo>
                    <a:pt x="109220" y="54622"/>
                  </a:lnTo>
                  <a:lnTo>
                    <a:pt x="128270" y="54622"/>
                  </a:lnTo>
                  <a:lnTo>
                    <a:pt x="128270" y="0"/>
                  </a:lnTo>
                  <a:close/>
                </a:path>
                <a:path w="1115695" h="394335">
                  <a:moveTo>
                    <a:pt x="165100" y="0"/>
                  </a:moveTo>
                  <a:lnTo>
                    <a:pt x="146050" y="0"/>
                  </a:lnTo>
                  <a:lnTo>
                    <a:pt x="146050" y="54622"/>
                  </a:lnTo>
                  <a:lnTo>
                    <a:pt x="165100" y="54622"/>
                  </a:lnTo>
                  <a:lnTo>
                    <a:pt x="165100" y="0"/>
                  </a:lnTo>
                  <a:close/>
                </a:path>
                <a:path w="1115695" h="394335">
                  <a:moveTo>
                    <a:pt x="201930" y="0"/>
                  </a:moveTo>
                  <a:lnTo>
                    <a:pt x="182880" y="0"/>
                  </a:lnTo>
                  <a:lnTo>
                    <a:pt x="182880" y="54622"/>
                  </a:lnTo>
                  <a:lnTo>
                    <a:pt x="201930" y="54622"/>
                  </a:lnTo>
                  <a:lnTo>
                    <a:pt x="201930" y="0"/>
                  </a:lnTo>
                  <a:close/>
                </a:path>
                <a:path w="1115695" h="394335">
                  <a:moveTo>
                    <a:pt x="238760" y="0"/>
                  </a:moveTo>
                  <a:lnTo>
                    <a:pt x="219710" y="0"/>
                  </a:lnTo>
                  <a:lnTo>
                    <a:pt x="219710" y="54622"/>
                  </a:lnTo>
                  <a:lnTo>
                    <a:pt x="238760" y="54622"/>
                  </a:lnTo>
                  <a:lnTo>
                    <a:pt x="238760" y="0"/>
                  </a:lnTo>
                  <a:close/>
                </a:path>
                <a:path w="1115695" h="394335">
                  <a:moveTo>
                    <a:pt x="274320" y="0"/>
                  </a:moveTo>
                  <a:lnTo>
                    <a:pt x="256540" y="0"/>
                  </a:lnTo>
                  <a:lnTo>
                    <a:pt x="256540" y="54622"/>
                  </a:lnTo>
                  <a:lnTo>
                    <a:pt x="274320" y="54622"/>
                  </a:lnTo>
                  <a:lnTo>
                    <a:pt x="274320" y="0"/>
                  </a:lnTo>
                  <a:close/>
                </a:path>
                <a:path w="1115695" h="394335">
                  <a:moveTo>
                    <a:pt x="311150" y="0"/>
                  </a:moveTo>
                  <a:lnTo>
                    <a:pt x="293370" y="0"/>
                  </a:lnTo>
                  <a:lnTo>
                    <a:pt x="293370" y="54622"/>
                  </a:lnTo>
                  <a:lnTo>
                    <a:pt x="311150" y="54622"/>
                  </a:lnTo>
                  <a:lnTo>
                    <a:pt x="311150" y="0"/>
                  </a:lnTo>
                  <a:close/>
                </a:path>
                <a:path w="1115695" h="394335">
                  <a:moveTo>
                    <a:pt x="347980" y="0"/>
                  </a:moveTo>
                  <a:lnTo>
                    <a:pt x="330200" y="0"/>
                  </a:lnTo>
                  <a:lnTo>
                    <a:pt x="330200" y="54622"/>
                  </a:lnTo>
                  <a:lnTo>
                    <a:pt x="347980" y="54622"/>
                  </a:lnTo>
                  <a:lnTo>
                    <a:pt x="347980" y="0"/>
                  </a:lnTo>
                  <a:close/>
                </a:path>
                <a:path w="1115695" h="394335">
                  <a:moveTo>
                    <a:pt x="384810" y="0"/>
                  </a:moveTo>
                  <a:lnTo>
                    <a:pt x="367030" y="0"/>
                  </a:lnTo>
                  <a:lnTo>
                    <a:pt x="367030" y="54622"/>
                  </a:lnTo>
                  <a:lnTo>
                    <a:pt x="384810" y="54622"/>
                  </a:lnTo>
                  <a:lnTo>
                    <a:pt x="384810" y="0"/>
                  </a:lnTo>
                  <a:close/>
                </a:path>
                <a:path w="1115695" h="394335">
                  <a:moveTo>
                    <a:pt x="421640" y="0"/>
                  </a:moveTo>
                  <a:lnTo>
                    <a:pt x="403860" y="0"/>
                  </a:lnTo>
                  <a:lnTo>
                    <a:pt x="403860" y="54622"/>
                  </a:lnTo>
                  <a:lnTo>
                    <a:pt x="421640" y="54622"/>
                  </a:lnTo>
                  <a:lnTo>
                    <a:pt x="421640" y="0"/>
                  </a:lnTo>
                  <a:close/>
                </a:path>
                <a:path w="1115695" h="394335">
                  <a:moveTo>
                    <a:pt x="458470" y="0"/>
                  </a:moveTo>
                  <a:lnTo>
                    <a:pt x="440690" y="0"/>
                  </a:lnTo>
                  <a:lnTo>
                    <a:pt x="440690" y="54622"/>
                  </a:lnTo>
                  <a:lnTo>
                    <a:pt x="458470" y="54622"/>
                  </a:lnTo>
                  <a:lnTo>
                    <a:pt x="458470" y="0"/>
                  </a:lnTo>
                  <a:close/>
                </a:path>
                <a:path w="1115695" h="394335">
                  <a:moveTo>
                    <a:pt x="495300" y="0"/>
                  </a:moveTo>
                  <a:lnTo>
                    <a:pt x="476250" y="0"/>
                  </a:lnTo>
                  <a:lnTo>
                    <a:pt x="476250" y="54622"/>
                  </a:lnTo>
                  <a:lnTo>
                    <a:pt x="495300" y="54622"/>
                  </a:lnTo>
                  <a:lnTo>
                    <a:pt x="495300" y="0"/>
                  </a:lnTo>
                  <a:close/>
                </a:path>
                <a:path w="1115695" h="394335">
                  <a:moveTo>
                    <a:pt x="532130" y="0"/>
                  </a:moveTo>
                  <a:lnTo>
                    <a:pt x="513080" y="0"/>
                  </a:lnTo>
                  <a:lnTo>
                    <a:pt x="513080" y="54622"/>
                  </a:lnTo>
                  <a:lnTo>
                    <a:pt x="532130" y="54622"/>
                  </a:lnTo>
                  <a:lnTo>
                    <a:pt x="532130" y="0"/>
                  </a:lnTo>
                  <a:close/>
                </a:path>
                <a:path w="1115695" h="394335">
                  <a:moveTo>
                    <a:pt x="568960" y="0"/>
                  </a:moveTo>
                  <a:lnTo>
                    <a:pt x="549910" y="0"/>
                  </a:lnTo>
                  <a:lnTo>
                    <a:pt x="549910" y="54622"/>
                  </a:lnTo>
                  <a:lnTo>
                    <a:pt x="568960" y="54622"/>
                  </a:lnTo>
                  <a:lnTo>
                    <a:pt x="568960" y="0"/>
                  </a:lnTo>
                  <a:close/>
                </a:path>
                <a:path w="1115695" h="394335">
                  <a:moveTo>
                    <a:pt x="570230" y="339090"/>
                  </a:moveTo>
                  <a:lnTo>
                    <a:pt x="552450" y="339090"/>
                  </a:lnTo>
                  <a:lnTo>
                    <a:pt x="552450" y="393712"/>
                  </a:lnTo>
                  <a:lnTo>
                    <a:pt x="570230" y="393712"/>
                  </a:lnTo>
                  <a:lnTo>
                    <a:pt x="570230" y="339090"/>
                  </a:lnTo>
                  <a:close/>
                </a:path>
                <a:path w="1115695" h="394335">
                  <a:moveTo>
                    <a:pt x="605790" y="0"/>
                  </a:moveTo>
                  <a:lnTo>
                    <a:pt x="586740" y="0"/>
                  </a:lnTo>
                  <a:lnTo>
                    <a:pt x="586740" y="54622"/>
                  </a:lnTo>
                  <a:lnTo>
                    <a:pt x="605790" y="54622"/>
                  </a:lnTo>
                  <a:lnTo>
                    <a:pt x="605790" y="0"/>
                  </a:lnTo>
                  <a:close/>
                </a:path>
                <a:path w="1115695" h="394335">
                  <a:moveTo>
                    <a:pt x="607060" y="339090"/>
                  </a:moveTo>
                  <a:lnTo>
                    <a:pt x="589280" y="339090"/>
                  </a:lnTo>
                  <a:lnTo>
                    <a:pt x="589280" y="393712"/>
                  </a:lnTo>
                  <a:lnTo>
                    <a:pt x="607060" y="393712"/>
                  </a:lnTo>
                  <a:lnTo>
                    <a:pt x="607060" y="339090"/>
                  </a:lnTo>
                  <a:close/>
                </a:path>
                <a:path w="1115695" h="394335">
                  <a:moveTo>
                    <a:pt x="642620" y="0"/>
                  </a:moveTo>
                  <a:lnTo>
                    <a:pt x="623570" y="0"/>
                  </a:lnTo>
                  <a:lnTo>
                    <a:pt x="623570" y="54622"/>
                  </a:lnTo>
                  <a:lnTo>
                    <a:pt x="642620" y="54622"/>
                  </a:lnTo>
                  <a:lnTo>
                    <a:pt x="642620" y="0"/>
                  </a:lnTo>
                  <a:close/>
                </a:path>
                <a:path w="1115695" h="394335">
                  <a:moveTo>
                    <a:pt x="643890" y="339090"/>
                  </a:moveTo>
                  <a:lnTo>
                    <a:pt x="626110" y="339090"/>
                  </a:lnTo>
                  <a:lnTo>
                    <a:pt x="626110" y="393712"/>
                  </a:lnTo>
                  <a:lnTo>
                    <a:pt x="643890" y="393712"/>
                  </a:lnTo>
                  <a:lnTo>
                    <a:pt x="643890" y="339090"/>
                  </a:lnTo>
                  <a:close/>
                </a:path>
                <a:path w="1115695" h="394335">
                  <a:moveTo>
                    <a:pt x="678180" y="0"/>
                  </a:moveTo>
                  <a:lnTo>
                    <a:pt x="660400" y="0"/>
                  </a:lnTo>
                  <a:lnTo>
                    <a:pt x="660400" y="54622"/>
                  </a:lnTo>
                  <a:lnTo>
                    <a:pt x="678180" y="54622"/>
                  </a:lnTo>
                  <a:lnTo>
                    <a:pt x="678180" y="0"/>
                  </a:lnTo>
                  <a:close/>
                </a:path>
                <a:path w="1115695" h="394335">
                  <a:moveTo>
                    <a:pt x="680720" y="339090"/>
                  </a:moveTo>
                  <a:lnTo>
                    <a:pt x="662940" y="339090"/>
                  </a:lnTo>
                  <a:lnTo>
                    <a:pt x="662940" y="393712"/>
                  </a:lnTo>
                  <a:lnTo>
                    <a:pt x="680720" y="393712"/>
                  </a:lnTo>
                  <a:lnTo>
                    <a:pt x="680720" y="339090"/>
                  </a:lnTo>
                  <a:close/>
                </a:path>
                <a:path w="1115695" h="394335">
                  <a:moveTo>
                    <a:pt x="715010" y="0"/>
                  </a:moveTo>
                  <a:lnTo>
                    <a:pt x="697230" y="0"/>
                  </a:lnTo>
                  <a:lnTo>
                    <a:pt x="697230" y="54622"/>
                  </a:lnTo>
                  <a:lnTo>
                    <a:pt x="715010" y="54622"/>
                  </a:lnTo>
                  <a:lnTo>
                    <a:pt x="715010" y="0"/>
                  </a:lnTo>
                  <a:close/>
                </a:path>
                <a:path w="1115695" h="394335">
                  <a:moveTo>
                    <a:pt x="717550" y="339090"/>
                  </a:moveTo>
                  <a:lnTo>
                    <a:pt x="699770" y="339090"/>
                  </a:lnTo>
                  <a:lnTo>
                    <a:pt x="699770" y="393712"/>
                  </a:lnTo>
                  <a:lnTo>
                    <a:pt x="717550" y="393712"/>
                  </a:lnTo>
                  <a:lnTo>
                    <a:pt x="717550" y="339090"/>
                  </a:lnTo>
                  <a:close/>
                </a:path>
                <a:path w="1115695" h="394335">
                  <a:moveTo>
                    <a:pt x="751840" y="0"/>
                  </a:moveTo>
                  <a:lnTo>
                    <a:pt x="734060" y="0"/>
                  </a:lnTo>
                  <a:lnTo>
                    <a:pt x="734060" y="54622"/>
                  </a:lnTo>
                  <a:lnTo>
                    <a:pt x="751840" y="54622"/>
                  </a:lnTo>
                  <a:lnTo>
                    <a:pt x="751840" y="0"/>
                  </a:lnTo>
                  <a:close/>
                </a:path>
                <a:path w="1115695" h="394335">
                  <a:moveTo>
                    <a:pt x="754380" y="339090"/>
                  </a:moveTo>
                  <a:lnTo>
                    <a:pt x="736600" y="339090"/>
                  </a:lnTo>
                  <a:lnTo>
                    <a:pt x="736600" y="393712"/>
                  </a:lnTo>
                  <a:lnTo>
                    <a:pt x="754380" y="393712"/>
                  </a:lnTo>
                  <a:lnTo>
                    <a:pt x="754380" y="339090"/>
                  </a:lnTo>
                  <a:close/>
                </a:path>
                <a:path w="1115695" h="394335">
                  <a:moveTo>
                    <a:pt x="788670" y="0"/>
                  </a:moveTo>
                  <a:lnTo>
                    <a:pt x="770890" y="0"/>
                  </a:lnTo>
                  <a:lnTo>
                    <a:pt x="770890" y="54622"/>
                  </a:lnTo>
                  <a:lnTo>
                    <a:pt x="788670" y="54622"/>
                  </a:lnTo>
                  <a:lnTo>
                    <a:pt x="788670" y="0"/>
                  </a:lnTo>
                  <a:close/>
                </a:path>
                <a:path w="1115695" h="394335">
                  <a:moveTo>
                    <a:pt x="791210" y="339090"/>
                  </a:moveTo>
                  <a:lnTo>
                    <a:pt x="772160" y="339090"/>
                  </a:lnTo>
                  <a:lnTo>
                    <a:pt x="772160" y="393712"/>
                  </a:lnTo>
                  <a:lnTo>
                    <a:pt x="791210" y="393712"/>
                  </a:lnTo>
                  <a:lnTo>
                    <a:pt x="791210" y="339090"/>
                  </a:lnTo>
                  <a:close/>
                </a:path>
                <a:path w="1115695" h="394335">
                  <a:moveTo>
                    <a:pt x="825500" y="0"/>
                  </a:moveTo>
                  <a:lnTo>
                    <a:pt x="807720" y="0"/>
                  </a:lnTo>
                  <a:lnTo>
                    <a:pt x="807720" y="54622"/>
                  </a:lnTo>
                  <a:lnTo>
                    <a:pt x="825500" y="54622"/>
                  </a:lnTo>
                  <a:lnTo>
                    <a:pt x="825500" y="0"/>
                  </a:lnTo>
                  <a:close/>
                </a:path>
                <a:path w="1115695" h="394335">
                  <a:moveTo>
                    <a:pt x="828040" y="339090"/>
                  </a:moveTo>
                  <a:lnTo>
                    <a:pt x="808990" y="339090"/>
                  </a:lnTo>
                  <a:lnTo>
                    <a:pt x="808990" y="393712"/>
                  </a:lnTo>
                  <a:lnTo>
                    <a:pt x="828040" y="393712"/>
                  </a:lnTo>
                  <a:lnTo>
                    <a:pt x="828040" y="339090"/>
                  </a:lnTo>
                  <a:close/>
                </a:path>
                <a:path w="1115695" h="394335">
                  <a:moveTo>
                    <a:pt x="862330" y="0"/>
                  </a:moveTo>
                  <a:lnTo>
                    <a:pt x="844550" y="0"/>
                  </a:lnTo>
                  <a:lnTo>
                    <a:pt x="844550" y="54622"/>
                  </a:lnTo>
                  <a:lnTo>
                    <a:pt x="862330" y="54622"/>
                  </a:lnTo>
                  <a:lnTo>
                    <a:pt x="862330" y="0"/>
                  </a:lnTo>
                  <a:close/>
                </a:path>
                <a:path w="1115695" h="394335">
                  <a:moveTo>
                    <a:pt x="864870" y="339090"/>
                  </a:moveTo>
                  <a:lnTo>
                    <a:pt x="845820" y="339090"/>
                  </a:lnTo>
                  <a:lnTo>
                    <a:pt x="845820" y="393712"/>
                  </a:lnTo>
                  <a:lnTo>
                    <a:pt x="864870" y="393712"/>
                  </a:lnTo>
                  <a:lnTo>
                    <a:pt x="864870" y="339090"/>
                  </a:lnTo>
                  <a:close/>
                </a:path>
                <a:path w="1115695" h="394335">
                  <a:moveTo>
                    <a:pt x="899160" y="0"/>
                  </a:moveTo>
                  <a:lnTo>
                    <a:pt x="881380" y="0"/>
                  </a:lnTo>
                  <a:lnTo>
                    <a:pt x="881380" y="54622"/>
                  </a:lnTo>
                  <a:lnTo>
                    <a:pt x="899160" y="54622"/>
                  </a:lnTo>
                  <a:lnTo>
                    <a:pt x="899160" y="0"/>
                  </a:lnTo>
                  <a:close/>
                </a:path>
                <a:path w="1115695" h="394335">
                  <a:moveTo>
                    <a:pt x="901700" y="339090"/>
                  </a:moveTo>
                  <a:lnTo>
                    <a:pt x="882650" y="339090"/>
                  </a:lnTo>
                  <a:lnTo>
                    <a:pt x="882650" y="393712"/>
                  </a:lnTo>
                  <a:lnTo>
                    <a:pt x="901700" y="393712"/>
                  </a:lnTo>
                  <a:lnTo>
                    <a:pt x="901700" y="339090"/>
                  </a:lnTo>
                  <a:close/>
                </a:path>
                <a:path w="1115695" h="394335">
                  <a:moveTo>
                    <a:pt x="935977" y="0"/>
                  </a:moveTo>
                  <a:lnTo>
                    <a:pt x="916927" y="0"/>
                  </a:lnTo>
                  <a:lnTo>
                    <a:pt x="916927" y="54622"/>
                  </a:lnTo>
                  <a:lnTo>
                    <a:pt x="935977" y="54622"/>
                  </a:lnTo>
                  <a:lnTo>
                    <a:pt x="935977" y="0"/>
                  </a:lnTo>
                  <a:close/>
                </a:path>
                <a:path w="1115695" h="394335">
                  <a:moveTo>
                    <a:pt x="938530" y="339090"/>
                  </a:moveTo>
                  <a:lnTo>
                    <a:pt x="919480" y="339090"/>
                  </a:lnTo>
                  <a:lnTo>
                    <a:pt x="919480" y="393712"/>
                  </a:lnTo>
                  <a:lnTo>
                    <a:pt x="938530" y="393712"/>
                  </a:lnTo>
                  <a:lnTo>
                    <a:pt x="938530" y="339090"/>
                  </a:lnTo>
                  <a:close/>
                </a:path>
                <a:path w="1115695" h="394335">
                  <a:moveTo>
                    <a:pt x="972820" y="0"/>
                  </a:moveTo>
                  <a:lnTo>
                    <a:pt x="953770" y="0"/>
                  </a:lnTo>
                  <a:lnTo>
                    <a:pt x="953770" y="54622"/>
                  </a:lnTo>
                  <a:lnTo>
                    <a:pt x="972820" y="54622"/>
                  </a:lnTo>
                  <a:lnTo>
                    <a:pt x="972820" y="0"/>
                  </a:lnTo>
                  <a:close/>
                </a:path>
                <a:path w="1115695" h="394335">
                  <a:moveTo>
                    <a:pt x="974077" y="339090"/>
                  </a:moveTo>
                  <a:lnTo>
                    <a:pt x="956310" y="339090"/>
                  </a:lnTo>
                  <a:lnTo>
                    <a:pt x="956310" y="393712"/>
                  </a:lnTo>
                  <a:lnTo>
                    <a:pt x="974077" y="393712"/>
                  </a:lnTo>
                  <a:lnTo>
                    <a:pt x="974077" y="339090"/>
                  </a:lnTo>
                  <a:close/>
                </a:path>
                <a:path w="1115695" h="394335">
                  <a:moveTo>
                    <a:pt x="1009650" y="0"/>
                  </a:moveTo>
                  <a:lnTo>
                    <a:pt x="990600" y="0"/>
                  </a:lnTo>
                  <a:lnTo>
                    <a:pt x="990600" y="54622"/>
                  </a:lnTo>
                  <a:lnTo>
                    <a:pt x="1009650" y="54622"/>
                  </a:lnTo>
                  <a:lnTo>
                    <a:pt x="1009650" y="0"/>
                  </a:lnTo>
                  <a:close/>
                </a:path>
                <a:path w="1115695" h="394335">
                  <a:moveTo>
                    <a:pt x="1010920" y="339090"/>
                  </a:moveTo>
                  <a:lnTo>
                    <a:pt x="993140" y="339090"/>
                  </a:lnTo>
                  <a:lnTo>
                    <a:pt x="993140" y="393712"/>
                  </a:lnTo>
                  <a:lnTo>
                    <a:pt x="1010920" y="393712"/>
                  </a:lnTo>
                  <a:lnTo>
                    <a:pt x="1010920" y="339090"/>
                  </a:lnTo>
                  <a:close/>
                </a:path>
                <a:path w="1115695" h="394335">
                  <a:moveTo>
                    <a:pt x="1046480" y="0"/>
                  </a:moveTo>
                  <a:lnTo>
                    <a:pt x="1027430" y="0"/>
                  </a:lnTo>
                  <a:lnTo>
                    <a:pt x="1027430" y="54622"/>
                  </a:lnTo>
                  <a:lnTo>
                    <a:pt x="1046480" y="54622"/>
                  </a:lnTo>
                  <a:lnTo>
                    <a:pt x="1046480" y="0"/>
                  </a:lnTo>
                  <a:close/>
                </a:path>
                <a:path w="1115695" h="394335">
                  <a:moveTo>
                    <a:pt x="1047750" y="339090"/>
                  </a:moveTo>
                  <a:lnTo>
                    <a:pt x="1029970" y="339090"/>
                  </a:lnTo>
                  <a:lnTo>
                    <a:pt x="1029970" y="393712"/>
                  </a:lnTo>
                  <a:lnTo>
                    <a:pt x="1047750" y="393712"/>
                  </a:lnTo>
                  <a:lnTo>
                    <a:pt x="1047750" y="339090"/>
                  </a:lnTo>
                  <a:close/>
                </a:path>
                <a:path w="1115695" h="394335">
                  <a:moveTo>
                    <a:pt x="1115695" y="333375"/>
                  </a:moveTo>
                  <a:lnTo>
                    <a:pt x="1061072" y="333375"/>
                  </a:lnTo>
                  <a:lnTo>
                    <a:pt x="1061072" y="352425"/>
                  </a:lnTo>
                  <a:lnTo>
                    <a:pt x="1066800" y="352425"/>
                  </a:lnTo>
                  <a:lnTo>
                    <a:pt x="1066800" y="393712"/>
                  </a:lnTo>
                  <a:lnTo>
                    <a:pt x="1084580" y="393712"/>
                  </a:lnTo>
                  <a:lnTo>
                    <a:pt x="1084580" y="352425"/>
                  </a:lnTo>
                  <a:lnTo>
                    <a:pt x="1115695" y="352425"/>
                  </a:lnTo>
                  <a:lnTo>
                    <a:pt x="1115695" y="333375"/>
                  </a:lnTo>
                  <a:close/>
                </a:path>
                <a:path w="1115695" h="394335">
                  <a:moveTo>
                    <a:pt x="1115695" y="296545"/>
                  </a:moveTo>
                  <a:lnTo>
                    <a:pt x="1061072" y="296545"/>
                  </a:lnTo>
                  <a:lnTo>
                    <a:pt x="1061072" y="315595"/>
                  </a:lnTo>
                  <a:lnTo>
                    <a:pt x="1115695" y="315595"/>
                  </a:lnTo>
                  <a:lnTo>
                    <a:pt x="1115695" y="296545"/>
                  </a:lnTo>
                  <a:close/>
                </a:path>
                <a:path w="1115695" h="394335">
                  <a:moveTo>
                    <a:pt x="1115695" y="260985"/>
                  </a:moveTo>
                  <a:lnTo>
                    <a:pt x="1061072" y="260985"/>
                  </a:lnTo>
                  <a:lnTo>
                    <a:pt x="1061072" y="278765"/>
                  </a:lnTo>
                  <a:lnTo>
                    <a:pt x="1115695" y="278765"/>
                  </a:lnTo>
                  <a:lnTo>
                    <a:pt x="1115695" y="260985"/>
                  </a:lnTo>
                  <a:close/>
                </a:path>
                <a:path w="1115695" h="394335">
                  <a:moveTo>
                    <a:pt x="1115695" y="224155"/>
                  </a:moveTo>
                  <a:lnTo>
                    <a:pt x="1061072" y="224155"/>
                  </a:lnTo>
                  <a:lnTo>
                    <a:pt x="1061072" y="241935"/>
                  </a:lnTo>
                  <a:lnTo>
                    <a:pt x="1115695" y="241935"/>
                  </a:lnTo>
                  <a:lnTo>
                    <a:pt x="1115695" y="224155"/>
                  </a:lnTo>
                  <a:close/>
                </a:path>
                <a:path w="1115695" h="394335">
                  <a:moveTo>
                    <a:pt x="1115695" y="187325"/>
                  </a:moveTo>
                  <a:lnTo>
                    <a:pt x="1061072" y="187325"/>
                  </a:lnTo>
                  <a:lnTo>
                    <a:pt x="1061072" y="205105"/>
                  </a:lnTo>
                  <a:lnTo>
                    <a:pt x="1115695" y="205105"/>
                  </a:lnTo>
                  <a:lnTo>
                    <a:pt x="1115695" y="187325"/>
                  </a:lnTo>
                  <a:close/>
                </a:path>
                <a:path w="1115695" h="394335">
                  <a:moveTo>
                    <a:pt x="1115695" y="150495"/>
                  </a:moveTo>
                  <a:lnTo>
                    <a:pt x="1061072" y="150495"/>
                  </a:lnTo>
                  <a:lnTo>
                    <a:pt x="1061072" y="168275"/>
                  </a:lnTo>
                  <a:lnTo>
                    <a:pt x="1115695" y="168275"/>
                  </a:lnTo>
                  <a:lnTo>
                    <a:pt x="1115695" y="150495"/>
                  </a:lnTo>
                  <a:close/>
                </a:path>
                <a:path w="1115695" h="394335">
                  <a:moveTo>
                    <a:pt x="1115695" y="113665"/>
                  </a:moveTo>
                  <a:lnTo>
                    <a:pt x="1061072" y="113665"/>
                  </a:lnTo>
                  <a:lnTo>
                    <a:pt x="1061072" y="131445"/>
                  </a:lnTo>
                  <a:lnTo>
                    <a:pt x="1115695" y="131445"/>
                  </a:lnTo>
                  <a:lnTo>
                    <a:pt x="1115695" y="113665"/>
                  </a:lnTo>
                  <a:close/>
                </a:path>
                <a:path w="1115695" h="394335">
                  <a:moveTo>
                    <a:pt x="1115695" y="76835"/>
                  </a:moveTo>
                  <a:lnTo>
                    <a:pt x="1061072" y="76835"/>
                  </a:lnTo>
                  <a:lnTo>
                    <a:pt x="1061072" y="94615"/>
                  </a:lnTo>
                  <a:lnTo>
                    <a:pt x="1115695" y="94615"/>
                  </a:lnTo>
                  <a:lnTo>
                    <a:pt x="1115695" y="76835"/>
                  </a:lnTo>
                  <a:close/>
                </a:path>
                <a:path w="1115695" h="394335">
                  <a:moveTo>
                    <a:pt x="1115695" y="40005"/>
                  </a:moveTo>
                  <a:lnTo>
                    <a:pt x="1083310" y="40005"/>
                  </a:lnTo>
                  <a:lnTo>
                    <a:pt x="1083310" y="0"/>
                  </a:lnTo>
                  <a:lnTo>
                    <a:pt x="1064260" y="0"/>
                  </a:lnTo>
                  <a:lnTo>
                    <a:pt x="1064260" y="40005"/>
                  </a:lnTo>
                  <a:lnTo>
                    <a:pt x="1061072" y="40005"/>
                  </a:lnTo>
                  <a:lnTo>
                    <a:pt x="1061072" y="59055"/>
                  </a:lnTo>
                  <a:lnTo>
                    <a:pt x="1115695" y="59055"/>
                  </a:lnTo>
                  <a:lnTo>
                    <a:pt x="1115695" y="40005"/>
                  </a:lnTo>
                  <a:close/>
                </a:path>
              </a:pathLst>
            </a:custGeom>
            <a:solidFill>
              <a:srgbClr val="3364A3"/>
            </a:solidFill>
          </p:spPr>
          <p:txBody>
            <a:bodyPr wrap="square" lIns="0" tIns="0" rIns="0" bIns="0" rtlCol="0"/>
            <a:lstStyle/>
            <a:p>
              <a:endParaRPr/>
            </a:p>
          </p:txBody>
        </p:sp>
        <p:sp>
          <p:nvSpPr>
            <p:cNvPr id="33" name="object 33">
              <a:extLst>
                <a:ext uri="{FF2B5EF4-FFF2-40B4-BE49-F238E27FC236}">
                  <a16:creationId xmlns:a16="http://schemas.microsoft.com/office/drawing/2014/main" id="{8A516277-54BD-6674-005B-4976272679BF}"/>
                </a:ext>
              </a:extLst>
            </p:cNvPr>
            <p:cNvSpPr/>
            <p:nvPr/>
          </p:nvSpPr>
          <p:spPr>
            <a:xfrm>
              <a:off x="1496060" y="4059520"/>
              <a:ext cx="22860" cy="0"/>
            </a:xfrm>
            <a:custGeom>
              <a:avLst/>
              <a:gdLst/>
              <a:ahLst/>
              <a:cxnLst/>
              <a:rect l="l" t="t" r="r" b="b"/>
              <a:pathLst>
                <a:path w="22859">
                  <a:moveTo>
                    <a:pt x="22859" y="0"/>
                  </a:moveTo>
                  <a:lnTo>
                    <a:pt x="17780" y="0"/>
                  </a:lnTo>
                  <a:lnTo>
                    <a:pt x="0" y="0"/>
                  </a:lnTo>
                </a:path>
              </a:pathLst>
            </a:custGeom>
            <a:ln w="54630">
              <a:solidFill>
                <a:srgbClr val="7F7F7F"/>
              </a:solidFill>
            </a:ln>
          </p:spPr>
          <p:txBody>
            <a:bodyPr wrap="square" lIns="0" tIns="0" rIns="0" bIns="0" rtlCol="0"/>
            <a:lstStyle/>
            <a:p>
              <a:endParaRPr/>
            </a:p>
          </p:txBody>
        </p:sp>
        <p:sp>
          <p:nvSpPr>
            <p:cNvPr id="34" name="object 34">
              <a:extLst>
                <a:ext uri="{FF2B5EF4-FFF2-40B4-BE49-F238E27FC236}">
                  <a16:creationId xmlns:a16="http://schemas.microsoft.com/office/drawing/2014/main" id="{BCDF614D-F25D-C10D-31A7-B902AD82AFAC}"/>
                </a:ext>
              </a:extLst>
            </p:cNvPr>
            <p:cNvSpPr/>
            <p:nvPr/>
          </p:nvSpPr>
          <p:spPr>
            <a:xfrm>
              <a:off x="1018540" y="4032214"/>
              <a:ext cx="458470" cy="55244"/>
            </a:xfrm>
            <a:custGeom>
              <a:avLst/>
              <a:gdLst/>
              <a:ahLst/>
              <a:cxnLst/>
              <a:rect l="l" t="t" r="r" b="b"/>
              <a:pathLst>
                <a:path w="458469" h="55245">
                  <a:moveTo>
                    <a:pt x="17780" y="0"/>
                  </a:moveTo>
                  <a:lnTo>
                    <a:pt x="0" y="0"/>
                  </a:lnTo>
                  <a:lnTo>
                    <a:pt x="0" y="54622"/>
                  </a:lnTo>
                  <a:lnTo>
                    <a:pt x="17780" y="54622"/>
                  </a:lnTo>
                  <a:lnTo>
                    <a:pt x="17780" y="0"/>
                  </a:lnTo>
                  <a:close/>
                </a:path>
                <a:path w="458469" h="55245">
                  <a:moveTo>
                    <a:pt x="54610" y="0"/>
                  </a:moveTo>
                  <a:lnTo>
                    <a:pt x="36830" y="0"/>
                  </a:lnTo>
                  <a:lnTo>
                    <a:pt x="36830" y="54622"/>
                  </a:lnTo>
                  <a:lnTo>
                    <a:pt x="54610" y="54622"/>
                  </a:lnTo>
                  <a:lnTo>
                    <a:pt x="54610" y="0"/>
                  </a:lnTo>
                  <a:close/>
                </a:path>
                <a:path w="458469" h="55245">
                  <a:moveTo>
                    <a:pt x="91440" y="0"/>
                  </a:moveTo>
                  <a:lnTo>
                    <a:pt x="73660" y="0"/>
                  </a:lnTo>
                  <a:lnTo>
                    <a:pt x="73660" y="54622"/>
                  </a:lnTo>
                  <a:lnTo>
                    <a:pt x="91440" y="54622"/>
                  </a:lnTo>
                  <a:lnTo>
                    <a:pt x="91440" y="0"/>
                  </a:lnTo>
                  <a:close/>
                </a:path>
                <a:path w="458469" h="55245">
                  <a:moveTo>
                    <a:pt x="128270" y="0"/>
                  </a:moveTo>
                  <a:lnTo>
                    <a:pt x="110490" y="0"/>
                  </a:lnTo>
                  <a:lnTo>
                    <a:pt x="110490" y="54622"/>
                  </a:lnTo>
                  <a:lnTo>
                    <a:pt x="128270" y="54622"/>
                  </a:lnTo>
                  <a:lnTo>
                    <a:pt x="128270" y="0"/>
                  </a:lnTo>
                  <a:close/>
                </a:path>
                <a:path w="458469" h="55245">
                  <a:moveTo>
                    <a:pt x="165100" y="0"/>
                  </a:moveTo>
                  <a:lnTo>
                    <a:pt x="147320" y="0"/>
                  </a:lnTo>
                  <a:lnTo>
                    <a:pt x="147320" y="54622"/>
                  </a:lnTo>
                  <a:lnTo>
                    <a:pt x="165100" y="54622"/>
                  </a:lnTo>
                  <a:lnTo>
                    <a:pt x="165100" y="0"/>
                  </a:lnTo>
                  <a:close/>
                </a:path>
                <a:path w="458469" h="55245">
                  <a:moveTo>
                    <a:pt x="201930" y="0"/>
                  </a:moveTo>
                  <a:lnTo>
                    <a:pt x="182880" y="0"/>
                  </a:lnTo>
                  <a:lnTo>
                    <a:pt x="182880" y="54622"/>
                  </a:lnTo>
                  <a:lnTo>
                    <a:pt x="201930" y="54622"/>
                  </a:lnTo>
                  <a:lnTo>
                    <a:pt x="201930" y="0"/>
                  </a:lnTo>
                  <a:close/>
                </a:path>
                <a:path w="458469" h="55245">
                  <a:moveTo>
                    <a:pt x="238760" y="0"/>
                  </a:moveTo>
                  <a:lnTo>
                    <a:pt x="219710" y="0"/>
                  </a:lnTo>
                  <a:lnTo>
                    <a:pt x="219710" y="54622"/>
                  </a:lnTo>
                  <a:lnTo>
                    <a:pt x="238760" y="54622"/>
                  </a:lnTo>
                  <a:lnTo>
                    <a:pt x="238760" y="0"/>
                  </a:lnTo>
                  <a:close/>
                </a:path>
                <a:path w="458469" h="55245">
                  <a:moveTo>
                    <a:pt x="275590" y="0"/>
                  </a:moveTo>
                  <a:lnTo>
                    <a:pt x="256540" y="0"/>
                  </a:lnTo>
                  <a:lnTo>
                    <a:pt x="256540" y="54622"/>
                  </a:lnTo>
                  <a:lnTo>
                    <a:pt x="275590" y="54622"/>
                  </a:lnTo>
                  <a:lnTo>
                    <a:pt x="275590" y="0"/>
                  </a:lnTo>
                  <a:close/>
                </a:path>
                <a:path w="458469" h="55245">
                  <a:moveTo>
                    <a:pt x="312420" y="0"/>
                  </a:moveTo>
                  <a:lnTo>
                    <a:pt x="293370" y="0"/>
                  </a:lnTo>
                  <a:lnTo>
                    <a:pt x="293370" y="54622"/>
                  </a:lnTo>
                  <a:lnTo>
                    <a:pt x="312420" y="54622"/>
                  </a:lnTo>
                  <a:lnTo>
                    <a:pt x="312420" y="0"/>
                  </a:lnTo>
                  <a:close/>
                </a:path>
                <a:path w="458469" h="55245">
                  <a:moveTo>
                    <a:pt x="349250" y="0"/>
                  </a:moveTo>
                  <a:lnTo>
                    <a:pt x="330200" y="0"/>
                  </a:lnTo>
                  <a:lnTo>
                    <a:pt x="330200" y="54622"/>
                  </a:lnTo>
                  <a:lnTo>
                    <a:pt x="349250" y="54622"/>
                  </a:lnTo>
                  <a:lnTo>
                    <a:pt x="349250" y="0"/>
                  </a:lnTo>
                  <a:close/>
                </a:path>
                <a:path w="458469" h="55245">
                  <a:moveTo>
                    <a:pt x="386080" y="0"/>
                  </a:moveTo>
                  <a:lnTo>
                    <a:pt x="367030" y="0"/>
                  </a:lnTo>
                  <a:lnTo>
                    <a:pt x="367030" y="54622"/>
                  </a:lnTo>
                  <a:lnTo>
                    <a:pt x="386080" y="54622"/>
                  </a:lnTo>
                  <a:lnTo>
                    <a:pt x="386080" y="0"/>
                  </a:lnTo>
                  <a:close/>
                </a:path>
                <a:path w="458469" h="55245">
                  <a:moveTo>
                    <a:pt x="421640" y="0"/>
                  </a:moveTo>
                  <a:lnTo>
                    <a:pt x="403860" y="0"/>
                  </a:lnTo>
                  <a:lnTo>
                    <a:pt x="403860" y="54622"/>
                  </a:lnTo>
                  <a:lnTo>
                    <a:pt x="421640" y="54622"/>
                  </a:lnTo>
                  <a:lnTo>
                    <a:pt x="421640" y="0"/>
                  </a:lnTo>
                  <a:close/>
                </a:path>
                <a:path w="458469" h="55245">
                  <a:moveTo>
                    <a:pt x="458470" y="0"/>
                  </a:moveTo>
                  <a:lnTo>
                    <a:pt x="440690" y="0"/>
                  </a:lnTo>
                  <a:lnTo>
                    <a:pt x="440690" y="54622"/>
                  </a:lnTo>
                  <a:lnTo>
                    <a:pt x="458470" y="54622"/>
                  </a:lnTo>
                  <a:lnTo>
                    <a:pt x="458470" y="0"/>
                  </a:lnTo>
                  <a:close/>
                </a:path>
              </a:pathLst>
            </a:custGeom>
            <a:solidFill>
              <a:srgbClr val="7F7F7F"/>
            </a:solidFill>
          </p:spPr>
          <p:txBody>
            <a:bodyPr wrap="square" lIns="0" tIns="0" rIns="0" bIns="0" rtlCol="0"/>
            <a:lstStyle/>
            <a:p>
              <a:endParaRPr/>
            </a:p>
          </p:txBody>
        </p:sp>
        <p:sp>
          <p:nvSpPr>
            <p:cNvPr id="35" name="object 35">
              <a:extLst>
                <a:ext uri="{FF2B5EF4-FFF2-40B4-BE49-F238E27FC236}">
                  <a16:creationId xmlns:a16="http://schemas.microsoft.com/office/drawing/2014/main" id="{93E9EC71-B290-0A47-802F-AB42578B44A6}"/>
                </a:ext>
              </a:extLst>
            </p:cNvPr>
            <p:cNvSpPr/>
            <p:nvPr/>
          </p:nvSpPr>
          <p:spPr>
            <a:xfrm>
              <a:off x="984250" y="4056980"/>
              <a:ext cx="15240" cy="2540"/>
            </a:xfrm>
            <a:custGeom>
              <a:avLst/>
              <a:gdLst/>
              <a:ahLst/>
              <a:cxnLst/>
              <a:rect l="l" t="t" r="r" b="b"/>
              <a:pathLst>
                <a:path w="15240" h="2539">
                  <a:moveTo>
                    <a:pt x="15240" y="2539"/>
                  </a:moveTo>
                  <a:lnTo>
                    <a:pt x="0" y="2539"/>
                  </a:lnTo>
                  <a:lnTo>
                    <a:pt x="0" y="0"/>
                  </a:lnTo>
                </a:path>
              </a:pathLst>
            </a:custGeom>
            <a:ln w="54630">
              <a:solidFill>
                <a:srgbClr val="7F7F7F"/>
              </a:solidFill>
            </a:ln>
          </p:spPr>
          <p:txBody>
            <a:bodyPr wrap="square" lIns="0" tIns="0" rIns="0" bIns="0" rtlCol="0"/>
            <a:lstStyle/>
            <a:p>
              <a:endParaRPr/>
            </a:p>
          </p:txBody>
        </p:sp>
        <p:sp>
          <p:nvSpPr>
            <p:cNvPr id="36" name="object 36">
              <a:extLst>
                <a:ext uri="{FF2B5EF4-FFF2-40B4-BE49-F238E27FC236}">
                  <a16:creationId xmlns:a16="http://schemas.microsoft.com/office/drawing/2014/main" id="{41C374F0-43F1-7325-DB59-4E8253D6E9E0}"/>
                </a:ext>
              </a:extLst>
            </p:cNvPr>
            <p:cNvSpPr/>
            <p:nvPr/>
          </p:nvSpPr>
          <p:spPr>
            <a:xfrm>
              <a:off x="956932" y="3694394"/>
              <a:ext cx="1051560" cy="344805"/>
            </a:xfrm>
            <a:custGeom>
              <a:avLst/>
              <a:gdLst/>
              <a:ahLst/>
              <a:cxnLst/>
              <a:rect l="l" t="t" r="r" b="b"/>
              <a:pathLst>
                <a:path w="1051560" h="344804">
                  <a:moveTo>
                    <a:pt x="54622" y="325755"/>
                  </a:moveTo>
                  <a:lnTo>
                    <a:pt x="0" y="325755"/>
                  </a:lnTo>
                  <a:lnTo>
                    <a:pt x="0" y="344805"/>
                  </a:lnTo>
                  <a:lnTo>
                    <a:pt x="54622" y="344805"/>
                  </a:lnTo>
                  <a:lnTo>
                    <a:pt x="54622" y="325755"/>
                  </a:lnTo>
                  <a:close/>
                </a:path>
                <a:path w="1051560" h="344804">
                  <a:moveTo>
                    <a:pt x="54622" y="288925"/>
                  </a:moveTo>
                  <a:lnTo>
                    <a:pt x="0" y="288925"/>
                  </a:lnTo>
                  <a:lnTo>
                    <a:pt x="0" y="307975"/>
                  </a:lnTo>
                  <a:lnTo>
                    <a:pt x="54622" y="307975"/>
                  </a:lnTo>
                  <a:lnTo>
                    <a:pt x="54622" y="288925"/>
                  </a:lnTo>
                  <a:close/>
                </a:path>
                <a:path w="1051560" h="344804">
                  <a:moveTo>
                    <a:pt x="54622" y="252095"/>
                  </a:moveTo>
                  <a:lnTo>
                    <a:pt x="0" y="252095"/>
                  </a:lnTo>
                  <a:lnTo>
                    <a:pt x="0" y="271145"/>
                  </a:lnTo>
                  <a:lnTo>
                    <a:pt x="54622" y="271145"/>
                  </a:lnTo>
                  <a:lnTo>
                    <a:pt x="54622" y="252095"/>
                  </a:lnTo>
                  <a:close/>
                </a:path>
                <a:path w="1051560" h="344804">
                  <a:moveTo>
                    <a:pt x="54622" y="215265"/>
                  </a:moveTo>
                  <a:lnTo>
                    <a:pt x="0" y="215265"/>
                  </a:lnTo>
                  <a:lnTo>
                    <a:pt x="0" y="234315"/>
                  </a:lnTo>
                  <a:lnTo>
                    <a:pt x="54622" y="234315"/>
                  </a:lnTo>
                  <a:lnTo>
                    <a:pt x="54622" y="215265"/>
                  </a:lnTo>
                  <a:close/>
                </a:path>
                <a:path w="1051560" h="344804">
                  <a:moveTo>
                    <a:pt x="54622" y="179705"/>
                  </a:moveTo>
                  <a:lnTo>
                    <a:pt x="0" y="179705"/>
                  </a:lnTo>
                  <a:lnTo>
                    <a:pt x="0" y="197485"/>
                  </a:lnTo>
                  <a:lnTo>
                    <a:pt x="54622" y="197485"/>
                  </a:lnTo>
                  <a:lnTo>
                    <a:pt x="54622" y="179705"/>
                  </a:lnTo>
                  <a:close/>
                </a:path>
                <a:path w="1051560" h="344804">
                  <a:moveTo>
                    <a:pt x="54622" y="142875"/>
                  </a:moveTo>
                  <a:lnTo>
                    <a:pt x="0" y="142875"/>
                  </a:lnTo>
                  <a:lnTo>
                    <a:pt x="0" y="160655"/>
                  </a:lnTo>
                  <a:lnTo>
                    <a:pt x="54622" y="160655"/>
                  </a:lnTo>
                  <a:lnTo>
                    <a:pt x="54622" y="142875"/>
                  </a:lnTo>
                  <a:close/>
                </a:path>
                <a:path w="1051560" h="344804">
                  <a:moveTo>
                    <a:pt x="54622" y="106045"/>
                  </a:moveTo>
                  <a:lnTo>
                    <a:pt x="0" y="106045"/>
                  </a:lnTo>
                  <a:lnTo>
                    <a:pt x="0" y="123825"/>
                  </a:lnTo>
                  <a:lnTo>
                    <a:pt x="54622" y="123825"/>
                  </a:lnTo>
                  <a:lnTo>
                    <a:pt x="54622" y="106045"/>
                  </a:lnTo>
                  <a:close/>
                </a:path>
                <a:path w="1051560" h="344804">
                  <a:moveTo>
                    <a:pt x="54622" y="69215"/>
                  </a:moveTo>
                  <a:lnTo>
                    <a:pt x="0" y="69215"/>
                  </a:lnTo>
                  <a:lnTo>
                    <a:pt x="0" y="86995"/>
                  </a:lnTo>
                  <a:lnTo>
                    <a:pt x="54622" y="86995"/>
                  </a:lnTo>
                  <a:lnTo>
                    <a:pt x="54622" y="69215"/>
                  </a:lnTo>
                  <a:close/>
                </a:path>
                <a:path w="1051560" h="344804">
                  <a:moveTo>
                    <a:pt x="59067" y="0"/>
                  </a:moveTo>
                  <a:lnTo>
                    <a:pt x="40017" y="0"/>
                  </a:lnTo>
                  <a:lnTo>
                    <a:pt x="40017" y="32385"/>
                  </a:lnTo>
                  <a:lnTo>
                    <a:pt x="0" y="32385"/>
                  </a:lnTo>
                  <a:lnTo>
                    <a:pt x="0" y="50165"/>
                  </a:lnTo>
                  <a:lnTo>
                    <a:pt x="40017" y="50165"/>
                  </a:lnTo>
                  <a:lnTo>
                    <a:pt x="40017" y="54622"/>
                  </a:lnTo>
                  <a:lnTo>
                    <a:pt x="59067" y="54622"/>
                  </a:lnTo>
                  <a:lnTo>
                    <a:pt x="59067" y="0"/>
                  </a:lnTo>
                  <a:close/>
                </a:path>
                <a:path w="1051560" h="344804">
                  <a:moveTo>
                    <a:pt x="95897" y="0"/>
                  </a:moveTo>
                  <a:lnTo>
                    <a:pt x="76847" y="0"/>
                  </a:lnTo>
                  <a:lnTo>
                    <a:pt x="76847" y="54622"/>
                  </a:lnTo>
                  <a:lnTo>
                    <a:pt x="95897" y="54622"/>
                  </a:lnTo>
                  <a:lnTo>
                    <a:pt x="95897" y="0"/>
                  </a:lnTo>
                  <a:close/>
                </a:path>
                <a:path w="1051560" h="344804">
                  <a:moveTo>
                    <a:pt x="132727" y="0"/>
                  </a:moveTo>
                  <a:lnTo>
                    <a:pt x="113677" y="0"/>
                  </a:lnTo>
                  <a:lnTo>
                    <a:pt x="113677" y="54622"/>
                  </a:lnTo>
                  <a:lnTo>
                    <a:pt x="132727" y="54622"/>
                  </a:lnTo>
                  <a:lnTo>
                    <a:pt x="132727" y="0"/>
                  </a:lnTo>
                  <a:close/>
                </a:path>
                <a:path w="1051560" h="344804">
                  <a:moveTo>
                    <a:pt x="169557" y="0"/>
                  </a:moveTo>
                  <a:lnTo>
                    <a:pt x="150507" y="0"/>
                  </a:lnTo>
                  <a:lnTo>
                    <a:pt x="150507" y="54622"/>
                  </a:lnTo>
                  <a:lnTo>
                    <a:pt x="169557" y="54622"/>
                  </a:lnTo>
                  <a:lnTo>
                    <a:pt x="169557" y="0"/>
                  </a:lnTo>
                  <a:close/>
                </a:path>
                <a:path w="1051560" h="344804">
                  <a:moveTo>
                    <a:pt x="206387" y="0"/>
                  </a:moveTo>
                  <a:lnTo>
                    <a:pt x="187337" y="0"/>
                  </a:lnTo>
                  <a:lnTo>
                    <a:pt x="187337" y="54622"/>
                  </a:lnTo>
                  <a:lnTo>
                    <a:pt x="206387" y="54622"/>
                  </a:lnTo>
                  <a:lnTo>
                    <a:pt x="206387" y="0"/>
                  </a:lnTo>
                  <a:close/>
                </a:path>
                <a:path w="1051560" h="344804">
                  <a:moveTo>
                    <a:pt x="243217" y="0"/>
                  </a:moveTo>
                  <a:lnTo>
                    <a:pt x="224167" y="0"/>
                  </a:lnTo>
                  <a:lnTo>
                    <a:pt x="224167" y="54622"/>
                  </a:lnTo>
                  <a:lnTo>
                    <a:pt x="243217" y="54622"/>
                  </a:lnTo>
                  <a:lnTo>
                    <a:pt x="243217" y="0"/>
                  </a:lnTo>
                  <a:close/>
                </a:path>
                <a:path w="1051560" h="344804">
                  <a:moveTo>
                    <a:pt x="278777" y="0"/>
                  </a:moveTo>
                  <a:lnTo>
                    <a:pt x="260997" y="0"/>
                  </a:lnTo>
                  <a:lnTo>
                    <a:pt x="260997" y="54622"/>
                  </a:lnTo>
                  <a:lnTo>
                    <a:pt x="278777" y="54622"/>
                  </a:lnTo>
                  <a:lnTo>
                    <a:pt x="278777" y="0"/>
                  </a:lnTo>
                  <a:close/>
                </a:path>
                <a:path w="1051560" h="344804">
                  <a:moveTo>
                    <a:pt x="315607" y="0"/>
                  </a:moveTo>
                  <a:lnTo>
                    <a:pt x="297827" y="0"/>
                  </a:lnTo>
                  <a:lnTo>
                    <a:pt x="297827" y="54622"/>
                  </a:lnTo>
                  <a:lnTo>
                    <a:pt x="315607" y="54622"/>
                  </a:lnTo>
                  <a:lnTo>
                    <a:pt x="315607" y="0"/>
                  </a:lnTo>
                  <a:close/>
                </a:path>
                <a:path w="1051560" h="344804">
                  <a:moveTo>
                    <a:pt x="352437" y="0"/>
                  </a:moveTo>
                  <a:lnTo>
                    <a:pt x="334657" y="0"/>
                  </a:lnTo>
                  <a:lnTo>
                    <a:pt x="334657" y="54622"/>
                  </a:lnTo>
                  <a:lnTo>
                    <a:pt x="352437" y="54622"/>
                  </a:lnTo>
                  <a:lnTo>
                    <a:pt x="352437" y="0"/>
                  </a:lnTo>
                  <a:close/>
                </a:path>
                <a:path w="1051560" h="344804">
                  <a:moveTo>
                    <a:pt x="389267" y="0"/>
                  </a:moveTo>
                  <a:lnTo>
                    <a:pt x="371487" y="0"/>
                  </a:lnTo>
                  <a:lnTo>
                    <a:pt x="371487" y="54622"/>
                  </a:lnTo>
                  <a:lnTo>
                    <a:pt x="389267" y="54622"/>
                  </a:lnTo>
                  <a:lnTo>
                    <a:pt x="389267" y="0"/>
                  </a:lnTo>
                  <a:close/>
                </a:path>
                <a:path w="1051560" h="344804">
                  <a:moveTo>
                    <a:pt x="426097" y="0"/>
                  </a:moveTo>
                  <a:lnTo>
                    <a:pt x="408317" y="0"/>
                  </a:lnTo>
                  <a:lnTo>
                    <a:pt x="408317" y="54622"/>
                  </a:lnTo>
                  <a:lnTo>
                    <a:pt x="426097" y="54622"/>
                  </a:lnTo>
                  <a:lnTo>
                    <a:pt x="426097" y="0"/>
                  </a:lnTo>
                  <a:close/>
                </a:path>
                <a:path w="1051560" h="344804">
                  <a:moveTo>
                    <a:pt x="462927" y="0"/>
                  </a:moveTo>
                  <a:lnTo>
                    <a:pt x="445147" y="0"/>
                  </a:lnTo>
                  <a:lnTo>
                    <a:pt x="445147" y="54622"/>
                  </a:lnTo>
                  <a:lnTo>
                    <a:pt x="462927" y="54622"/>
                  </a:lnTo>
                  <a:lnTo>
                    <a:pt x="462927" y="0"/>
                  </a:lnTo>
                  <a:close/>
                </a:path>
                <a:path w="1051560" h="344804">
                  <a:moveTo>
                    <a:pt x="499757" y="0"/>
                  </a:moveTo>
                  <a:lnTo>
                    <a:pt x="480707" y="0"/>
                  </a:lnTo>
                  <a:lnTo>
                    <a:pt x="480707" y="54622"/>
                  </a:lnTo>
                  <a:lnTo>
                    <a:pt x="499757" y="54622"/>
                  </a:lnTo>
                  <a:lnTo>
                    <a:pt x="499757" y="0"/>
                  </a:lnTo>
                  <a:close/>
                </a:path>
                <a:path w="1051560" h="344804">
                  <a:moveTo>
                    <a:pt x="536587" y="0"/>
                  </a:moveTo>
                  <a:lnTo>
                    <a:pt x="517537" y="0"/>
                  </a:lnTo>
                  <a:lnTo>
                    <a:pt x="517537" y="54622"/>
                  </a:lnTo>
                  <a:lnTo>
                    <a:pt x="536587" y="54622"/>
                  </a:lnTo>
                  <a:lnTo>
                    <a:pt x="536587" y="0"/>
                  </a:lnTo>
                  <a:close/>
                </a:path>
                <a:path w="1051560" h="344804">
                  <a:moveTo>
                    <a:pt x="573417" y="0"/>
                  </a:moveTo>
                  <a:lnTo>
                    <a:pt x="554367" y="0"/>
                  </a:lnTo>
                  <a:lnTo>
                    <a:pt x="554367" y="54622"/>
                  </a:lnTo>
                  <a:lnTo>
                    <a:pt x="573417" y="54622"/>
                  </a:lnTo>
                  <a:lnTo>
                    <a:pt x="573417" y="0"/>
                  </a:lnTo>
                  <a:close/>
                </a:path>
                <a:path w="1051560" h="344804">
                  <a:moveTo>
                    <a:pt x="610247" y="0"/>
                  </a:moveTo>
                  <a:lnTo>
                    <a:pt x="591197" y="0"/>
                  </a:lnTo>
                  <a:lnTo>
                    <a:pt x="591197" y="54622"/>
                  </a:lnTo>
                  <a:lnTo>
                    <a:pt x="610247" y="54622"/>
                  </a:lnTo>
                  <a:lnTo>
                    <a:pt x="610247" y="0"/>
                  </a:lnTo>
                  <a:close/>
                </a:path>
                <a:path w="1051560" h="344804">
                  <a:moveTo>
                    <a:pt x="647077" y="0"/>
                  </a:moveTo>
                  <a:lnTo>
                    <a:pt x="628027" y="0"/>
                  </a:lnTo>
                  <a:lnTo>
                    <a:pt x="628027" y="54622"/>
                  </a:lnTo>
                  <a:lnTo>
                    <a:pt x="647077" y="54622"/>
                  </a:lnTo>
                  <a:lnTo>
                    <a:pt x="647077" y="0"/>
                  </a:lnTo>
                  <a:close/>
                </a:path>
                <a:path w="1051560" h="344804">
                  <a:moveTo>
                    <a:pt x="682637" y="0"/>
                  </a:moveTo>
                  <a:lnTo>
                    <a:pt x="664857" y="0"/>
                  </a:lnTo>
                  <a:lnTo>
                    <a:pt x="664857" y="54622"/>
                  </a:lnTo>
                  <a:lnTo>
                    <a:pt x="682637" y="54622"/>
                  </a:lnTo>
                  <a:lnTo>
                    <a:pt x="682637" y="0"/>
                  </a:lnTo>
                  <a:close/>
                </a:path>
                <a:path w="1051560" h="344804">
                  <a:moveTo>
                    <a:pt x="719467" y="0"/>
                  </a:moveTo>
                  <a:lnTo>
                    <a:pt x="701687" y="0"/>
                  </a:lnTo>
                  <a:lnTo>
                    <a:pt x="701687" y="54622"/>
                  </a:lnTo>
                  <a:lnTo>
                    <a:pt x="719467" y="54622"/>
                  </a:lnTo>
                  <a:lnTo>
                    <a:pt x="719467" y="0"/>
                  </a:lnTo>
                  <a:close/>
                </a:path>
                <a:path w="1051560" h="344804">
                  <a:moveTo>
                    <a:pt x="756297" y="0"/>
                  </a:moveTo>
                  <a:lnTo>
                    <a:pt x="738517" y="0"/>
                  </a:lnTo>
                  <a:lnTo>
                    <a:pt x="738517" y="54622"/>
                  </a:lnTo>
                  <a:lnTo>
                    <a:pt x="756297" y="54622"/>
                  </a:lnTo>
                  <a:lnTo>
                    <a:pt x="756297" y="0"/>
                  </a:lnTo>
                  <a:close/>
                </a:path>
                <a:path w="1051560" h="344804">
                  <a:moveTo>
                    <a:pt x="793127" y="0"/>
                  </a:moveTo>
                  <a:lnTo>
                    <a:pt x="775347" y="0"/>
                  </a:lnTo>
                  <a:lnTo>
                    <a:pt x="775347" y="54622"/>
                  </a:lnTo>
                  <a:lnTo>
                    <a:pt x="793127" y="54622"/>
                  </a:lnTo>
                  <a:lnTo>
                    <a:pt x="793127" y="0"/>
                  </a:lnTo>
                  <a:close/>
                </a:path>
                <a:path w="1051560" h="344804">
                  <a:moveTo>
                    <a:pt x="829957" y="0"/>
                  </a:moveTo>
                  <a:lnTo>
                    <a:pt x="812177" y="0"/>
                  </a:lnTo>
                  <a:lnTo>
                    <a:pt x="812177" y="54622"/>
                  </a:lnTo>
                  <a:lnTo>
                    <a:pt x="829957" y="54622"/>
                  </a:lnTo>
                  <a:lnTo>
                    <a:pt x="829957" y="0"/>
                  </a:lnTo>
                  <a:close/>
                </a:path>
                <a:path w="1051560" h="344804">
                  <a:moveTo>
                    <a:pt x="866787" y="0"/>
                  </a:moveTo>
                  <a:lnTo>
                    <a:pt x="849007" y="0"/>
                  </a:lnTo>
                  <a:lnTo>
                    <a:pt x="849007" y="54622"/>
                  </a:lnTo>
                  <a:lnTo>
                    <a:pt x="866787" y="54622"/>
                  </a:lnTo>
                  <a:lnTo>
                    <a:pt x="866787" y="0"/>
                  </a:lnTo>
                  <a:close/>
                </a:path>
                <a:path w="1051560" h="344804">
                  <a:moveTo>
                    <a:pt x="903617" y="0"/>
                  </a:moveTo>
                  <a:lnTo>
                    <a:pt x="884567" y="0"/>
                  </a:lnTo>
                  <a:lnTo>
                    <a:pt x="884567" y="54622"/>
                  </a:lnTo>
                  <a:lnTo>
                    <a:pt x="903617" y="54622"/>
                  </a:lnTo>
                  <a:lnTo>
                    <a:pt x="903617" y="0"/>
                  </a:lnTo>
                  <a:close/>
                </a:path>
                <a:path w="1051560" h="344804">
                  <a:moveTo>
                    <a:pt x="940447" y="0"/>
                  </a:moveTo>
                  <a:lnTo>
                    <a:pt x="921397" y="0"/>
                  </a:lnTo>
                  <a:lnTo>
                    <a:pt x="921397" y="54622"/>
                  </a:lnTo>
                  <a:lnTo>
                    <a:pt x="940447" y="54622"/>
                  </a:lnTo>
                  <a:lnTo>
                    <a:pt x="940447" y="0"/>
                  </a:lnTo>
                  <a:close/>
                </a:path>
                <a:path w="1051560" h="344804">
                  <a:moveTo>
                    <a:pt x="977277" y="0"/>
                  </a:moveTo>
                  <a:lnTo>
                    <a:pt x="958227" y="0"/>
                  </a:lnTo>
                  <a:lnTo>
                    <a:pt x="958227" y="54622"/>
                  </a:lnTo>
                  <a:lnTo>
                    <a:pt x="977277" y="54622"/>
                  </a:lnTo>
                  <a:lnTo>
                    <a:pt x="977277" y="0"/>
                  </a:lnTo>
                  <a:close/>
                </a:path>
                <a:path w="1051560" h="344804">
                  <a:moveTo>
                    <a:pt x="1014107" y="0"/>
                  </a:moveTo>
                  <a:lnTo>
                    <a:pt x="995057" y="0"/>
                  </a:lnTo>
                  <a:lnTo>
                    <a:pt x="995057" y="54622"/>
                  </a:lnTo>
                  <a:lnTo>
                    <a:pt x="1014107" y="54622"/>
                  </a:lnTo>
                  <a:lnTo>
                    <a:pt x="1014107" y="0"/>
                  </a:lnTo>
                  <a:close/>
                </a:path>
                <a:path w="1051560" h="344804">
                  <a:moveTo>
                    <a:pt x="1050937" y="0"/>
                  </a:moveTo>
                  <a:lnTo>
                    <a:pt x="1031887" y="0"/>
                  </a:lnTo>
                  <a:lnTo>
                    <a:pt x="1031887" y="54622"/>
                  </a:lnTo>
                  <a:lnTo>
                    <a:pt x="1050937" y="54622"/>
                  </a:lnTo>
                  <a:lnTo>
                    <a:pt x="1050937" y="0"/>
                  </a:lnTo>
                  <a:close/>
                </a:path>
              </a:pathLst>
            </a:custGeom>
            <a:solidFill>
              <a:srgbClr val="7F7F7F"/>
            </a:solidFill>
          </p:spPr>
          <p:txBody>
            <a:bodyPr wrap="square" lIns="0" tIns="0" rIns="0" bIns="0" rtlCol="0"/>
            <a:lstStyle/>
            <a:p>
              <a:endParaRPr/>
            </a:p>
          </p:txBody>
        </p:sp>
        <p:sp>
          <p:nvSpPr>
            <p:cNvPr id="37" name="object 37">
              <a:extLst>
                <a:ext uri="{FF2B5EF4-FFF2-40B4-BE49-F238E27FC236}">
                  <a16:creationId xmlns:a16="http://schemas.microsoft.com/office/drawing/2014/main" id="{AB2F0A0F-D287-E23F-13A8-2915989683BD}"/>
                </a:ext>
              </a:extLst>
            </p:cNvPr>
            <p:cNvSpPr/>
            <p:nvPr/>
          </p:nvSpPr>
          <p:spPr>
            <a:xfrm>
              <a:off x="2025650" y="3721700"/>
              <a:ext cx="17780" cy="0"/>
            </a:xfrm>
            <a:custGeom>
              <a:avLst/>
              <a:gdLst/>
              <a:ahLst/>
              <a:cxnLst/>
              <a:rect l="l" t="t" r="r" b="b"/>
              <a:pathLst>
                <a:path w="17780">
                  <a:moveTo>
                    <a:pt x="0" y="0"/>
                  </a:moveTo>
                  <a:lnTo>
                    <a:pt x="17780" y="0"/>
                  </a:lnTo>
                  <a:lnTo>
                    <a:pt x="17780" y="0"/>
                  </a:lnTo>
                </a:path>
              </a:pathLst>
            </a:custGeom>
            <a:ln w="54630">
              <a:solidFill>
                <a:srgbClr val="7F7F7F"/>
              </a:solidFill>
            </a:ln>
          </p:spPr>
          <p:txBody>
            <a:bodyPr wrap="square" lIns="0" tIns="0" rIns="0" bIns="0" rtlCol="0"/>
            <a:lstStyle/>
            <a:p>
              <a:endParaRPr/>
            </a:p>
          </p:txBody>
        </p:sp>
        <p:sp>
          <p:nvSpPr>
            <p:cNvPr id="38" name="object 38">
              <a:extLst>
                <a:ext uri="{FF2B5EF4-FFF2-40B4-BE49-F238E27FC236}">
                  <a16:creationId xmlns:a16="http://schemas.microsoft.com/office/drawing/2014/main" id="{981ABDAD-C64A-A193-6927-E7F4EACF55EE}"/>
                </a:ext>
              </a:extLst>
            </p:cNvPr>
            <p:cNvSpPr/>
            <p:nvPr/>
          </p:nvSpPr>
          <p:spPr>
            <a:xfrm>
              <a:off x="1537970" y="3739479"/>
              <a:ext cx="532765" cy="347980"/>
            </a:xfrm>
            <a:custGeom>
              <a:avLst/>
              <a:gdLst/>
              <a:ahLst/>
              <a:cxnLst/>
              <a:rect l="l" t="t" r="r" b="b"/>
              <a:pathLst>
                <a:path w="532764" h="347979">
                  <a:moveTo>
                    <a:pt x="17780" y="292735"/>
                  </a:moveTo>
                  <a:lnTo>
                    <a:pt x="0" y="292735"/>
                  </a:lnTo>
                  <a:lnTo>
                    <a:pt x="0" y="347357"/>
                  </a:lnTo>
                  <a:lnTo>
                    <a:pt x="17780" y="347357"/>
                  </a:lnTo>
                  <a:lnTo>
                    <a:pt x="17780" y="292735"/>
                  </a:lnTo>
                  <a:close/>
                </a:path>
                <a:path w="532764" h="347979">
                  <a:moveTo>
                    <a:pt x="54610" y="292735"/>
                  </a:moveTo>
                  <a:lnTo>
                    <a:pt x="36830" y="292735"/>
                  </a:lnTo>
                  <a:lnTo>
                    <a:pt x="36830" y="347357"/>
                  </a:lnTo>
                  <a:lnTo>
                    <a:pt x="54610" y="347357"/>
                  </a:lnTo>
                  <a:lnTo>
                    <a:pt x="54610" y="292735"/>
                  </a:lnTo>
                  <a:close/>
                </a:path>
                <a:path w="532764" h="347979">
                  <a:moveTo>
                    <a:pt x="91440" y="292735"/>
                  </a:moveTo>
                  <a:lnTo>
                    <a:pt x="73660" y="292735"/>
                  </a:lnTo>
                  <a:lnTo>
                    <a:pt x="73660" y="347357"/>
                  </a:lnTo>
                  <a:lnTo>
                    <a:pt x="91440" y="347357"/>
                  </a:lnTo>
                  <a:lnTo>
                    <a:pt x="91440" y="292735"/>
                  </a:lnTo>
                  <a:close/>
                </a:path>
                <a:path w="532764" h="347979">
                  <a:moveTo>
                    <a:pt x="128270" y="292735"/>
                  </a:moveTo>
                  <a:lnTo>
                    <a:pt x="109207" y="292735"/>
                  </a:lnTo>
                  <a:lnTo>
                    <a:pt x="109207" y="347357"/>
                  </a:lnTo>
                  <a:lnTo>
                    <a:pt x="128270" y="347357"/>
                  </a:lnTo>
                  <a:lnTo>
                    <a:pt x="128270" y="292735"/>
                  </a:lnTo>
                  <a:close/>
                </a:path>
                <a:path w="532764" h="347979">
                  <a:moveTo>
                    <a:pt x="165100" y="292735"/>
                  </a:moveTo>
                  <a:lnTo>
                    <a:pt x="146050" y="292735"/>
                  </a:lnTo>
                  <a:lnTo>
                    <a:pt x="146050" y="347357"/>
                  </a:lnTo>
                  <a:lnTo>
                    <a:pt x="165100" y="347357"/>
                  </a:lnTo>
                  <a:lnTo>
                    <a:pt x="165100" y="292735"/>
                  </a:lnTo>
                  <a:close/>
                </a:path>
                <a:path w="532764" h="347979">
                  <a:moveTo>
                    <a:pt x="201930" y="292735"/>
                  </a:moveTo>
                  <a:lnTo>
                    <a:pt x="182880" y="292735"/>
                  </a:lnTo>
                  <a:lnTo>
                    <a:pt x="182880" y="347357"/>
                  </a:lnTo>
                  <a:lnTo>
                    <a:pt x="201930" y="347357"/>
                  </a:lnTo>
                  <a:lnTo>
                    <a:pt x="201930" y="292735"/>
                  </a:lnTo>
                  <a:close/>
                </a:path>
                <a:path w="532764" h="347979">
                  <a:moveTo>
                    <a:pt x="238760" y="292735"/>
                  </a:moveTo>
                  <a:lnTo>
                    <a:pt x="219710" y="292735"/>
                  </a:lnTo>
                  <a:lnTo>
                    <a:pt x="219710" y="347357"/>
                  </a:lnTo>
                  <a:lnTo>
                    <a:pt x="238760" y="347357"/>
                  </a:lnTo>
                  <a:lnTo>
                    <a:pt x="238760" y="292735"/>
                  </a:lnTo>
                  <a:close/>
                </a:path>
                <a:path w="532764" h="347979">
                  <a:moveTo>
                    <a:pt x="275590" y="292735"/>
                  </a:moveTo>
                  <a:lnTo>
                    <a:pt x="256540" y="292735"/>
                  </a:lnTo>
                  <a:lnTo>
                    <a:pt x="256540" y="347357"/>
                  </a:lnTo>
                  <a:lnTo>
                    <a:pt x="275590" y="347357"/>
                  </a:lnTo>
                  <a:lnTo>
                    <a:pt x="275590" y="292735"/>
                  </a:lnTo>
                  <a:close/>
                </a:path>
                <a:path w="532764" h="347979">
                  <a:moveTo>
                    <a:pt x="311150" y="292735"/>
                  </a:moveTo>
                  <a:lnTo>
                    <a:pt x="293370" y="292735"/>
                  </a:lnTo>
                  <a:lnTo>
                    <a:pt x="293370" y="347357"/>
                  </a:lnTo>
                  <a:lnTo>
                    <a:pt x="311150" y="347357"/>
                  </a:lnTo>
                  <a:lnTo>
                    <a:pt x="311150" y="292735"/>
                  </a:lnTo>
                  <a:close/>
                </a:path>
                <a:path w="532764" h="347979">
                  <a:moveTo>
                    <a:pt x="347980" y="292735"/>
                  </a:moveTo>
                  <a:lnTo>
                    <a:pt x="330200" y="292735"/>
                  </a:lnTo>
                  <a:lnTo>
                    <a:pt x="330200" y="347357"/>
                  </a:lnTo>
                  <a:lnTo>
                    <a:pt x="347980" y="347357"/>
                  </a:lnTo>
                  <a:lnTo>
                    <a:pt x="347980" y="292735"/>
                  </a:lnTo>
                  <a:close/>
                </a:path>
                <a:path w="532764" h="347979">
                  <a:moveTo>
                    <a:pt x="384810" y="292735"/>
                  </a:moveTo>
                  <a:lnTo>
                    <a:pt x="367030" y="292735"/>
                  </a:lnTo>
                  <a:lnTo>
                    <a:pt x="367030" y="347357"/>
                  </a:lnTo>
                  <a:lnTo>
                    <a:pt x="384810" y="347357"/>
                  </a:lnTo>
                  <a:lnTo>
                    <a:pt x="384810" y="292735"/>
                  </a:lnTo>
                  <a:close/>
                </a:path>
                <a:path w="532764" h="347979">
                  <a:moveTo>
                    <a:pt x="421640" y="292735"/>
                  </a:moveTo>
                  <a:lnTo>
                    <a:pt x="403860" y="292735"/>
                  </a:lnTo>
                  <a:lnTo>
                    <a:pt x="403860" y="347357"/>
                  </a:lnTo>
                  <a:lnTo>
                    <a:pt x="421640" y="347357"/>
                  </a:lnTo>
                  <a:lnTo>
                    <a:pt x="421640" y="292735"/>
                  </a:lnTo>
                  <a:close/>
                </a:path>
                <a:path w="532764" h="347979">
                  <a:moveTo>
                    <a:pt x="458470" y="292735"/>
                  </a:moveTo>
                  <a:lnTo>
                    <a:pt x="440690" y="292735"/>
                  </a:lnTo>
                  <a:lnTo>
                    <a:pt x="440690" y="347357"/>
                  </a:lnTo>
                  <a:lnTo>
                    <a:pt x="458470" y="347357"/>
                  </a:lnTo>
                  <a:lnTo>
                    <a:pt x="458470" y="292735"/>
                  </a:lnTo>
                  <a:close/>
                </a:path>
                <a:path w="532764" h="347979">
                  <a:moveTo>
                    <a:pt x="532765" y="294640"/>
                  </a:moveTo>
                  <a:lnTo>
                    <a:pt x="495300" y="294640"/>
                  </a:lnTo>
                  <a:lnTo>
                    <a:pt x="495300" y="292735"/>
                  </a:lnTo>
                  <a:lnTo>
                    <a:pt x="477520" y="292735"/>
                  </a:lnTo>
                  <a:lnTo>
                    <a:pt x="477520" y="347357"/>
                  </a:lnTo>
                  <a:lnTo>
                    <a:pt x="495300" y="347357"/>
                  </a:lnTo>
                  <a:lnTo>
                    <a:pt x="495300" y="312420"/>
                  </a:lnTo>
                  <a:lnTo>
                    <a:pt x="532765" y="312420"/>
                  </a:lnTo>
                  <a:lnTo>
                    <a:pt x="532765" y="294640"/>
                  </a:lnTo>
                  <a:close/>
                </a:path>
                <a:path w="532764" h="347979">
                  <a:moveTo>
                    <a:pt x="532765" y="257810"/>
                  </a:moveTo>
                  <a:lnTo>
                    <a:pt x="478142" y="257810"/>
                  </a:lnTo>
                  <a:lnTo>
                    <a:pt x="478142" y="275590"/>
                  </a:lnTo>
                  <a:lnTo>
                    <a:pt x="532765" y="275590"/>
                  </a:lnTo>
                  <a:lnTo>
                    <a:pt x="532765" y="257810"/>
                  </a:lnTo>
                  <a:close/>
                </a:path>
                <a:path w="532764" h="347979">
                  <a:moveTo>
                    <a:pt x="532765" y="220980"/>
                  </a:moveTo>
                  <a:lnTo>
                    <a:pt x="478142" y="220980"/>
                  </a:lnTo>
                  <a:lnTo>
                    <a:pt x="478142" y="238760"/>
                  </a:lnTo>
                  <a:lnTo>
                    <a:pt x="532765" y="238760"/>
                  </a:lnTo>
                  <a:lnTo>
                    <a:pt x="532765" y="220980"/>
                  </a:lnTo>
                  <a:close/>
                </a:path>
                <a:path w="532764" h="347979">
                  <a:moveTo>
                    <a:pt x="532765" y="184150"/>
                  </a:moveTo>
                  <a:lnTo>
                    <a:pt x="478142" y="184150"/>
                  </a:lnTo>
                  <a:lnTo>
                    <a:pt x="478142" y="201930"/>
                  </a:lnTo>
                  <a:lnTo>
                    <a:pt x="532765" y="201930"/>
                  </a:lnTo>
                  <a:lnTo>
                    <a:pt x="532765" y="184150"/>
                  </a:lnTo>
                  <a:close/>
                </a:path>
                <a:path w="532764" h="347979">
                  <a:moveTo>
                    <a:pt x="532765" y="147320"/>
                  </a:moveTo>
                  <a:lnTo>
                    <a:pt x="478142" y="147320"/>
                  </a:lnTo>
                  <a:lnTo>
                    <a:pt x="478142" y="165100"/>
                  </a:lnTo>
                  <a:lnTo>
                    <a:pt x="532765" y="165100"/>
                  </a:lnTo>
                  <a:lnTo>
                    <a:pt x="532765" y="147320"/>
                  </a:lnTo>
                  <a:close/>
                </a:path>
                <a:path w="532764" h="347979">
                  <a:moveTo>
                    <a:pt x="532765" y="110490"/>
                  </a:moveTo>
                  <a:lnTo>
                    <a:pt x="478142" y="110490"/>
                  </a:lnTo>
                  <a:lnTo>
                    <a:pt x="478142" y="129540"/>
                  </a:lnTo>
                  <a:lnTo>
                    <a:pt x="532765" y="129540"/>
                  </a:lnTo>
                  <a:lnTo>
                    <a:pt x="532765" y="110490"/>
                  </a:lnTo>
                  <a:close/>
                </a:path>
                <a:path w="532764" h="347979">
                  <a:moveTo>
                    <a:pt x="532765" y="73660"/>
                  </a:moveTo>
                  <a:lnTo>
                    <a:pt x="478142" y="73660"/>
                  </a:lnTo>
                  <a:lnTo>
                    <a:pt x="478142" y="92710"/>
                  </a:lnTo>
                  <a:lnTo>
                    <a:pt x="532765" y="92710"/>
                  </a:lnTo>
                  <a:lnTo>
                    <a:pt x="532765" y="73660"/>
                  </a:lnTo>
                  <a:close/>
                </a:path>
                <a:path w="532764" h="347979">
                  <a:moveTo>
                    <a:pt x="532765" y="36830"/>
                  </a:moveTo>
                  <a:lnTo>
                    <a:pt x="478142" y="36830"/>
                  </a:lnTo>
                  <a:lnTo>
                    <a:pt x="478142" y="55880"/>
                  </a:lnTo>
                  <a:lnTo>
                    <a:pt x="532765" y="55880"/>
                  </a:lnTo>
                  <a:lnTo>
                    <a:pt x="532765" y="36830"/>
                  </a:lnTo>
                  <a:close/>
                </a:path>
                <a:path w="532764" h="347979">
                  <a:moveTo>
                    <a:pt x="532765" y="0"/>
                  </a:moveTo>
                  <a:lnTo>
                    <a:pt x="478142" y="0"/>
                  </a:lnTo>
                  <a:lnTo>
                    <a:pt x="478142" y="19050"/>
                  </a:lnTo>
                  <a:lnTo>
                    <a:pt x="532765" y="19050"/>
                  </a:lnTo>
                  <a:lnTo>
                    <a:pt x="532765" y="0"/>
                  </a:lnTo>
                  <a:close/>
                </a:path>
              </a:pathLst>
            </a:custGeom>
            <a:solidFill>
              <a:srgbClr val="7F7F7F"/>
            </a:solidFill>
          </p:spPr>
          <p:txBody>
            <a:bodyPr wrap="square" lIns="0" tIns="0" rIns="0" bIns="0" rtlCol="0"/>
            <a:lstStyle/>
            <a:p>
              <a:endParaRPr/>
            </a:p>
          </p:txBody>
        </p:sp>
        <p:sp>
          <p:nvSpPr>
            <p:cNvPr id="39" name="object 39">
              <a:extLst>
                <a:ext uri="{FF2B5EF4-FFF2-40B4-BE49-F238E27FC236}">
                  <a16:creationId xmlns:a16="http://schemas.microsoft.com/office/drawing/2014/main" id="{393418A4-9014-CE1F-2F8E-C88C8A7ABA69}"/>
                </a:ext>
              </a:extLst>
            </p:cNvPr>
            <p:cNvSpPr/>
            <p:nvPr/>
          </p:nvSpPr>
          <p:spPr>
            <a:xfrm>
              <a:off x="1487169" y="4050630"/>
              <a:ext cx="22860" cy="0"/>
            </a:xfrm>
            <a:custGeom>
              <a:avLst/>
              <a:gdLst/>
              <a:ahLst/>
              <a:cxnLst/>
              <a:rect l="l" t="t" r="r" b="b"/>
              <a:pathLst>
                <a:path w="22859">
                  <a:moveTo>
                    <a:pt x="22860" y="0"/>
                  </a:moveTo>
                  <a:lnTo>
                    <a:pt x="17780" y="0"/>
                  </a:lnTo>
                  <a:lnTo>
                    <a:pt x="0" y="0"/>
                  </a:lnTo>
                </a:path>
              </a:pathLst>
            </a:custGeom>
            <a:ln w="54630">
              <a:solidFill>
                <a:srgbClr val="7F7F7F"/>
              </a:solidFill>
            </a:ln>
          </p:spPr>
          <p:txBody>
            <a:bodyPr wrap="square" lIns="0" tIns="0" rIns="0" bIns="0" rtlCol="0"/>
            <a:lstStyle/>
            <a:p>
              <a:endParaRPr/>
            </a:p>
          </p:txBody>
        </p:sp>
        <p:sp>
          <p:nvSpPr>
            <p:cNvPr id="40" name="object 40">
              <a:extLst>
                <a:ext uri="{FF2B5EF4-FFF2-40B4-BE49-F238E27FC236}">
                  <a16:creationId xmlns:a16="http://schemas.microsoft.com/office/drawing/2014/main" id="{671B077F-287F-531F-0DFD-0DFB277ABD00}"/>
                </a:ext>
              </a:extLst>
            </p:cNvPr>
            <p:cNvSpPr/>
            <p:nvPr/>
          </p:nvSpPr>
          <p:spPr>
            <a:xfrm>
              <a:off x="1009650" y="4023324"/>
              <a:ext cx="458470" cy="55244"/>
            </a:xfrm>
            <a:custGeom>
              <a:avLst/>
              <a:gdLst/>
              <a:ahLst/>
              <a:cxnLst/>
              <a:rect l="l" t="t" r="r" b="b"/>
              <a:pathLst>
                <a:path w="458469" h="55245">
                  <a:moveTo>
                    <a:pt x="17780" y="0"/>
                  </a:moveTo>
                  <a:lnTo>
                    <a:pt x="0" y="0"/>
                  </a:lnTo>
                  <a:lnTo>
                    <a:pt x="0" y="54622"/>
                  </a:lnTo>
                  <a:lnTo>
                    <a:pt x="17780" y="54622"/>
                  </a:lnTo>
                  <a:lnTo>
                    <a:pt x="17780" y="0"/>
                  </a:lnTo>
                  <a:close/>
                </a:path>
                <a:path w="458469" h="55245">
                  <a:moveTo>
                    <a:pt x="54610" y="0"/>
                  </a:moveTo>
                  <a:lnTo>
                    <a:pt x="36830" y="0"/>
                  </a:lnTo>
                  <a:lnTo>
                    <a:pt x="36830" y="54622"/>
                  </a:lnTo>
                  <a:lnTo>
                    <a:pt x="54610" y="54622"/>
                  </a:lnTo>
                  <a:lnTo>
                    <a:pt x="54610" y="0"/>
                  </a:lnTo>
                  <a:close/>
                </a:path>
                <a:path w="458469" h="55245">
                  <a:moveTo>
                    <a:pt x="91440" y="0"/>
                  </a:moveTo>
                  <a:lnTo>
                    <a:pt x="73660" y="0"/>
                  </a:lnTo>
                  <a:lnTo>
                    <a:pt x="73660" y="54622"/>
                  </a:lnTo>
                  <a:lnTo>
                    <a:pt x="91440" y="54622"/>
                  </a:lnTo>
                  <a:lnTo>
                    <a:pt x="91440" y="0"/>
                  </a:lnTo>
                  <a:close/>
                </a:path>
                <a:path w="458469" h="55245">
                  <a:moveTo>
                    <a:pt x="128270" y="0"/>
                  </a:moveTo>
                  <a:lnTo>
                    <a:pt x="110490" y="0"/>
                  </a:lnTo>
                  <a:lnTo>
                    <a:pt x="110490" y="54622"/>
                  </a:lnTo>
                  <a:lnTo>
                    <a:pt x="128270" y="54622"/>
                  </a:lnTo>
                  <a:lnTo>
                    <a:pt x="128270" y="0"/>
                  </a:lnTo>
                  <a:close/>
                </a:path>
                <a:path w="458469" h="55245">
                  <a:moveTo>
                    <a:pt x="165100" y="0"/>
                  </a:moveTo>
                  <a:lnTo>
                    <a:pt x="146050" y="0"/>
                  </a:lnTo>
                  <a:lnTo>
                    <a:pt x="146050" y="54622"/>
                  </a:lnTo>
                  <a:lnTo>
                    <a:pt x="165100" y="54622"/>
                  </a:lnTo>
                  <a:lnTo>
                    <a:pt x="165100" y="0"/>
                  </a:lnTo>
                  <a:close/>
                </a:path>
                <a:path w="458469" h="55245">
                  <a:moveTo>
                    <a:pt x="201930" y="0"/>
                  </a:moveTo>
                  <a:lnTo>
                    <a:pt x="182880" y="0"/>
                  </a:lnTo>
                  <a:lnTo>
                    <a:pt x="182880" y="54622"/>
                  </a:lnTo>
                  <a:lnTo>
                    <a:pt x="201930" y="54622"/>
                  </a:lnTo>
                  <a:lnTo>
                    <a:pt x="201930" y="0"/>
                  </a:lnTo>
                  <a:close/>
                </a:path>
                <a:path w="458469" h="55245">
                  <a:moveTo>
                    <a:pt x="238760" y="0"/>
                  </a:moveTo>
                  <a:lnTo>
                    <a:pt x="219710" y="0"/>
                  </a:lnTo>
                  <a:lnTo>
                    <a:pt x="219710" y="54622"/>
                  </a:lnTo>
                  <a:lnTo>
                    <a:pt x="238760" y="54622"/>
                  </a:lnTo>
                  <a:lnTo>
                    <a:pt x="238760" y="0"/>
                  </a:lnTo>
                  <a:close/>
                </a:path>
                <a:path w="458469" h="55245">
                  <a:moveTo>
                    <a:pt x="275590" y="0"/>
                  </a:moveTo>
                  <a:lnTo>
                    <a:pt x="256540" y="0"/>
                  </a:lnTo>
                  <a:lnTo>
                    <a:pt x="256540" y="54622"/>
                  </a:lnTo>
                  <a:lnTo>
                    <a:pt x="275590" y="54622"/>
                  </a:lnTo>
                  <a:lnTo>
                    <a:pt x="275590" y="0"/>
                  </a:lnTo>
                  <a:close/>
                </a:path>
                <a:path w="458469" h="55245">
                  <a:moveTo>
                    <a:pt x="312420" y="0"/>
                  </a:moveTo>
                  <a:lnTo>
                    <a:pt x="293370" y="0"/>
                  </a:lnTo>
                  <a:lnTo>
                    <a:pt x="293370" y="54622"/>
                  </a:lnTo>
                  <a:lnTo>
                    <a:pt x="312420" y="54622"/>
                  </a:lnTo>
                  <a:lnTo>
                    <a:pt x="312420" y="0"/>
                  </a:lnTo>
                  <a:close/>
                </a:path>
                <a:path w="458469" h="55245">
                  <a:moveTo>
                    <a:pt x="349250" y="0"/>
                  </a:moveTo>
                  <a:lnTo>
                    <a:pt x="330200" y="0"/>
                  </a:lnTo>
                  <a:lnTo>
                    <a:pt x="330200" y="54622"/>
                  </a:lnTo>
                  <a:lnTo>
                    <a:pt x="349250" y="54622"/>
                  </a:lnTo>
                  <a:lnTo>
                    <a:pt x="349250" y="0"/>
                  </a:lnTo>
                  <a:close/>
                </a:path>
                <a:path w="458469" h="55245">
                  <a:moveTo>
                    <a:pt x="384810" y="0"/>
                  </a:moveTo>
                  <a:lnTo>
                    <a:pt x="367030" y="0"/>
                  </a:lnTo>
                  <a:lnTo>
                    <a:pt x="367030" y="54622"/>
                  </a:lnTo>
                  <a:lnTo>
                    <a:pt x="384810" y="54622"/>
                  </a:lnTo>
                  <a:lnTo>
                    <a:pt x="384810" y="0"/>
                  </a:lnTo>
                  <a:close/>
                </a:path>
                <a:path w="458469" h="55245">
                  <a:moveTo>
                    <a:pt x="421640" y="0"/>
                  </a:moveTo>
                  <a:lnTo>
                    <a:pt x="403860" y="0"/>
                  </a:lnTo>
                  <a:lnTo>
                    <a:pt x="403860" y="54622"/>
                  </a:lnTo>
                  <a:lnTo>
                    <a:pt x="421640" y="54622"/>
                  </a:lnTo>
                  <a:lnTo>
                    <a:pt x="421640" y="0"/>
                  </a:lnTo>
                  <a:close/>
                </a:path>
                <a:path w="458469" h="55245">
                  <a:moveTo>
                    <a:pt x="458470" y="0"/>
                  </a:moveTo>
                  <a:lnTo>
                    <a:pt x="440690" y="0"/>
                  </a:lnTo>
                  <a:lnTo>
                    <a:pt x="440690" y="54622"/>
                  </a:lnTo>
                  <a:lnTo>
                    <a:pt x="458470" y="54622"/>
                  </a:lnTo>
                  <a:lnTo>
                    <a:pt x="458470" y="0"/>
                  </a:lnTo>
                  <a:close/>
                </a:path>
              </a:pathLst>
            </a:custGeom>
            <a:solidFill>
              <a:srgbClr val="7F7F7F"/>
            </a:solidFill>
          </p:spPr>
          <p:txBody>
            <a:bodyPr wrap="square" lIns="0" tIns="0" rIns="0" bIns="0" rtlCol="0"/>
            <a:lstStyle/>
            <a:p>
              <a:endParaRPr/>
            </a:p>
          </p:txBody>
        </p:sp>
        <p:sp>
          <p:nvSpPr>
            <p:cNvPr id="41" name="object 41">
              <a:extLst>
                <a:ext uri="{FF2B5EF4-FFF2-40B4-BE49-F238E27FC236}">
                  <a16:creationId xmlns:a16="http://schemas.microsoft.com/office/drawing/2014/main" id="{A14F9D96-CE55-CD1D-FCA1-641F5EF1DCFB}"/>
                </a:ext>
              </a:extLst>
            </p:cNvPr>
            <p:cNvSpPr/>
            <p:nvPr/>
          </p:nvSpPr>
          <p:spPr>
            <a:xfrm>
              <a:off x="975360" y="4048090"/>
              <a:ext cx="15240" cy="2540"/>
            </a:xfrm>
            <a:custGeom>
              <a:avLst/>
              <a:gdLst/>
              <a:ahLst/>
              <a:cxnLst/>
              <a:rect l="l" t="t" r="r" b="b"/>
              <a:pathLst>
                <a:path w="15240" h="2539">
                  <a:moveTo>
                    <a:pt x="15240" y="2539"/>
                  </a:moveTo>
                  <a:lnTo>
                    <a:pt x="0" y="2539"/>
                  </a:lnTo>
                  <a:lnTo>
                    <a:pt x="0" y="0"/>
                  </a:lnTo>
                </a:path>
              </a:pathLst>
            </a:custGeom>
            <a:ln w="54630">
              <a:solidFill>
                <a:srgbClr val="7F7F7F"/>
              </a:solidFill>
            </a:ln>
          </p:spPr>
          <p:txBody>
            <a:bodyPr wrap="square" lIns="0" tIns="0" rIns="0" bIns="0" rtlCol="0"/>
            <a:lstStyle/>
            <a:p>
              <a:endParaRPr/>
            </a:p>
          </p:txBody>
        </p:sp>
        <p:sp>
          <p:nvSpPr>
            <p:cNvPr id="42" name="object 42">
              <a:extLst>
                <a:ext uri="{FF2B5EF4-FFF2-40B4-BE49-F238E27FC236}">
                  <a16:creationId xmlns:a16="http://schemas.microsoft.com/office/drawing/2014/main" id="{F8BCB627-8FB1-1CCC-472E-7C835C634A77}"/>
                </a:ext>
              </a:extLst>
            </p:cNvPr>
            <p:cNvSpPr/>
            <p:nvPr/>
          </p:nvSpPr>
          <p:spPr>
            <a:xfrm>
              <a:off x="948042" y="3685504"/>
              <a:ext cx="1051560" cy="344805"/>
            </a:xfrm>
            <a:custGeom>
              <a:avLst/>
              <a:gdLst/>
              <a:ahLst/>
              <a:cxnLst/>
              <a:rect l="l" t="t" r="r" b="b"/>
              <a:pathLst>
                <a:path w="1051560" h="344804">
                  <a:moveTo>
                    <a:pt x="54622" y="325755"/>
                  </a:moveTo>
                  <a:lnTo>
                    <a:pt x="0" y="325755"/>
                  </a:lnTo>
                  <a:lnTo>
                    <a:pt x="0" y="344805"/>
                  </a:lnTo>
                  <a:lnTo>
                    <a:pt x="54622" y="344805"/>
                  </a:lnTo>
                  <a:lnTo>
                    <a:pt x="54622" y="325755"/>
                  </a:lnTo>
                  <a:close/>
                </a:path>
                <a:path w="1051560" h="344804">
                  <a:moveTo>
                    <a:pt x="54622" y="288925"/>
                  </a:moveTo>
                  <a:lnTo>
                    <a:pt x="0" y="288925"/>
                  </a:lnTo>
                  <a:lnTo>
                    <a:pt x="0" y="307975"/>
                  </a:lnTo>
                  <a:lnTo>
                    <a:pt x="54622" y="307975"/>
                  </a:lnTo>
                  <a:lnTo>
                    <a:pt x="54622" y="288925"/>
                  </a:lnTo>
                  <a:close/>
                </a:path>
                <a:path w="1051560" h="344804">
                  <a:moveTo>
                    <a:pt x="54622" y="252095"/>
                  </a:moveTo>
                  <a:lnTo>
                    <a:pt x="0" y="252095"/>
                  </a:lnTo>
                  <a:lnTo>
                    <a:pt x="0" y="271145"/>
                  </a:lnTo>
                  <a:lnTo>
                    <a:pt x="54622" y="271145"/>
                  </a:lnTo>
                  <a:lnTo>
                    <a:pt x="54622" y="252095"/>
                  </a:lnTo>
                  <a:close/>
                </a:path>
                <a:path w="1051560" h="344804">
                  <a:moveTo>
                    <a:pt x="54622" y="215265"/>
                  </a:moveTo>
                  <a:lnTo>
                    <a:pt x="0" y="215265"/>
                  </a:lnTo>
                  <a:lnTo>
                    <a:pt x="0" y="234315"/>
                  </a:lnTo>
                  <a:lnTo>
                    <a:pt x="54622" y="234315"/>
                  </a:lnTo>
                  <a:lnTo>
                    <a:pt x="54622" y="215265"/>
                  </a:lnTo>
                  <a:close/>
                </a:path>
                <a:path w="1051560" h="344804">
                  <a:moveTo>
                    <a:pt x="54622" y="178435"/>
                  </a:moveTo>
                  <a:lnTo>
                    <a:pt x="0" y="178435"/>
                  </a:lnTo>
                  <a:lnTo>
                    <a:pt x="0" y="197485"/>
                  </a:lnTo>
                  <a:lnTo>
                    <a:pt x="54622" y="197485"/>
                  </a:lnTo>
                  <a:lnTo>
                    <a:pt x="54622" y="178435"/>
                  </a:lnTo>
                  <a:close/>
                </a:path>
                <a:path w="1051560" h="344804">
                  <a:moveTo>
                    <a:pt x="54622" y="142875"/>
                  </a:moveTo>
                  <a:lnTo>
                    <a:pt x="0" y="142875"/>
                  </a:lnTo>
                  <a:lnTo>
                    <a:pt x="0" y="160655"/>
                  </a:lnTo>
                  <a:lnTo>
                    <a:pt x="54622" y="160655"/>
                  </a:lnTo>
                  <a:lnTo>
                    <a:pt x="54622" y="142875"/>
                  </a:lnTo>
                  <a:close/>
                </a:path>
                <a:path w="1051560" h="344804">
                  <a:moveTo>
                    <a:pt x="54622" y="106045"/>
                  </a:moveTo>
                  <a:lnTo>
                    <a:pt x="0" y="106045"/>
                  </a:lnTo>
                  <a:lnTo>
                    <a:pt x="0" y="123825"/>
                  </a:lnTo>
                  <a:lnTo>
                    <a:pt x="54622" y="123825"/>
                  </a:lnTo>
                  <a:lnTo>
                    <a:pt x="54622" y="106045"/>
                  </a:lnTo>
                  <a:close/>
                </a:path>
                <a:path w="1051560" h="344804">
                  <a:moveTo>
                    <a:pt x="54622" y="69215"/>
                  </a:moveTo>
                  <a:lnTo>
                    <a:pt x="0" y="69215"/>
                  </a:lnTo>
                  <a:lnTo>
                    <a:pt x="0" y="86995"/>
                  </a:lnTo>
                  <a:lnTo>
                    <a:pt x="54622" y="86995"/>
                  </a:lnTo>
                  <a:lnTo>
                    <a:pt x="54622" y="69215"/>
                  </a:lnTo>
                  <a:close/>
                </a:path>
                <a:path w="1051560" h="344804">
                  <a:moveTo>
                    <a:pt x="59067" y="0"/>
                  </a:moveTo>
                  <a:lnTo>
                    <a:pt x="40017" y="0"/>
                  </a:lnTo>
                  <a:lnTo>
                    <a:pt x="40017" y="32385"/>
                  </a:lnTo>
                  <a:lnTo>
                    <a:pt x="0" y="32385"/>
                  </a:lnTo>
                  <a:lnTo>
                    <a:pt x="0" y="50165"/>
                  </a:lnTo>
                  <a:lnTo>
                    <a:pt x="40017" y="50165"/>
                  </a:lnTo>
                  <a:lnTo>
                    <a:pt x="40017" y="54622"/>
                  </a:lnTo>
                  <a:lnTo>
                    <a:pt x="59067" y="54622"/>
                  </a:lnTo>
                  <a:lnTo>
                    <a:pt x="59067" y="0"/>
                  </a:lnTo>
                  <a:close/>
                </a:path>
                <a:path w="1051560" h="344804">
                  <a:moveTo>
                    <a:pt x="95897" y="0"/>
                  </a:moveTo>
                  <a:lnTo>
                    <a:pt x="76847" y="0"/>
                  </a:lnTo>
                  <a:lnTo>
                    <a:pt x="76847" y="54622"/>
                  </a:lnTo>
                  <a:lnTo>
                    <a:pt x="95897" y="54622"/>
                  </a:lnTo>
                  <a:lnTo>
                    <a:pt x="95897" y="0"/>
                  </a:lnTo>
                  <a:close/>
                </a:path>
                <a:path w="1051560" h="344804">
                  <a:moveTo>
                    <a:pt x="132727" y="0"/>
                  </a:moveTo>
                  <a:lnTo>
                    <a:pt x="113677" y="0"/>
                  </a:lnTo>
                  <a:lnTo>
                    <a:pt x="113677" y="54622"/>
                  </a:lnTo>
                  <a:lnTo>
                    <a:pt x="132727" y="54622"/>
                  </a:lnTo>
                  <a:lnTo>
                    <a:pt x="132727" y="0"/>
                  </a:lnTo>
                  <a:close/>
                </a:path>
                <a:path w="1051560" h="344804">
                  <a:moveTo>
                    <a:pt x="169557" y="0"/>
                  </a:moveTo>
                  <a:lnTo>
                    <a:pt x="150507" y="0"/>
                  </a:lnTo>
                  <a:lnTo>
                    <a:pt x="150507" y="54622"/>
                  </a:lnTo>
                  <a:lnTo>
                    <a:pt x="169557" y="54622"/>
                  </a:lnTo>
                  <a:lnTo>
                    <a:pt x="169557" y="0"/>
                  </a:lnTo>
                  <a:close/>
                </a:path>
                <a:path w="1051560" h="344804">
                  <a:moveTo>
                    <a:pt x="206387" y="0"/>
                  </a:moveTo>
                  <a:lnTo>
                    <a:pt x="187337" y="0"/>
                  </a:lnTo>
                  <a:lnTo>
                    <a:pt x="187337" y="54622"/>
                  </a:lnTo>
                  <a:lnTo>
                    <a:pt x="206387" y="54622"/>
                  </a:lnTo>
                  <a:lnTo>
                    <a:pt x="206387" y="0"/>
                  </a:lnTo>
                  <a:close/>
                </a:path>
                <a:path w="1051560" h="344804">
                  <a:moveTo>
                    <a:pt x="241947" y="0"/>
                  </a:moveTo>
                  <a:lnTo>
                    <a:pt x="224167" y="0"/>
                  </a:lnTo>
                  <a:lnTo>
                    <a:pt x="224167" y="54622"/>
                  </a:lnTo>
                  <a:lnTo>
                    <a:pt x="241947" y="54622"/>
                  </a:lnTo>
                  <a:lnTo>
                    <a:pt x="241947" y="0"/>
                  </a:lnTo>
                  <a:close/>
                </a:path>
                <a:path w="1051560" h="344804">
                  <a:moveTo>
                    <a:pt x="278777" y="0"/>
                  </a:moveTo>
                  <a:lnTo>
                    <a:pt x="260997" y="0"/>
                  </a:lnTo>
                  <a:lnTo>
                    <a:pt x="260997" y="54622"/>
                  </a:lnTo>
                  <a:lnTo>
                    <a:pt x="278777" y="54622"/>
                  </a:lnTo>
                  <a:lnTo>
                    <a:pt x="278777" y="0"/>
                  </a:lnTo>
                  <a:close/>
                </a:path>
                <a:path w="1051560" h="344804">
                  <a:moveTo>
                    <a:pt x="315607" y="0"/>
                  </a:moveTo>
                  <a:lnTo>
                    <a:pt x="297827" y="0"/>
                  </a:lnTo>
                  <a:lnTo>
                    <a:pt x="297827" y="54622"/>
                  </a:lnTo>
                  <a:lnTo>
                    <a:pt x="315607" y="54622"/>
                  </a:lnTo>
                  <a:lnTo>
                    <a:pt x="315607" y="0"/>
                  </a:lnTo>
                  <a:close/>
                </a:path>
                <a:path w="1051560" h="344804">
                  <a:moveTo>
                    <a:pt x="352437" y="0"/>
                  </a:moveTo>
                  <a:lnTo>
                    <a:pt x="334657" y="0"/>
                  </a:lnTo>
                  <a:lnTo>
                    <a:pt x="334657" y="54622"/>
                  </a:lnTo>
                  <a:lnTo>
                    <a:pt x="352437" y="54622"/>
                  </a:lnTo>
                  <a:lnTo>
                    <a:pt x="352437" y="0"/>
                  </a:lnTo>
                  <a:close/>
                </a:path>
                <a:path w="1051560" h="344804">
                  <a:moveTo>
                    <a:pt x="389267" y="0"/>
                  </a:moveTo>
                  <a:lnTo>
                    <a:pt x="371487" y="0"/>
                  </a:lnTo>
                  <a:lnTo>
                    <a:pt x="371487" y="54622"/>
                  </a:lnTo>
                  <a:lnTo>
                    <a:pt x="389267" y="54622"/>
                  </a:lnTo>
                  <a:lnTo>
                    <a:pt x="389267" y="0"/>
                  </a:lnTo>
                  <a:close/>
                </a:path>
                <a:path w="1051560" h="344804">
                  <a:moveTo>
                    <a:pt x="426097" y="0"/>
                  </a:moveTo>
                  <a:lnTo>
                    <a:pt x="408317" y="0"/>
                  </a:lnTo>
                  <a:lnTo>
                    <a:pt x="408317" y="54622"/>
                  </a:lnTo>
                  <a:lnTo>
                    <a:pt x="426097" y="54622"/>
                  </a:lnTo>
                  <a:lnTo>
                    <a:pt x="426097" y="0"/>
                  </a:lnTo>
                  <a:close/>
                </a:path>
                <a:path w="1051560" h="344804">
                  <a:moveTo>
                    <a:pt x="462927" y="0"/>
                  </a:moveTo>
                  <a:lnTo>
                    <a:pt x="443877" y="0"/>
                  </a:lnTo>
                  <a:lnTo>
                    <a:pt x="443877" y="54622"/>
                  </a:lnTo>
                  <a:lnTo>
                    <a:pt x="462927" y="54622"/>
                  </a:lnTo>
                  <a:lnTo>
                    <a:pt x="462927" y="0"/>
                  </a:lnTo>
                  <a:close/>
                </a:path>
                <a:path w="1051560" h="344804">
                  <a:moveTo>
                    <a:pt x="499757" y="0"/>
                  </a:moveTo>
                  <a:lnTo>
                    <a:pt x="480707" y="0"/>
                  </a:lnTo>
                  <a:lnTo>
                    <a:pt x="480707" y="54622"/>
                  </a:lnTo>
                  <a:lnTo>
                    <a:pt x="499757" y="54622"/>
                  </a:lnTo>
                  <a:lnTo>
                    <a:pt x="499757" y="0"/>
                  </a:lnTo>
                  <a:close/>
                </a:path>
                <a:path w="1051560" h="344804">
                  <a:moveTo>
                    <a:pt x="536587" y="0"/>
                  </a:moveTo>
                  <a:lnTo>
                    <a:pt x="517537" y="0"/>
                  </a:lnTo>
                  <a:lnTo>
                    <a:pt x="517537" y="54622"/>
                  </a:lnTo>
                  <a:lnTo>
                    <a:pt x="536587" y="54622"/>
                  </a:lnTo>
                  <a:lnTo>
                    <a:pt x="536587" y="0"/>
                  </a:lnTo>
                  <a:close/>
                </a:path>
                <a:path w="1051560" h="344804">
                  <a:moveTo>
                    <a:pt x="573417" y="0"/>
                  </a:moveTo>
                  <a:lnTo>
                    <a:pt x="554367" y="0"/>
                  </a:lnTo>
                  <a:lnTo>
                    <a:pt x="554367" y="54622"/>
                  </a:lnTo>
                  <a:lnTo>
                    <a:pt x="573417" y="54622"/>
                  </a:lnTo>
                  <a:lnTo>
                    <a:pt x="573417" y="0"/>
                  </a:lnTo>
                  <a:close/>
                </a:path>
                <a:path w="1051560" h="344804">
                  <a:moveTo>
                    <a:pt x="610247" y="0"/>
                  </a:moveTo>
                  <a:lnTo>
                    <a:pt x="591197" y="0"/>
                  </a:lnTo>
                  <a:lnTo>
                    <a:pt x="591197" y="54622"/>
                  </a:lnTo>
                  <a:lnTo>
                    <a:pt x="610247" y="54622"/>
                  </a:lnTo>
                  <a:lnTo>
                    <a:pt x="610247" y="0"/>
                  </a:lnTo>
                  <a:close/>
                </a:path>
                <a:path w="1051560" h="344804">
                  <a:moveTo>
                    <a:pt x="645807" y="0"/>
                  </a:moveTo>
                  <a:lnTo>
                    <a:pt x="628027" y="0"/>
                  </a:lnTo>
                  <a:lnTo>
                    <a:pt x="628027" y="54622"/>
                  </a:lnTo>
                  <a:lnTo>
                    <a:pt x="645807" y="54622"/>
                  </a:lnTo>
                  <a:lnTo>
                    <a:pt x="645807" y="0"/>
                  </a:lnTo>
                  <a:close/>
                </a:path>
                <a:path w="1051560" h="344804">
                  <a:moveTo>
                    <a:pt x="682637" y="0"/>
                  </a:moveTo>
                  <a:lnTo>
                    <a:pt x="664857" y="0"/>
                  </a:lnTo>
                  <a:lnTo>
                    <a:pt x="664857" y="54622"/>
                  </a:lnTo>
                  <a:lnTo>
                    <a:pt x="682637" y="54622"/>
                  </a:lnTo>
                  <a:lnTo>
                    <a:pt x="682637" y="0"/>
                  </a:lnTo>
                  <a:close/>
                </a:path>
                <a:path w="1051560" h="344804">
                  <a:moveTo>
                    <a:pt x="719467" y="0"/>
                  </a:moveTo>
                  <a:lnTo>
                    <a:pt x="701687" y="0"/>
                  </a:lnTo>
                  <a:lnTo>
                    <a:pt x="701687" y="54622"/>
                  </a:lnTo>
                  <a:lnTo>
                    <a:pt x="719467" y="54622"/>
                  </a:lnTo>
                  <a:lnTo>
                    <a:pt x="719467" y="0"/>
                  </a:lnTo>
                  <a:close/>
                </a:path>
                <a:path w="1051560" h="344804">
                  <a:moveTo>
                    <a:pt x="756297" y="0"/>
                  </a:moveTo>
                  <a:lnTo>
                    <a:pt x="738517" y="0"/>
                  </a:lnTo>
                  <a:lnTo>
                    <a:pt x="738517" y="54622"/>
                  </a:lnTo>
                  <a:lnTo>
                    <a:pt x="756297" y="54622"/>
                  </a:lnTo>
                  <a:lnTo>
                    <a:pt x="756297" y="0"/>
                  </a:lnTo>
                  <a:close/>
                </a:path>
                <a:path w="1051560" h="344804">
                  <a:moveTo>
                    <a:pt x="793127" y="0"/>
                  </a:moveTo>
                  <a:lnTo>
                    <a:pt x="775347" y="0"/>
                  </a:lnTo>
                  <a:lnTo>
                    <a:pt x="775347" y="54622"/>
                  </a:lnTo>
                  <a:lnTo>
                    <a:pt x="793127" y="54622"/>
                  </a:lnTo>
                  <a:lnTo>
                    <a:pt x="793127" y="0"/>
                  </a:lnTo>
                  <a:close/>
                </a:path>
                <a:path w="1051560" h="344804">
                  <a:moveTo>
                    <a:pt x="829957" y="0"/>
                  </a:moveTo>
                  <a:lnTo>
                    <a:pt x="812177" y="0"/>
                  </a:lnTo>
                  <a:lnTo>
                    <a:pt x="812177" y="54622"/>
                  </a:lnTo>
                  <a:lnTo>
                    <a:pt x="829957" y="54622"/>
                  </a:lnTo>
                  <a:lnTo>
                    <a:pt x="829957" y="0"/>
                  </a:lnTo>
                  <a:close/>
                </a:path>
                <a:path w="1051560" h="344804">
                  <a:moveTo>
                    <a:pt x="866787" y="0"/>
                  </a:moveTo>
                  <a:lnTo>
                    <a:pt x="847737" y="0"/>
                  </a:lnTo>
                  <a:lnTo>
                    <a:pt x="847737" y="54622"/>
                  </a:lnTo>
                  <a:lnTo>
                    <a:pt x="866787" y="54622"/>
                  </a:lnTo>
                  <a:lnTo>
                    <a:pt x="866787" y="0"/>
                  </a:lnTo>
                  <a:close/>
                </a:path>
                <a:path w="1051560" h="344804">
                  <a:moveTo>
                    <a:pt x="903617" y="0"/>
                  </a:moveTo>
                  <a:lnTo>
                    <a:pt x="884567" y="0"/>
                  </a:lnTo>
                  <a:lnTo>
                    <a:pt x="884567" y="54622"/>
                  </a:lnTo>
                  <a:lnTo>
                    <a:pt x="903617" y="54622"/>
                  </a:lnTo>
                  <a:lnTo>
                    <a:pt x="903617" y="0"/>
                  </a:lnTo>
                  <a:close/>
                </a:path>
                <a:path w="1051560" h="344804">
                  <a:moveTo>
                    <a:pt x="940447" y="0"/>
                  </a:moveTo>
                  <a:lnTo>
                    <a:pt x="921397" y="0"/>
                  </a:lnTo>
                  <a:lnTo>
                    <a:pt x="921397" y="54622"/>
                  </a:lnTo>
                  <a:lnTo>
                    <a:pt x="940447" y="54622"/>
                  </a:lnTo>
                  <a:lnTo>
                    <a:pt x="940447" y="0"/>
                  </a:lnTo>
                  <a:close/>
                </a:path>
                <a:path w="1051560" h="344804">
                  <a:moveTo>
                    <a:pt x="977277" y="0"/>
                  </a:moveTo>
                  <a:lnTo>
                    <a:pt x="958227" y="0"/>
                  </a:lnTo>
                  <a:lnTo>
                    <a:pt x="958227" y="54622"/>
                  </a:lnTo>
                  <a:lnTo>
                    <a:pt x="977277" y="54622"/>
                  </a:lnTo>
                  <a:lnTo>
                    <a:pt x="977277" y="0"/>
                  </a:lnTo>
                  <a:close/>
                </a:path>
                <a:path w="1051560" h="344804">
                  <a:moveTo>
                    <a:pt x="1014107" y="0"/>
                  </a:moveTo>
                  <a:lnTo>
                    <a:pt x="995057" y="0"/>
                  </a:lnTo>
                  <a:lnTo>
                    <a:pt x="995057" y="54622"/>
                  </a:lnTo>
                  <a:lnTo>
                    <a:pt x="1014107" y="54622"/>
                  </a:lnTo>
                  <a:lnTo>
                    <a:pt x="1014107" y="0"/>
                  </a:lnTo>
                  <a:close/>
                </a:path>
                <a:path w="1051560" h="344804">
                  <a:moveTo>
                    <a:pt x="1050937" y="0"/>
                  </a:moveTo>
                  <a:lnTo>
                    <a:pt x="1031887" y="0"/>
                  </a:lnTo>
                  <a:lnTo>
                    <a:pt x="1031887" y="54622"/>
                  </a:lnTo>
                  <a:lnTo>
                    <a:pt x="1050937" y="54622"/>
                  </a:lnTo>
                  <a:lnTo>
                    <a:pt x="1050937" y="0"/>
                  </a:lnTo>
                  <a:close/>
                </a:path>
              </a:pathLst>
            </a:custGeom>
            <a:solidFill>
              <a:srgbClr val="7F7F7F"/>
            </a:solidFill>
          </p:spPr>
          <p:txBody>
            <a:bodyPr wrap="square" lIns="0" tIns="0" rIns="0" bIns="0" rtlCol="0"/>
            <a:lstStyle/>
            <a:p>
              <a:endParaRPr/>
            </a:p>
          </p:txBody>
        </p:sp>
        <p:sp>
          <p:nvSpPr>
            <p:cNvPr id="43" name="object 43">
              <a:extLst>
                <a:ext uri="{FF2B5EF4-FFF2-40B4-BE49-F238E27FC236}">
                  <a16:creationId xmlns:a16="http://schemas.microsoft.com/office/drawing/2014/main" id="{B89A51A4-428B-AFF5-4F02-955BCF2E0D0F}"/>
                </a:ext>
              </a:extLst>
            </p:cNvPr>
            <p:cNvSpPr/>
            <p:nvPr/>
          </p:nvSpPr>
          <p:spPr>
            <a:xfrm>
              <a:off x="2016760" y="3712810"/>
              <a:ext cx="17780" cy="0"/>
            </a:xfrm>
            <a:custGeom>
              <a:avLst/>
              <a:gdLst/>
              <a:ahLst/>
              <a:cxnLst/>
              <a:rect l="l" t="t" r="r" b="b"/>
              <a:pathLst>
                <a:path w="17780">
                  <a:moveTo>
                    <a:pt x="0" y="0"/>
                  </a:moveTo>
                  <a:lnTo>
                    <a:pt x="17779" y="0"/>
                  </a:lnTo>
                  <a:lnTo>
                    <a:pt x="17779" y="0"/>
                  </a:lnTo>
                </a:path>
              </a:pathLst>
            </a:custGeom>
            <a:ln w="54630">
              <a:solidFill>
                <a:srgbClr val="7F7F7F"/>
              </a:solidFill>
            </a:ln>
          </p:spPr>
          <p:txBody>
            <a:bodyPr wrap="square" lIns="0" tIns="0" rIns="0" bIns="0" rtlCol="0"/>
            <a:lstStyle/>
            <a:p>
              <a:endParaRPr/>
            </a:p>
          </p:txBody>
        </p:sp>
        <p:sp>
          <p:nvSpPr>
            <p:cNvPr id="44" name="object 44">
              <a:extLst>
                <a:ext uri="{FF2B5EF4-FFF2-40B4-BE49-F238E27FC236}">
                  <a16:creationId xmlns:a16="http://schemas.microsoft.com/office/drawing/2014/main" id="{D0E69F69-67F2-30F4-A1ED-E774C17E3499}"/>
                </a:ext>
              </a:extLst>
            </p:cNvPr>
            <p:cNvSpPr/>
            <p:nvPr/>
          </p:nvSpPr>
          <p:spPr>
            <a:xfrm>
              <a:off x="1529080" y="3730589"/>
              <a:ext cx="532765" cy="347980"/>
            </a:xfrm>
            <a:custGeom>
              <a:avLst/>
              <a:gdLst/>
              <a:ahLst/>
              <a:cxnLst/>
              <a:rect l="l" t="t" r="r" b="b"/>
              <a:pathLst>
                <a:path w="532764" h="347979">
                  <a:moveTo>
                    <a:pt x="17780" y="292735"/>
                  </a:moveTo>
                  <a:lnTo>
                    <a:pt x="0" y="292735"/>
                  </a:lnTo>
                  <a:lnTo>
                    <a:pt x="0" y="347357"/>
                  </a:lnTo>
                  <a:lnTo>
                    <a:pt x="17780" y="347357"/>
                  </a:lnTo>
                  <a:lnTo>
                    <a:pt x="17780" y="292735"/>
                  </a:lnTo>
                  <a:close/>
                </a:path>
                <a:path w="532764" h="347979">
                  <a:moveTo>
                    <a:pt x="54610" y="292735"/>
                  </a:moveTo>
                  <a:lnTo>
                    <a:pt x="36830" y="292735"/>
                  </a:lnTo>
                  <a:lnTo>
                    <a:pt x="36830" y="347357"/>
                  </a:lnTo>
                  <a:lnTo>
                    <a:pt x="54610" y="347357"/>
                  </a:lnTo>
                  <a:lnTo>
                    <a:pt x="54610" y="292735"/>
                  </a:lnTo>
                  <a:close/>
                </a:path>
                <a:path w="532764" h="347979">
                  <a:moveTo>
                    <a:pt x="91440" y="292735"/>
                  </a:moveTo>
                  <a:lnTo>
                    <a:pt x="72390" y="292735"/>
                  </a:lnTo>
                  <a:lnTo>
                    <a:pt x="72390" y="347357"/>
                  </a:lnTo>
                  <a:lnTo>
                    <a:pt x="91440" y="347357"/>
                  </a:lnTo>
                  <a:lnTo>
                    <a:pt x="91440" y="292735"/>
                  </a:lnTo>
                  <a:close/>
                </a:path>
                <a:path w="532764" h="347979">
                  <a:moveTo>
                    <a:pt x="128270" y="292735"/>
                  </a:moveTo>
                  <a:lnTo>
                    <a:pt x="109220" y="292735"/>
                  </a:lnTo>
                  <a:lnTo>
                    <a:pt x="109220" y="347357"/>
                  </a:lnTo>
                  <a:lnTo>
                    <a:pt x="128270" y="347357"/>
                  </a:lnTo>
                  <a:lnTo>
                    <a:pt x="128270" y="292735"/>
                  </a:lnTo>
                  <a:close/>
                </a:path>
                <a:path w="532764" h="347979">
                  <a:moveTo>
                    <a:pt x="165100" y="292735"/>
                  </a:moveTo>
                  <a:lnTo>
                    <a:pt x="146050" y="292735"/>
                  </a:lnTo>
                  <a:lnTo>
                    <a:pt x="146050" y="347357"/>
                  </a:lnTo>
                  <a:lnTo>
                    <a:pt x="165100" y="347357"/>
                  </a:lnTo>
                  <a:lnTo>
                    <a:pt x="165100" y="292735"/>
                  </a:lnTo>
                  <a:close/>
                </a:path>
                <a:path w="532764" h="347979">
                  <a:moveTo>
                    <a:pt x="201930" y="292735"/>
                  </a:moveTo>
                  <a:lnTo>
                    <a:pt x="182880" y="292735"/>
                  </a:lnTo>
                  <a:lnTo>
                    <a:pt x="182880" y="347357"/>
                  </a:lnTo>
                  <a:lnTo>
                    <a:pt x="201930" y="347357"/>
                  </a:lnTo>
                  <a:lnTo>
                    <a:pt x="201930" y="292735"/>
                  </a:lnTo>
                  <a:close/>
                </a:path>
                <a:path w="532764" h="347979">
                  <a:moveTo>
                    <a:pt x="238760" y="292735"/>
                  </a:moveTo>
                  <a:lnTo>
                    <a:pt x="219710" y="292735"/>
                  </a:lnTo>
                  <a:lnTo>
                    <a:pt x="219710" y="347357"/>
                  </a:lnTo>
                  <a:lnTo>
                    <a:pt x="238760" y="347357"/>
                  </a:lnTo>
                  <a:lnTo>
                    <a:pt x="238760" y="292735"/>
                  </a:lnTo>
                  <a:close/>
                </a:path>
                <a:path w="532764" h="347979">
                  <a:moveTo>
                    <a:pt x="274320" y="292735"/>
                  </a:moveTo>
                  <a:lnTo>
                    <a:pt x="256540" y="292735"/>
                  </a:lnTo>
                  <a:lnTo>
                    <a:pt x="256540" y="347357"/>
                  </a:lnTo>
                  <a:lnTo>
                    <a:pt x="274320" y="347357"/>
                  </a:lnTo>
                  <a:lnTo>
                    <a:pt x="274320" y="292735"/>
                  </a:lnTo>
                  <a:close/>
                </a:path>
                <a:path w="532764" h="347979">
                  <a:moveTo>
                    <a:pt x="311150" y="292735"/>
                  </a:moveTo>
                  <a:lnTo>
                    <a:pt x="293370" y="292735"/>
                  </a:lnTo>
                  <a:lnTo>
                    <a:pt x="293370" y="347357"/>
                  </a:lnTo>
                  <a:lnTo>
                    <a:pt x="311150" y="347357"/>
                  </a:lnTo>
                  <a:lnTo>
                    <a:pt x="311150" y="292735"/>
                  </a:lnTo>
                  <a:close/>
                </a:path>
                <a:path w="532764" h="347979">
                  <a:moveTo>
                    <a:pt x="347980" y="292735"/>
                  </a:moveTo>
                  <a:lnTo>
                    <a:pt x="330200" y="292735"/>
                  </a:lnTo>
                  <a:lnTo>
                    <a:pt x="330200" y="347357"/>
                  </a:lnTo>
                  <a:lnTo>
                    <a:pt x="347980" y="347357"/>
                  </a:lnTo>
                  <a:lnTo>
                    <a:pt x="347980" y="292735"/>
                  </a:lnTo>
                  <a:close/>
                </a:path>
                <a:path w="532764" h="347979">
                  <a:moveTo>
                    <a:pt x="384810" y="292735"/>
                  </a:moveTo>
                  <a:lnTo>
                    <a:pt x="367030" y="292735"/>
                  </a:lnTo>
                  <a:lnTo>
                    <a:pt x="367030" y="347357"/>
                  </a:lnTo>
                  <a:lnTo>
                    <a:pt x="384810" y="347357"/>
                  </a:lnTo>
                  <a:lnTo>
                    <a:pt x="384810" y="292735"/>
                  </a:lnTo>
                  <a:close/>
                </a:path>
                <a:path w="532764" h="347979">
                  <a:moveTo>
                    <a:pt x="421640" y="292735"/>
                  </a:moveTo>
                  <a:lnTo>
                    <a:pt x="403860" y="292735"/>
                  </a:lnTo>
                  <a:lnTo>
                    <a:pt x="403860" y="347357"/>
                  </a:lnTo>
                  <a:lnTo>
                    <a:pt x="421640" y="347357"/>
                  </a:lnTo>
                  <a:lnTo>
                    <a:pt x="421640" y="292735"/>
                  </a:lnTo>
                  <a:close/>
                </a:path>
                <a:path w="532764" h="347979">
                  <a:moveTo>
                    <a:pt x="458470" y="292735"/>
                  </a:moveTo>
                  <a:lnTo>
                    <a:pt x="440690" y="292735"/>
                  </a:lnTo>
                  <a:lnTo>
                    <a:pt x="440690" y="347357"/>
                  </a:lnTo>
                  <a:lnTo>
                    <a:pt x="458470" y="347357"/>
                  </a:lnTo>
                  <a:lnTo>
                    <a:pt x="458470" y="292735"/>
                  </a:lnTo>
                  <a:close/>
                </a:path>
                <a:path w="532764" h="347979">
                  <a:moveTo>
                    <a:pt x="532765" y="294640"/>
                  </a:moveTo>
                  <a:lnTo>
                    <a:pt x="495300" y="294640"/>
                  </a:lnTo>
                  <a:lnTo>
                    <a:pt x="495300" y="292735"/>
                  </a:lnTo>
                  <a:lnTo>
                    <a:pt x="476250" y="292735"/>
                  </a:lnTo>
                  <a:lnTo>
                    <a:pt x="476250" y="347357"/>
                  </a:lnTo>
                  <a:lnTo>
                    <a:pt x="495300" y="347357"/>
                  </a:lnTo>
                  <a:lnTo>
                    <a:pt x="495300" y="312420"/>
                  </a:lnTo>
                  <a:lnTo>
                    <a:pt x="532765" y="312420"/>
                  </a:lnTo>
                  <a:lnTo>
                    <a:pt x="532765" y="294640"/>
                  </a:lnTo>
                  <a:close/>
                </a:path>
                <a:path w="532764" h="347979">
                  <a:moveTo>
                    <a:pt x="532765" y="257810"/>
                  </a:moveTo>
                  <a:lnTo>
                    <a:pt x="478142" y="257810"/>
                  </a:lnTo>
                  <a:lnTo>
                    <a:pt x="478142" y="275590"/>
                  </a:lnTo>
                  <a:lnTo>
                    <a:pt x="532765" y="275590"/>
                  </a:lnTo>
                  <a:lnTo>
                    <a:pt x="532765" y="257810"/>
                  </a:lnTo>
                  <a:close/>
                </a:path>
                <a:path w="532764" h="347979">
                  <a:moveTo>
                    <a:pt x="532765" y="220980"/>
                  </a:moveTo>
                  <a:lnTo>
                    <a:pt x="478142" y="220980"/>
                  </a:lnTo>
                  <a:lnTo>
                    <a:pt x="478142" y="238760"/>
                  </a:lnTo>
                  <a:lnTo>
                    <a:pt x="532765" y="238760"/>
                  </a:lnTo>
                  <a:lnTo>
                    <a:pt x="532765" y="220980"/>
                  </a:lnTo>
                  <a:close/>
                </a:path>
                <a:path w="532764" h="347979">
                  <a:moveTo>
                    <a:pt x="532765" y="184150"/>
                  </a:moveTo>
                  <a:lnTo>
                    <a:pt x="478142" y="184150"/>
                  </a:lnTo>
                  <a:lnTo>
                    <a:pt x="478142" y="201930"/>
                  </a:lnTo>
                  <a:lnTo>
                    <a:pt x="532765" y="201930"/>
                  </a:lnTo>
                  <a:lnTo>
                    <a:pt x="532765" y="184150"/>
                  </a:lnTo>
                  <a:close/>
                </a:path>
                <a:path w="532764" h="347979">
                  <a:moveTo>
                    <a:pt x="532765" y="147320"/>
                  </a:moveTo>
                  <a:lnTo>
                    <a:pt x="478142" y="147320"/>
                  </a:lnTo>
                  <a:lnTo>
                    <a:pt x="478142" y="165100"/>
                  </a:lnTo>
                  <a:lnTo>
                    <a:pt x="532765" y="165100"/>
                  </a:lnTo>
                  <a:lnTo>
                    <a:pt x="532765" y="147320"/>
                  </a:lnTo>
                  <a:close/>
                </a:path>
                <a:path w="532764" h="347979">
                  <a:moveTo>
                    <a:pt x="532765" y="110490"/>
                  </a:moveTo>
                  <a:lnTo>
                    <a:pt x="478142" y="110490"/>
                  </a:lnTo>
                  <a:lnTo>
                    <a:pt x="478142" y="128270"/>
                  </a:lnTo>
                  <a:lnTo>
                    <a:pt x="532765" y="128270"/>
                  </a:lnTo>
                  <a:lnTo>
                    <a:pt x="532765" y="110490"/>
                  </a:lnTo>
                  <a:close/>
                </a:path>
                <a:path w="532764" h="347979">
                  <a:moveTo>
                    <a:pt x="532765" y="73660"/>
                  </a:moveTo>
                  <a:lnTo>
                    <a:pt x="478142" y="73660"/>
                  </a:lnTo>
                  <a:lnTo>
                    <a:pt x="478142" y="92710"/>
                  </a:lnTo>
                  <a:lnTo>
                    <a:pt x="532765" y="92710"/>
                  </a:lnTo>
                  <a:lnTo>
                    <a:pt x="532765" y="73660"/>
                  </a:lnTo>
                  <a:close/>
                </a:path>
                <a:path w="532764" h="347979">
                  <a:moveTo>
                    <a:pt x="532765" y="36830"/>
                  </a:moveTo>
                  <a:lnTo>
                    <a:pt x="478142" y="36830"/>
                  </a:lnTo>
                  <a:lnTo>
                    <a:pt x="478142" y="55880"/>
                  </a:lnTo>
                  <a:lnTo>
                    <a:pt x="532765" y="55880"/>
                  </a:lnTo>
                  <a:lnTo>
                    <a:pt x="532765" y="36830"/>
                  </a:lnTo>
                  <a:close/>
                </a:path>
                <a:path w="532764" h="347979">
                  <a:moveTo>
                    <a:pt x="532765" y="0"/>
                  </a:moveTo>
                  <a:lnTo>
                    <a:pt x="478142" y="0"/>
                  </a:lnTo>
                  <a:lnTo>
                    <a:pt x="478142" y="19050"/>
                  </a:lnTo>
                  <a:lnTo>
                    <a:pt x="532765" y="19050"/>
                  </a:lnTo>
                  <a:lnTo>
                    <a:pt x="532765" y="0"/>
                  </a:lnTo>
                  <a:close/>
                </a:path>
              </a:pathLst>
            </a:custGeom>
            <a:solidFill>
              <a:srgbClr val="7F7F7F"/>
            </a:solidFill>
          </p:spPr>
          <p:txBody>
            <a:bodyPr wrap="square" lIns="0" tIns="0" rIns="0" bIns="0" rtlCol="0"/>
            <a:lstStyle/>
            <a:p>
              <a:endParaRPr/>
            </a:p>
          </p:txBody>
        </p:sp>
        <p:sp>
          <p:nvSpPr>
            <p:cNvPr id="45" name="object 45">
              <a:extLst>
                <a:ext uri="{FF2B5EF4-FFF2-40B4-BE49-F238E27FC236}">
                  <a16:creationId xmlns:a16="http://schemas.microsoft.com/office/drawing/2014/main" id="{ECD2F5A2-4AC0-B238-5B83-08CF2916B35B}"/>
                </a:ext>
              </a:extLst>
            </p:cNvPr>
            <p:cNvSpPr/>
            <p:nvPr/>
          </p:nvSpPr>
          <p:spPr>
            <a:xfrm>
              <a:off x="1487169" y="4050630"/>
              <a:ext cx="22860" cy="0"/>
            </a:xfrm>
            <a:custGeom>
              <a:avLst/>
              <a:gdLst/>
              <a:ahLst/>
              <a:cxnLst/>
              <a:rect l="l" t="t" r="r" b="b"/>
              <a:pathLst>
                <a:path w="22859">
                  <a:moveTo>
                    <a:pt x="22860" y="0"/>
                  </a:moveTo>
                  <a:lnTo>
                    <a:pt x="17780" y="0"/>
                  </a:lnTo>
                  <a:lnTo>
                    <a:pt x="0" y="0"/>
                  </a:lnTo>
                </a:path>
              </a:pathLst>
            </a:custGeom>
            <a:ln w="54630">
              <a:solidFill>
                <a:srgbClr val="7F7F7F"/>
              </a:solidFill>
            </a:ln>
          </p:spPr>
          <p:txBody>
            <a:bodyPr wrap="square" lIns="0" tIns="0" rIns="0" bIns="0" rtlCol="0"/>
            <a:lstStyle/>
            <a:p>
              <a:endParaRPr/>
            </a:p>
          </p:txBody>
        </p:sp>
        <p:sp>
          <p:nvSpPr>
            <p:cNvPr id="46" name="object 46">
              <a:extLst>
                <a:ext uri="{FF2B5EF4-FFF2-40B4-BE49-F238E27FC236}">
                  <a16:creationId xmlns:a16="http://schemas.microsoft.com/office/drawing/2014/main" id="{D46ACD86-5539-DC89-0B24-D4C1BF473160}"/>
                </a:ext>
              </a:extLst>
            </p:cNvPr>
            <p:cNvSpPr/>
            <p:nvPr/>
          </p:nvSpPr>
          <p:spPr>
            <a:xfrm>
              <a:off x="1009650" y="4023324"/>
              <a:ext cx="458470" cy="55244"/>
            </a:xfrm>
            <a:custGeom>
              <a:avLst/>
              <a:gdLst/>
              <a:ahLst/>
              <a:cxnLst/>
              <a:rect l="l" t="t" r="r" b="b"/>
              <a:pathLst>
                <a:path w="458469" h="55245">
                  <a:moveTo>
                    <a:pt x="17780" y="0"/>
                  </a:moveTo>
                  <a:lnTo>
                    <a:pt x="0" y="0"/>
                  </a:lnTo>
                  <a:lnTo>
                    <a:pt x="0" y="54622"/>
                  </a:lnTo>
                  <a:lnTo>
                    <a:pt x="17780" y="54622"/>
                  </a:lnTo>
                  <a:lnTo>
                    <a:pt x="17780" y="0"/>
                  </a:lnTo>
                  <a:close/>
                </a:path>
                <a:path w="458469" h="55245">
                  <a:moveTo>
                    <a:pt x="54610" y="0"/>
                  </a:moveTo>
                  <a:lnTo>
                    <a:pt x="36830" y="0"/>
                  </a:lnTo>
                  <a:lnTo>
                    <a:pt x="36830" y="54622"/>
                  </a:lnTo>
                  <a:lnTo>
                    <a:pt x="54610" y="54622"/>
                  </a:lnTo>
                  <a:lnTo>
                    <a:pt x="54610" y="0"/>
                  </a:lnTo>
                  <a:close/>
                </a:path>
                <a:path w="458469" h="55245">
                  <a:moveTo>
                    <a:pt x="91440" y="0"/>
                  </a:moveTo>
                  <a:lnTo>
                    <a:pt x="73660" y="0"/>
                  </a:lnTo>
                  <a:lnTo>
                    <a:pt x="73660" y="54622"/>
                  </a:lnTo>
                  <a:lnTo>
                    <a:pt x="91440" y="54622"/>
                  </a:lnTo>
                  <a:lnTo>
                    <a:pt x="91440" y="0"/>
                  </a:lnTo>
                  <a:close/>
                </a:path>
                <a:path w="458469" h="55245">
                  <a:moveTo>
                    <a:pt x="128270" y="0"/>
                  </a:moveTo>
                  <a:lnTo>
                    <a:pt x="110490" y="0"/>
                  </a:lnTo>
                  <a:lnTo>
                    <a:pt x="110490" y="54622"/>
                  </a:lnTo>
                  <a:lnTo>
                    <a:pt x="128270" y="54622"/>
                  </a:lnTo>
                  <a:lnTo>
                    <a:pt x="128270" y="0"/>
                  </a:lnTo>
                  <a:close/>
                </a:path>
                <a:path w="458469" h="55245">
                  <a:moveTo>
                    <a:pt x="165100" y="0"/>
                  </a:moveTo>
                  <a:lnTo>
                    <a:pt x="146050" y="0"/>
                  </a:lnTo>
                  <a:lnTo>
                    <a:pt x="146050" y="54622"/>
                  </a:lnTo>
                  <a:lnTo>
                    <a:pt x="165100" y="54622"/>
                  </a:lnTo>
                  <a:lnTo>
                    <a:pt x="165100" y="0"/>
                  </a:lnTo>
                  <a:close/>
                </a:path>
                <a:path w="458469" h="55245">
                  <a:moveTo>
                    <a:pt x="201930" y="0"/>
                  </a:moveTo>
                  <a:lnTo>
                    <a:pt x="182880" y="0"/>
                  </a:lnTo>
                  <a:lnTo>
                    <a:pt x="182880" y="54622"/>
                  </a:lnTo>
                  <a:lnTo>
                    <a:pt x="201930" y="54622"/>
                  </a:lnTo>
                  <a:lnTo>
                    <a:pt x="201930" y="0"/>
                  </a:lnTo>
                  <a:close/>
                </a:path>
                <a:path w="458469" h="55245">
                  <a:moveTo>
                    <a:pt x="238760" y="0"/>
                  </a:moveTo>
                  <a:lnTo>
                    <a:pt x="219710" y="0"/>
                  </a:lnTo>
                  <a:lnTo>
                    <a:pt x="219710" y="54622"/>
                  </a:lnTo>
                  <a:lnTo>
                    <a:pt x="238760" y="54622"/>
                  </a:lnTo>
                  <a:lnTo>
                    <a:pt x="238760" y="0"/>
                  </a:lnTo>
                  <a:close/>
                </a:path>
                <a:path w="458469" h="55245">
                  <a:moveTo>
                    <a:pt x="275590" y="0"/>
                  </a:moveTo>
                  <a:lnTo>
                    <a:pt x="256540" y="0"/>
                  </a:lnTo>
                  <a:lnTo>
                    <a:pt x="256540" y="54622"/>
                  </a:lnTo>
                  <a:lnTo>
                    <a:pt x="275590" y="54622"/>
                  </a:lnTo>
                  <a:lnTo>
                    <a:pt x="275590" y="0"/>
                  </a:lnTo>
                  <a:close/>
                </a:path>
                <a:path w="458469" h="55245">
                  <a:moveTo>
                    <a:pt x="312420" y="0"/>
                  </a:moveTo>
                  <a:lnTo>
                    <a:pt x="293370" y="0"/>
                  </a:lnTo>
                  <a:lnTo>
                    <a:pt x="293370" y="54622"/>
                  </a:lnTo>
                  <a:lnTo>
                    <a:pt x="312420" y="54622"/>
                  </a:lnTo>
                  <a:lnTo>
                    <a:pt x="312420" y="0"/>
                  </a:lnTo>
                  <a:close/>
                </a:path>
                <a:path w="458469" h="55245">
                  <a:moveTo>
                    <a:pt x="349250" y="0"/>
                  </a:moveTo>
                  <a:lnTo>
                    <a:pt x="330200" y="0"/>
                  </a:lnTo>
                  <a:lnTo>
                    <a:pt x="330200" y="54622"/>
                  </a:lnTo>
                  <a:lnTo>
                    <a:pt x="349250" y="54622"/>
                  </a:lnTo>
                  <a:lnTo>
                    <a:pt x="349250" y="0"/>
                  </a:lnTo>
                  <a:close/>
                </a:path>
                <a:path w="458469" h="55245">
                  <a:moveTo>
                    <a:pt x="384810" y="0"/>
                  </a:moveTo>
                  <a:lnTo>
                    <a:pt x="367030" y="0"/>
                  </a:lnTo>
                  <a:lnTo>
                    <a:pt x="367030" y="54622"/>
                  </a:lnTo>
                  <a:lnTo>
                    <a:pt x="384810" y="54622"/>
                  </a:lnTo>
                  <a:lnTo>
                    <a:pt x="384810" y="0"/>
                  </a:lnTo>
                  <a:close/>
                </a:path>
                <a:path w="458469" h="55245">
                  <a:moveTo>
                    <a:pt x="421640" y="0"/>
                  </a:moveTo>
                  <a:lnTo>
                    <a:pt x="403860" y="0"/>
                  </a:lnTo>
                  <a:lnTo>
                    <a:pt x="403860" y="54622"/>
                  </a:lnTo>
                  <a:lnTo>
                    <a:pt x="421640" y="54622"/>
                  </a:lnTo>
                  <a:lnTo>
                    <a:pt x="421640" y="0"/>
                  </a:lnTo>
                  <a:close/>
                </a:path>
                <a:path w="458469" h="55245">
                  <a:moveTo>
                    <a:pt x="458470" y="0"/>
                  </a:moveTo>
                  <a:lnTo>
                    <a:pt x="440690" y="0"/>
                  </a:lnTo>
                  <a:lnTo>
                    <a:pt x="440690" y="54622"/>
                  </a:lnTo>
                  <a:lnTo>
                    <a:pt x="458470" y="54622"/>
                  </a:lnTo>
                  <a:lnTo>
                    <a:pt x="458470" y="0"/>
                  </a:lnTo>
                  <a:close/>
                </a:path>
              </a:pathLst>
            </a:custGeom>
            <a:solidFill>
              <a:srgbClr val="7F7F7F"/>
            </a:solidFill>
          </p:spPr>
          <p:txBody>
            <a:bodyPr wrap="square" lIns="0" tIns="0" rIns="0" bIns="0" rtlCol="0"/>
            <a:lstStyle/>
            <a:p>
              <a:endParaRPr/>
            </a:p>
          </p:txBody>
        </p:sp>
        <p:sp>
          <p:nvSpPr>
            <p:cNvPr id="47" name="object 47">
              <a:extLst>
                <a:ext uri="{FF2B5EF4-FFF2-40B4-BE49-F238E27FC236}">
                  <a16:creationId xmlns:a16="http://schemas.microsoft.com/office/drawing/2014/main" id="{39BF52CA-EAFD-7AB2-862D-7CFAFD8ED1FD}"/>
                </a:ext>
              </a:extLst>
            </p:cNvPr>
            <p:cNvSpPr/>
            <p:nvPr/>
          </p:nvSpPr>
          <p:spPr>
            <a:xfrm>
              <a:off x="975360" y="4048090"/>
              <a:ext cx="15240" cy="2540"/>
            </a:xfrm>
            <a:custGeom>
              <a:avLst/>
              <a:gdLst/>
              <a:ahLst/>
              <a:cxnLst/>
              <a:rect l="l" t="t" r="r" b="b"/>
              <a:pathLst>
                <a:path w="15240" h="2539">
                  <a:moveTo>
                    <a:pt x="15240" y="2539"/>
                  </a:moveTo>
                  <a:lnTo>
                    <a:pt x="0" y="2539"/>
                  </a:lnTo>
                  <a:lnTo>
                    <a:pt x="0" y="0"/>
                  </a:lnTo>
                </a:path>
              </a:pathLst>
            </a:custGeom>
            <a:ln w="54630">
              <a:solidFill>
                <a:srgbClr val="7F7F7F"/>
              </a:solidFill>
            </a:ln>
          </p:spPr>
          <p:txBody>
            <a:bodyPr wrap="square" lIns="0" tIns="0" rIns="0" bIns="0" rtlCol="0"/>
            <a:lstStyle/>
            <a:p>
              <a:endParaRPr/>
            </a:p>
          </p:txBody>
        </p:sp>
        <p:sp>
          <p:nvSpPr>
            <p:cNvPr id="48" name="object 48">
              <a:extLst>
                <a:ext uri="{FF2B5EF4-FFF2-40B4-BE49-F238E27FC236}">
                  <a16:creationId xmlns:a16="http://schemas.microsoft.com/office/drawing/2014/main" id="{41E5C313-AC6A-DD8F-BE33-EE4865846FFA}"/>
                </a:ext>
              </a:extLst>
            </p:cNvPr>
            <p:cNvSpPr/>
            <p:nvPr/>
          </p:nvSpPr>
          <p:spPr>
            <a:xfrm>
              <a:off x="948042" y="3685504"/>
              <a:ext cx="1051560" cy="344805"/>
            </a:xfrm>
            <a:custGeom>
              <a:avLst/>
              <a:gdLst/>
              <a:ahLst/>
              <a:cxnLst/>
              <a:rect l="l" t="t" r="r" b="b"/>
              <a:pathLst>
                <a:path w="1051560" h="344804">
                  <a:moveTo>
                    <a:pt x="54622" y="325755"/>
                  </a:moveTo>
                  <a:lnTo>
                    <a:pt x="0" y="325755"/>
                  </a:lnTo>
                  <a:lnTo>
                    <a:pt x="0" y="344805"/>
                  </a:lnTo>
                  <a:lnTo>
                    <a:pt x="54622" y="344805"/>
                  </a:lnTo>
                  <a:lnTo>
                    <a:pt x="54622" y="325755"/>
                  </a:lnTo>
                  <a:close/>
                </a:path>
                <a:path w="1051560" h="344804">
                  <a:moveTo>
                    <a:pt x="54622" y="288925"/>
                  </a:moveTo>
                  <a:lnTo>
                    <a:pt x="0" y="288925"/>
                  </a:lnTo>
                  <a:lnTo>
                    <a:pt x="0" y="307975"/>
                  </a:lnTo>
                  <a:lnTo>
                    <a:pt x="54622" y="307975"/>
                  </a:lnTo>
                  <a:lnTo>
                    <a:pt x="54622" y="288925"/>
                  </a:lnTo>
                  <a:close/>
                </a:path>
                <a:path w="1051560" h="344804">
                  <a:moveTo>
                    <a:pt x="54622" y="252095"/>
                  </a:moveTo>
                  <a:lnTo>
                    <a:pt x="0" y="252095"/>
                  </a:lnTo>
                  <a:lnTo>
                    <a:pt x="0" y="271145"/>
                  </a:lnTo>
                  <a:lnTo>
                    <a:pt x="54622" y="271145"/>
                  </a:lnTo>
                  <a:lnTo>
                    <a:pt x="54622" y="252095"/>
                  </a:lnTo>
                  <a:close/>
                </a:path>
                <a:path w="1051560" h="344804">
                  <a:moveTo>
                    <a:pt x="54622" y="215265"/>
                  </a:moveTo>
                  <a:lnTo>
                    <a:pt x="0" y="215265"/>
                  </a:lnTo>
                  <a:lnTo>
                    <a:pt x="0" y="234315"/>
                  </a:lnTo>
                  <a:lnTo>
                    <a:pt x="54622" y="234315"/>
                  </a:lnTo>
                  <a:lnTo>
                    <a:pt x="54622" y="215265"/>
                  </a:lnTo>
                  <a:close/>
                </a:path>
                <a:path w="1051560" h="344804">
                  <a:moveTo>
                    <a:pt x="54622" y="178435"/>
                  </a:moveTo>
                  <a:lnTo>
                    <a:pt x="0" y="178435"/>
                  </a:lnTo>
                  <a:lnTo>
                    <a:pt x="0" y="197485"/>
                  </a:lnTo>
                  <a:lnTo>
                    <a:pt x="54622" y="197485"/>
                  </a:lnTo>
                  <a:lnTo>
                    <a:pt x="54622" y="178435"/>
                  </a:lnTo>
                  <a:close/>
                </a:path>
                <a:path w="1051560" h="344804">
                  <a:moveTo>
                    <a:pt x="54622" y="142875"/>
                  </a:moveTo>
                  <a:lnTo>
                    <a:pt x="0" y="142875"/>
                  </a:lnTo>
                  <a:lnTo>
                    <a:pt x="0" y="160655"/>
                  </a:lnTo>
                  <a:lnTo>
                    <a:pt x="54622" y="160655"/>
                  </a:lnTo>
                  <a:lnTo>
                    <a:pt x="54622" y="142875"/>
                  </a:lnTo>
                  <a:close/>
                </a:path>
                <a:path w="1051560" h="344804">
                  <a:moveTo>
                    <a:pt x="54622" y="106045"/>
                  </a:moveTo>
                  <a:lnTo>
                    <a:pt x="0" y="106045"/>
                  </a:lnTo>
                  <a:lnTo>
                    <a:pt x="0" y="123825"/>
                  </a:lnTo>
                  <a:lnTo>
                    <a:pt x="54622" y="123825"/>
                  </a:lnTo>
                  <a:lnTo>
                    <a:pt x="54622" y="106045"/>
                  </a:lnTo>
                  <a:close/>
                </a:path>
                <a:path w="1051560" h="344804">
                  <a:moveTo>
                    <a:pt x="54622" y="69215"/>
                  </a:moveTo>
                  <a:lnTo>
                    <a:pt x="0" y="69215"/>
                  </a:lnTo>
                  <a:lnTo>
                    <a:pt x="0" y="86995"/>
                  </a:lnTo>
                  <a:lnTo>
                    <a:pt x="54622" y="86995"/>
                  </a:lnTo>
                  <a:lnTo>
                    <a:pt x="54622" y="69215"/>
                  </a:lnTo>
                  <a:close/>
                </a:path>
                <a:path w="1051560" h="344804">
                  <a:moveTo>
                    <a:pt x="59067" y="0"/>
                  </a:moveTo>
                  <a:lnTo>
                    <a:pt x="40017" y="0"/>
                  </a:lnTo>
                  <a:lnTo>
                    <a:pt x="40017" y="32385"/>
                  </a:lnTo>
                  <a:lnTo>
                    <a:pt x="0" y="32385"/>
                  </a:lnTo>
                  <a:lnTo>
                    <a:pt x="0" y="50165"/>
                  </a:lnTo>
                  <a:lnTo>
                    <a:pt x="40017" y="50165"/>
                  </a:lnTo>
                  <a:lnTo>
                    <a:pt x="40017" y="54622"/>
                  </a:lnTo>
                  <a:lnTo>
                    <a:pt x="59067" y="54622"/>
                  </a:lnTo>
                  <a:lnTo>
                    <a:pt x="59067" y="0"/>
                  </a:lnTo>
                  <a:close/>
                </a:path>
                <a:path w="1051560" h="344804">
                  <a:moveTo>
                    <a:pt x="95897" y="0"/>
                  </a:moveTo>
                  <a:lnTo>
                    <a:pt x="76847" y="0"/>
                  </a:lnTo>
                  <a:lnTo>
                    <a:pt x="76847" y="54622"/>
                  </a:lnTo>
                  <a:lnTo>
                    <a:pt x="95897" y="54622"/>
                  </a:lnTo>
                  <a:lnTo>
                    <a:pt x="95897" y="0"/>
                  </a:lnTo>
                  <a:close/>
                </a:path>
                <a:path w="1051560" h="344804">
                  <a:moveTo>
                    <a:pt x="132727" y="0"/>
                  </a:moveTo>
                  <a:lnTo>
                    <a:pt x="113677" y="0"/>
                  </a:lnTo>
                  <a:lnTo>
                    <a:pt x="113677" y="54622"/>
                  </a:lnTo>
                  <a:lnTo>
                    <a:pt x="132727" y="54622"/>
                  </a:lnTo>
                  <a:lnTo>
                    <a:pt x="132727" y="0"/>
                  </a:lnTo>
                  <a:close/>
                </a:path>
                <a:path w="1051560" h="344804">
                  <a:moveTo>
                    <a:pt x="169557" y="0"/>
                  </a:moveTo>
                  <a:lnTo>
                    <a:pt x="150507" y="0"/>
                  </a:lnTo>
                  <a:lnTo>
                    <a:pt x="150507" y="54622"/>
                  </a:lnTo>
                  <a:lnTo>
                    <a:pt x="169557" y="54622"/>
                  </a:lnTo>
                  <a:lnTo>
                    <a:pt x="169557" y="0"/>
                  </a:lnTo>
                  <a:close/>
                </a:path>
                <a:path w="1051560" h="344804">
                  <a:moveTo>
                    <a:pt x="206387" y="0"/>
                  </a:moveTo>
                  <a:lnTo>
                    <a:pt x="187337" y="0"/>
                  </a:lnTo>
                  <a:lnTo>
                    <a:pt x="187337" y="54622"/>
                  </a:lnTo>
                  <a:lnTo>
                    <a:pt x="206387" y="54622"/>
                  </a:lnTo>
                  <a:lnTo>
                    <a:pt x="206387" y="0"/>
                  </a:lnTo>
                  <a:close/>
                </a:path>
                <a:path w="1051560" h="344804">
                  <a:moveTo>
                    <a:pt x="241947" y="0"/>
                  </a:moveTo>
                  <a:lnTo>
                    <a:pt x="224167" y="0"/>
                  </a:lnTo>
                  <a:lnTo>
                    <a:pt x="224167" y="54622"/>
                  </a:lnTo>
                  <a:lnTo>
                    <a:pt x="241947" y="54622"/>
                  </a:lnTo>
                  <a:lnTo>
                    <a:pt x="241947" y="0"/>
                  </a:lnTo>
                  <a:close/>
                </a:path>
                <a:path w="1051560" h="344804">
                  <a:moveTo>
                    <a:pt x="278777" y="0"/>
                  </a:moveTo>
                  <a:lnTo>
                    <a:pt x="260997" y="0"/>
                  </a:lnTo>
                  <a:lnTo>
                    <a:pt x="260997" y="54622"/>
                  </a:lnTo>
                  <a:lnTo>
                    <a:pt x="278777" y="54622"/>
                  </a:lnTo>
                  <a:lnTo>
                    <a:pt x="278777" y="0"/>
                  </a:lnTo>
                  <a:close/>
                </a:path>
                <a:path w="1051560" h="344804">
                  <a:moveTo>
                    <a:pt x="315607" y="0"/>
                  </a:moveTo>
                  <a:lnTo>
                    <a:pt x="297827" y="0"/>
                  </a:lnTo>
                  <a:lnTo>
                    <a:pt x="297827" y="54622"/>
                  </a:lnTo>
                  <a:lnTo>
                    <a:pt x="315607" y="54622"/>
                  </a:lnTo>
                  <a:lnTo>
                    <a:pt x="315607" y="0"/>
                  </a:lnTo>
                  <a:close/>
                </a:path>
                <a:path w="1051560" h="344804">
                  <a:moveTo>
                    <a:pt x="352437" y="0"/>
                  </a:moveTo>
                  <a:lnTo>
                    <a:pt x="334657" y="0"/>
                  </a:lnTo>
                  <a:lnTo>
                    <a:pt x="334657" y="54622"/>
                  </a:lnTo>
                  <a:lnTo>
                    <a:pt x="352437" y="54622"/>
                  </a:lnTo>
                  <a:lnTo>
                    <a:pt x="352437" y="0"/>
                  </a:lnTo>
                  <a:close/>
                </a:path>
                <a:path w="1051560" h="344804">
                  <a:moveTo>
                    <a:pt x="389267" y="0"/>
                  </a:moveTo>
                  <a:lnTo>
                    <a:pt x="371487" y="0"/>
                  </a:lnTo>
                  <a:lnTo>
                    <a:pt x="371487" y="54622"/>
                  </a:lnTo>
                  <a:lnTo>
                    <a:pt x="389267" y="54622"/>
                  </a:lnTo>
                  <a:lnTo>
                    <a:pt x="389267" y="0"/>
                  </a:lnTo>
                  <a:close/>
                </a:path>
                <a:path w="1051560" h="344804">
                  <a:moveTo>
                    <a:pt x="426097" y="0"/>
                  </a:moveTo>
                  <a:lnTo>
                    <a:pt x="408317" y="0"/>
                  </a:lnTo>
                  <a:lnTo>
                    <a:pt x="408317" y="54622"/>
                  </a:lnTo>
                  <a:lnTo>
                    <a:pt x="426097" y="54622"/>
                  </a:lnTo>
                  <a:lnTo>
                    <a:pt x="426097" y="0"/>
                  </a:lnTo>
                  <a:close/>
                </a:path>
                <a:path w="1051560" h="344804">
                  <a:moveTo>
                    <a:pt x="462927" y="0"/>
                  </a:moveTo>
                  <a:lnTo>
                    <a:pt x="443877" y="0"/>
                  </a:lnTo>
                  <a:lnTo>
                    <a:pt x="443877" y="54622"/>
                  </a:lnTo>
                  <a:lnTo>
                    <a:pt x="462927" y="54622"/>
                  </a:lnTo>
                  <a:lnTo>
                    <a:pt x="462927" y="0"/>
                  </a:lnTo>
                  <a:close/>
                </a:path>
                <a:path w="1051560" h="344804">
                  <a:moveTo>
                    <a:pt x="499757" y="0"/>
                  </a:moveTo>
                  <a:lnTo>
                    <a:pt x="480707" y="0"/>
                  </a:lnTo>
                  <a:lnTo>
                    <a:pt x="480707" y="54622"/>
                  </a:lnTo>
                  <a:lnTo>
                    <a:pt x="499757" y="54622"/>
                  </a:lnTo>
                  <a:lnTo>
                    <a:pt x="499757" y="0"/>
                  </a:lnTo>
                  <a:close/>
                </a:path>
                <a:path w="1051560" h="344804">
                  <a:moveTo>
                    <a:pt x="536587" y="0"/>
                  </a:moveTo>
                  <a:lnTo>
                    <a:pt x="517537" y="0"/>
                  </a:lnTo>
                  <a:lnTo>
                    <a:pt x="517537" y="54622"/>
                  </a:lnTo>
                  <a:lnTo>
                    <a:pt x="536587" y="54622"/>
                  </a:lnTo>
                  <a:lnTo>
                    <a:pt x="536587" y="0"/>
                  </a:lnTo>
                  <a:close/>
                </a:path>
                <a:path w="1051560" h="344804">
                  <a:moveTo>
                    <a:pt x="573417" y="0"/>
                  </a:moveTo>
                  <a:lnTo>
                    <a:pt x="554367" y="0"/>
                  </a:lnTo>
                  <a:lnTo>
                    <a:pt x="554367" y="54622"/>
                  </a:lnTo>
                  <a:lnTo>
                    <a:pt x="573417" y="54622"/>
                  </a:lnTo>
                  <a:lnTo>
                    <a:pt x="573417" y="0"/>
                  </a:lnTo>
                  <a:close/>
                </a:path>
                <a:path w="1051560" h="344804">
                  <a:moveTo>
                    <a:pt x="610247" y="0"/>
                  </a:moveTo>
                  <a:lnTo>
                    <a:pt x="591197" y="0"/>
                  </a:lnTo>
                  <a:lnTo>
                    <a:pt x="591197" y="54622"/>
                  </a:lnTo>
                  <a:lnTo>
                    <a:pt x="610247" y="54622"/>
                  </a:lnTo>
                  <a:lnTo>
                    <a:pt x="610247" y="0"/>
                  </a:lnTo>
                  <a:close/>
                </a:path>
                <a:path w="1051560" h="344804">
                  <a:moveTo>
                    <a:pt x="645807" y="0"/>
                  </a:moveTo>
                  <a:lnTo>
                    <a:pt x="628027" y="0"/>
                  </a:lnTo>
                  <a:lnTo>
                    <a:pt x="628027" y="54622"/>
                  </a:lnTo>
                  <a:lnTo>
                    <a:pt x="645807" y="54622"/>
                  </a:lnTo>
                  <a:lnTo>
                    <a:pt x="645807" y="0"/>
                  </a:lnTo>
                  <a:close/>
                </a:path>
                <a:path w="1051560" h="344804">
                  <a:moveTo>
                    <a:pt x="682637" y="0"/>
                  </a:moveTo>
                  <a:lnTo>
                    <a:pt x="664857" y="0"/>
                  </a:lnTo>
                  <a:lnTo>
                    <a:pt x="664857" y="54622"/>
                  </a:lnTo>
                  <a:lnTo>
                    <a:pt x="682637" y="54622"/>
                  </a:lnTo>
                  <a:lnTo>
                    <a:pt x="682637" y="0"/>
                  </a:lnTo>
                  <a:close/>
                </a:path>
                <a:path w="1051560" h="344804">
                  <a:moveTo>
                    <a:pt x="719467" y="0"/>
                  </a:moveTo>
                  <a:lnTo>
                    <a:pt x="701687" y="0"/>
                  </a:lnTo>
                  <a:lnTo>
                    <a:pt x="701687" y="54622"/>
                  </a:lnTo>
                  <a:lnTo>
                    <a:pt x="719467" y="54622"/>
                  </a:lnTo>
                  <a:lnTo>
                    <a:pt x="719467" y="0"/>
                  </a:lnTo>
                  <a:close/>
                </a:path>
                <a:path w="1051560" h="344804">
                  <a:moveTo>
                    <a:pt x="756297" y="0"/>
                  </a:moveTo>
                  <a:lnTo>
                    <a:pt x="738517" y="0"/>
                  </a:lnTo>
                  <a:lnTo>
                    <a:pt x="738517" y="54622"/>
                  </a:lnTo>
                  <a:lnTo>
                    <a:pt x="756297" y="54622"/>
                  </a:lnTo>
                  <a:lnTo>
                    <a:pt x="756297" y="0"/>
                  </a:lnTo>
                  <a:close/>
                </a:path>
                <a:path w="1051560" h="344804">
                  <a:moveTo>
                    <a:pt x="793127" y="0"/>
                  </a:moveTo>
                  <a:lnTo>
                    <a:pt x="775347" y="0"/>
                  </a:lnTo>
                  <a:lnTo>
                    <a:pt x="775347" y="54622"/>
                  </a:lnTo>
                  <a:lnTo>
                    <a:pt x="793127" y="54622"/>
                  </a:lnTo>
                  <a:lnTo>
                    <a:pt x="793127" y="0"/>
                  </a:lnTo>
                  <a:close/>
                </a:path>
                <a:path w="1051560" h="344804">
                  <a:moveTo>
                    <a:pt x="829957" y="0"/>
                  </a:moveTo>
                  <a:lnTo>
                    <a:pt x="812177" y="0"/>
                  </a:lnTo>
                  <a:lnTo>
                    <a:pt x="812177" y="54622"/>
                  </a:lnTo>
                  <a:lnTo>
                    <a:pt x="829957" y="54622"/>
                  </a:lnTo>
                  <a:lnTo>
                    <a:pt x="829957" y="0"/>
                  </a:lnTo>
                  <a:close/>
                </a:path>
                <a:path w="1051560" h="344804">
                  <a:moveTo>
                    <a:pt x="866787" y="0"/>
                  </a:moveTo>
                  <a:lnTo>
                    <a:pt x="847737" y="0"/>
                  </a:lnTo>
                  <a:lnTo>
                    <a:pt x="847737" y="54622"/>
                  </a:lnTo>
                  <a:lnTo>
                    <a:pt x="866787" y="54622"/>
                  </a:lnTo>
                  <a:lnTo>
                    <a:pt x="866787" y="0"/>
                  </a:lnTo>
                  <a:close/>
                </a:path>
                <a:path w="1051560" h="344804">
                  <a:moveTo>
                    <a:pt x="903617" y="0"/>
                  </a:moveTo>
                  <a:lnTo>
                    <a:pt x="884567" y="0"/>
                  </a:lnTo>
                  <a:lnTo>
                    <a:pt x="884567" y="54622"/>
                  </a:lnTo>
                  <a:lnTo>
                    <a:pt x="903617" y="54622"/>
                  </a:lnTo>
                  <a:lnTo>
                    <a:pt x="903617" y="0"/>
                  </a:lnTo>
                  <a:close/>
                </a:path>
                <a:path w="1051560" h="344804">
                  <a:moveTo>
                    <a:pt x="940447" y="0"/>
                  </a:moveTo>
                  <a:lnTo>
                    <a:pt x="921397" y="0"/>
                  </a:lnTo>
                  <a:lnTo>
                    <a:pt x="921397" y="54622"/>
                  </a:lnTo>
                  <a:lnTo>
                    <a:pt x="940447" y="54622"/>
                  </a:lnTo>
                  <a:lnTo>
                    <a:pt x="940447" y="0"/>
                  </a:lnTo>
                  <a:close/>
                </a:path>
                <a:path w="1051560" h="344804">
                  <a:moveTo>
                    <a:pt x="977277" y="0"/>
                  </a:moveTo>
                  <a:lnTo>
                    <a:pt x="958227" y="0"/>
                  </a:lnTo>
                  <a:lnTo>
                    <a:pt x="958227" y="54622"/>
                  </a:lnTo>
                  <a:lnTo>
                    <a:pt x="977277" y="54622"/>
                  </a:lnTo>
                  <a:lnTo>
                    <a:pt x="977277" y="0"/>
                  </a:lnTo>
                  <a:close/>
                </a:path>
                <a:path w="1051560" h="344804">
                  <a:moveTo>
                    <a:pt x="1014107" y="0"/>
                  </a:moveTo>
                  <a:lnTo>
                    <a:pt x="995057" y="0"/>
                  </a:lnTo>
                  <a:lnTo>
                    <a:pt x="995057" y="54622"/>
                  </a:lnTo>
                  <a:lnTo>
                    <a:pt x="1014107" y="54622"/>
                  </a:lnTo>
                  <a:lnTo>
                    <a:pt x="1014107" y="0"/>
                  </a:lnTo>
                  <a:close/>
                </a:path>
                <a:path w="1051560" h="344804">
                  <a:moveTo>
                    <a:pt x="1050937" y="0"/>
                  </a:moveTo>
                  <a:lnTo>
                    <a:pt x="1031887" y="0"/>
                  </a:lnTo>
                  <a:lnTo>
                    <a:pt x="1031887" y="54622"/>
                  </a:lnTo>
                  <a:lnTo>
                    <a:pt x="1050937" y="54622"/>
                  </a:lnTo>
                  <a:lnTo>
                    <a:pt x="1050937" y="0"/>
                  </a:lnTo>
                  <a:close/>
                </a:path>
              </a:pathLst>
            </a:custGeom>
            <a:solidFill>
              <a:srgbClr val="7F7F7F"/>
            </a:solidFill>
          </p:spPr>
          <p:txBody>
            <a:bodyPr wrap="square" lIns="0" tIns="0" rIns="0" bIns="0" rtlCol="0"/>
            <a:lstStyle/>
            <a:p>
              <a:endParaRPr/>
            </a:p>
          </p:txBody>
        </p:sp>
        <p:sp>
          <p:nvSpPr>
            <p:cNvPr id="49" name="object 49">
              <a:extLst>
                <a:ext uri="{FF2B5EF4-FFF2-40B4-BE49-F238E27FC236}">
                  <a16:creationId xmlns:a16="http://schemas.microsoft.com/office/drawing/2014/main" id="{32D678A7-C010-7602-11C9-C50F1DE06D12}"/>
                </a:ext>
              </a:extLst>
            </p:cNvPr>
            <p:cNvSpPr/>
            <p:nvPr/>
          </p:nvSpPr>
          <p:spPr>
            <a:xfrm>
              <a:off x="2016760" y="3712810"/>
              <a:ext cx="17780" cy="0"/>
            </a:xfrm>
            <a:custGeom>
              <a:avLst/>
              <a:gdLst/>
              <a:ahLst/>
              <a:cxnLst/>
              <a:rect l="l" t="t" r="r" b="b"/>
              <a:pathLst>
                <a:path w="17780">
                  <a:moveTo>
                    <a:pt x="0" y="0"/>
                  </a:moveTo>
                  <a:lnTo>
                    <a:pt x="17779" y="0"/>
                  </a:lnTo>
                  <a:lnTo>
                    <a:pt x="17779" y="0"/>
                  </a:lnTo>
                </a:path>
              </a:pathLst>
            </a:custGeom>
            <a:ln w="54630">
              <a:solidFill>
                <a:srgbClr val="7F7F7F"/>
              </a:solidFill>
            </a:ln>
          </p:spPr>
          <p:txBody>
            <a:bodyPr wrap="square" lIns="0" tIns="0" rIns="0" bIns="0" rtlCol="0"/>
            <a:lstStyle/>
            <a:p>
              <a:endParaRPr/>
            </a:p>
          </p:txBody>
        </p:sp>
        <p:sp>
          <p:nvSpPr>
            <p:cNvPr id="50" name="object 50">
              <a:extLst>
                <a:ext uri="{FF2B5EF4-FFF2-40B4-BE49-F238E27FC236}">
                  <a16:creationId xmlns:a16="http://schemas.microsoft.com/office/drawing/2014/main" id="{85AC083E-F77C-54BC-ED03-61BB3FF6F7CC}"/>
                </a:ext>
              </a:extLst>
            </p:cNvPr>
            <p:cNvSpPr/>
            <p:nvPr/>
          </p:nvSpPr>
          <p:spPr>
            <a:xfrm>
              <a:off x="1529080" y="3730589"/>
              <a:ext cx="532765" cy="347980"/>
            </a:xfrm>
            <a:custGeom>
              <a:avLst/>
              <a:gdLst/>
              <a:ahLst/>
              <a:cxnLst/>
              <a:rect l="l" t="t" r="r" b="b"/>
              <a:pathLst>
                <a:path w="532764" h="347979">
                  <a:moveTo>
                    <a:pt x="17780" y="292735"/>
                  </a:moveTo>
                  <a:lnTo>
                    <a:pt x="0" y="292735"/>
                  </a:lnTo>
                  <a:lnTo>
                    <a:pt x="0" y="347357"/>
                  </a:lnTo>
                  <a:lnTo>
                    <a:pt x="17780" y="347357"/>
                  </a:lnTo>
                  <a:lnTo>
                    <a:pt x="17780" y="292735"/>
                  </a:lnTo>
                  <a:close/>
                </a:path>
                <a:path w="532764" h="347979">
                  <a:moveTo>
                    <a:pt x="54610" y="292735"/>
                  </a:moveTo>
                  <a:lnTo>
                    <a:pt x="36830" y="292735"/>
                  </a:lnTo>
                  <a:lnTo>
                    <a:pt x="36830" y="347357"/>
                  </a:lnTo>
                  <a:lnTo>
                    <a:pt x="54610" y="347357"/>
                  </a:lnTo>
                  <a:lnTo>
                    <a:pt x="54610" y="292735"/>
                  </a:lnTo>
                  <a:close/>
                </a:path>
                <a:path w="532764" h="347979">
                  <a:moveTo>
                    <a:pt x="91440" y="292735"/>
                  </a:moveTo>
                  <a:lnTo>
                    <a:pt x="72390" y="292735"/>
                  </a:lnTo>
                  <a:lnTo>
                    <a:pt x="72390" y="347357"/>
                  </a:lnTo>
                  <a:lnTo>
                    <a:pt x="91440" y="347357"/>
                  </a:lnTo>
                  <a:lnTo>
                    <a:pt x="91440" y="292735"/>
                  </a:lnTo>
                  <a:close/>
                </a:path>
                <a:path w="532764" h="347979">
                  <a:moveTo>
                    <a:pt x="128270" y="292735"/>
                  </a:moveTo>
                  <a:lnTo>
                    <a:pt x="109220" y="292735"/>
                  </a:lnTo>
                  <a:lnTo>
                    <a:pt x="109220" y="347357"/>
                  </a:lnTo>
                  <a:lnTo>
                    <a:pt x="128270" y="347357"/>
                  </a:lnTo>
                  <a:lnTo>
                    <a:pt x="128270" y="292735"/>
                  </a:lnTo>
                  <a:close/>
                </a:path>
                <a:path w="532764" h="347979">
                  <a:moveTo>
                    <a:pt x="165100" y="292735"/>
                  </a:moveTo>
                  <a:lnTo>
                    <a:pt x="146050" y="292735"/>
                  </a:lnTo>
                  <a:lnTo>
                    <a:pt x="146050" y="347357"/>
                  </a:lnTo>
                  <a:lnTo>
                    <a:pt x="165100" y="347357"/>
                  </a:lnTo>
                  <a:lnTo>
                    <a:pt x="165100" y="292735"/>
                  </a:lnTo>
                  <a:close/>
                </a:path>
                <a:path w="532764" h="347979">
                  <a:moveTo>
                    <a:pt x="201930" y="292735"/>
                  </a:moveTo>
                  <a:lnTo>
                    <a:pt x="182880" y="292735"/>
                  </a:lnTo>
                  <a:lnTo>
                    <a:pt x="182880" y="347357"/>
                  </a:lnTo>
                  <a:lnTo>
                    <a:pt x="201930" y="347357"/>
                  </a:lnTo>
                  <a:lnTo>
                    <a:pt x="201930" y="292735"/>
                  </a:lnTo>
                  <a:close/>
                </a:path>
                <a:path w="532764" h="347979">
                  <a:moveTo>
                    <a:pt x="238760" y="292735"/>
                  </a:moveTo>
                  <a:lnTo>
                    <a:pt x="219710" y="292735"/>
                  </a:lnTo>
                  <a:lnTo>
                    <a:pt x="219710" y="347357"/>
                  </a:lnTo>
                  <a:lnTo>
                    <a:pt x="238760" y="347357"/>
                  </a:lnTo>
                  <a:lnTo>
                    <a:pt x="238760" y="292735"/>
                  </a:lnTo>
                  <a:close/>
                </a:path>
                <a:path w="532764" h="347979">
                  <a:moveTo>
                    <a:pt x="274320" y="292735"/>
                  </a:moveTo>
                  <a:lnTo>
                    <a:pt x="256540" y="292735"/>
                  </a:lnTo>
                  <a:lnTo>
                    <a:pt x="256540" y="347357"/>
                  </a:lnTo>
                  <a:lnTo>
                    <a:pt x="274320" y="347357"/>
                  </a:lnTo>
                  <a:lnTo>
                    <a:pt x="274320" y="292735"/>
                  </a:lnTo>
                  <a:close/>
                </a:path>
                <a:path w="532764" h="347979">
                  <a:moveTo>
                    <a:pt x="311150" y="292735"/>
                  </a:moveTo>
                  <a:lnTo>
                    <a:pt x="293370" y="292735"/>
                  </a:lnTo>
                  <a:lnTo>
                    <a:pt x="293370" y="347357"/>
                  </a:lnTo>
                  <a:lnTo>
                    <a:pt x="311150" y="347357"/>
                  </a:lnTo>
                  <a:lnTo>
                    <a:pt x="311150" y="292735"/>
                  </a:lnTo>
                  <a:close/>
                </a:path>
                <a:path w="532764" h="347979">
                  <a:moveTo>
                    <a:pt x="347980" y="292735"/>
                  </a:moveTo>
                  <a:lnTo>
                    <a:pt x="330200" y="292735"/>
                  </a:lnTo>
                  <a:lnTo>
                    <a:pt x="330200" y="347357"/>
                  </a:lnTo>
                  <a:lnTo>
                    <a:pt x="347980" y="347357"/>
                  </a:lnTo>
                  <a:lnTo>
                    <a:pt x="347980" y="292735"/>
                  </a:lnTo>
                  <a:close/>
                </a:path>
                <a:path w="532764" h="347979">
                  <a:moveTo>
                    <a:pt x="384810" y="292735"/>
                  </a:moveTo>
                  <a:lnTo>
                    <a:pt x="367030" y="292735"/>
                  </a:lnTo>
                  <a:lnTo>
                    <a:pt x="367030" y="347357"/>
                  </a:lnTo>
                  <a:lnTo>
                    <a:pt x="384810" y="347357"/>
                  </a:lnTo>
                  <a:lnTo>
                    <a:pt x="384810" y="292735"/>
                  </a:lnTo>
                  <a:close/>
                </a:path>
                <a:path w="532764" h="347979">
                  <a:moveTo>
                    <a:pt x="421640" y="292735"/>
                  </a:moveTo>
                  <a:lnTo>
                    <a:pt x="403860" y="292735"/>
                  </a:lnTo>
                  <a:lnTo>
                    <a:pt x="403860" y="347357"/>
                  </a:lnTo>
                  <a:lnTo>
                    <a:pt x="421640" y="347357"/>
                  </a:lnTo>
                  <a:lnTo>
                    <a:pt x="421640" y="292735"/>
                  </a:lnTo>
                  <a:close/>
                </a:path>
                <a:path w="532764" h="347979">
                  <a:moveTo>
                    <a:pt x="458470" y="292735"/>
                  </a:moveTo>
                  <a:lnTo>
                    <a:pt x="440690" y="292735"/>
                  </a:lnTo>
                  <a:lnTo>
                    <a:pt x="440690" y="347357"/>
                  </a:lnTo>
                  <a:lnTo>
                    <a:pt x="458470" y="347357"/>
                  </a:lnTo>
                  <a:lnTo>
                    <a:pt x="458470" y="292735"/>
                  </a:lnTo>
                  <a:close/>
                </a:path>
                <a:path w="532764" h="347979">
                  <a:moveTo>
                    <a:pt x="532765" y="294640"/>
                  </a:moveTo>
                  <a:lnTo>
                    <a:pt x="495300" y="294640"/>
                  </a:lnTo>
                  <a:lnTo>
                    <a:pt x="495300" y="292735"/>
                  </a:lnTo>
                  <a:lnTo>
                    <a:pt x="476250" y="292735"/>
                  </a:lnTo>
                  <a:lnTo>
                    <a:pt x="476250" y="347357"/>
                  </a:lnTo>
                  <a:lnTo>
                    <a:pt x="495300" y="347357"/>
                  </a:lnTo>
                  <a:lnTo>
                    <a:pt x="495300" y="312420"/>
                  </a:lnTo>
                  <a:lnTo>
                    <a:pt x="532765" y="312420"/>
                  </a:lnTo>
                  <a:lnTo>
                    <a:pt x="532765" y="294640"/>
                  </a:lnTo>
                  <a:close/>
                </a:path>
                <a:path w="532764" h="347979">
                  <a:moveTo>
                    <a:pt x="532765" y="257810"/>
                  </a:moveTo>
                  <a:lnTo>
                    <a:pt x="478142" y="257810"/>
                  </a:lnTo>
                  <a:lnTo>
                    <a:pt x="478142" y="275590"/>
                  </a:lnTo>
                  <a:lnTo>
                    <a:pt x="532765" y="275590"/>
                  </a:lnTo>
                  <a:lnTo>
                    <a:pt x="532765" y="257810"/>
                  </a:lnTo>
                  <a:close/>
                </a:path>
                <a:path w="532764" h="347979">
                  <a:moveTo>
                    <a:pt x="532765" y="220980"/>
                  </a:moveTo>
                  <a:lnTo>
                    <a:pt x="478142" y="220980"/>
                  </a:lnTo>
                  <a:lnTo>
                    <a:pt x="478142" y="238760"/>
                  </a:lnTo>
                  <a:lnTo>
                    <a:pt x="532765" y="238760"/>
                  </a:lnTo>
                  <a:lnTo>
                    <a:pt x="532765" y="220980"/>
                  </a:lnTo>
                  <a:close/>
                </a:path>
                <a:path w="532764" h="347979">
                  <a:moveTo>
                    <a:pt x="532765" y="184150"/>
                  </a:moveTo>
                  <a:lnTo>
                    <a:pt x="478142" y="184150"/>
                  </a:lnTo>
                  <a:lnTo>
                    <a:pt x="478142" y="201930"/>
                  </a:lnTo>
                  <a:lnTo>
                    <a:pt x="532765" y="201930"/>
                  </a:lnTo>
                  <a:lnTo>
                    <a:pt x="532765" y="184150"/>
                  </a:lnTo>
                  <a:close/>
                </a:path>
                <a:path w="532764" h="347979">
                  <a:moveTo>
                    <a:pt x="532765" y="147320"/>
                  </a:moveTo>
                  <a:lnTo>
                    <a:pt x="478142" y="147320"/>
                  </a:lnTo>
                  <a:lnTo>
                    <a:pt x="478142" y="165100"/>
                  </a:lnTo>
                  <a:lnTo>
                    <a:pt x="532765" y="165100"/>
                  </a:lnTo>
                  <a:lnTo>
                    <a:pt x="532765" y="147320"/>
                  </a:lnTo>
                  <a:close/>
                </a:path>
                <a:path w="532764" h="347979">
                  <a:moveTo>
                    <a:pt x="532765" y="110490"/>
                  </a:moveTo>
                  <a:lnTo>
                    <a:pt x="478142" y="110490"/>
                  </a:lnTo>
                  <a:lnTo>
                    <a:pt x="478142" y="128270"/>
                  </a:lnTo>
                  <a:lnTo>
                    <a:pt x="532765" y="128270"/>
                  </a:lnTo>
                  <a:lnTo>
                    <a:pt x="532765" y="110490"/>
                  </a:lnTo>
                  <a:close/>
                </a:path>
                <a:path w="532764" h="347979">
                  <a:moveTo>
                    <a:pt x="532765" y="73660"/>
                  </a:moveTo>
                  <a:lnTo>
                    <a:pt x="478142" y="73660"/>
                  </a:lnTo>
                  <a:lnTo>
                    <a:pt x="478142" y="92710"/>
                  </a:lnTo>
                  <a:lnTo>
                    <a:pt x="532765" y="92710"/>
                  </a:lnTo>
                  <a:lnTo>
                    <a:pt x="532765" y="73660"/>
                  </a:lnTo>
                  <a:close/>
                </a:path>
                <a:path w="532764" h="347979">
                  <a:moveTo>
                    <a:pt x="532765" y="36830"/>
                  </a:moveTo>
                  <a:lnTo>
                    <a:pt x="478142" y="36830"/>
                  </a:lnTo>
                  <a:lnTo>
                    <a:pt x="478142" y="55880"/>
                  </a:lnTo>
                  <a:lnTo>
                    <a:pt x="532765" y="55880"/>
                  </a:lnTo>
                  <a:lnTo>
                    <a:pt x="532765" y="36830"/>
                  </a:lnTo>
                  <a:close/>
                </a:path>
                <a:path w="532764" h="347979">
                  <a:moveTo>
                    <a:pt x="532765" y="0"/>
                  </a:moveTo>
                  <a:lnTo>
                    <a:pt x="478142" y="0"/>
                  </a:lnTo>
                  <a:lnTo>
                    <a:pt x="478142" y="19050"/>
                  </a:lnTo>
                  <a:lnTo>
                    <a:pt x="532765" y="19050"/>
                  </a:lnTo>
                  <a:lnTo>
                    <a:pt x="532765" y="0"/>
                  </a:lnTo>
                  <a:close/>
                </a:path>
              </a:pathLst>
            </a:custGeom>
            <a:solidFill>
              <a:srgbClr val="7F7F7F"/>
            </a:solidFill>
          </p:spPr>
          <p:txBody>
            <a:bodyPr wrap="square" lIns="0" tIns="0" rIns="0" bIns="0" rtlCol="0"/>
            <a:lstStyle/>
            <a:p>
              <a:endParaRPr/>
            </a:p>
          </p:txBody>
        </p:sp>
        <p:sp>
          <p:nvSpPr>
            <p:cNvPr id="51" name="object 51">
              <a:extLst>
                <a:ext uri="{FF2B5EF4-FFF2-40B4-BE49-F238E27FC236}">
                  <a16:creationId xmlns:a16="http://schemas.microsoft.com/office/drawing/2014/main" id="{999F25BB-9601-97D0-CA84-2EBC754FFA5A}"/>
                </a:ext>
              </a:extLst>
            </p:cNvPr>
            <p:cNvSpPr/>
            <p:nvPr/>
          </p:nvSpPr>
          <p:spPr>
            <a:xfrm>
              <a:off x="1478280" y="4041740"/>
              <a:ext cx="22860" cy="0"/>
            </a:xfrm>
            <a:custGeom>
              <a:avLst/>
              <a:gdLst/>
              <a:ahLst/>
              <a:cxnLst/>
              <a:rect l="l" t="t" r="r" b="b"/>
              <a:pathLst>
                <a:path w="22859">
                  <a:moveTo>
                    <a:pt x="22859" y="0"/>
                  </a:moveTo>
                  <a:lnTo>
                    <a:pt x="17779" y="0"/>
                  </a:lnTo>
                  <a:lnTo>
                    <a:pt x="0" y="0"/>
                  </a:lnTo>
                </a:path>
              </a:pathLst>
            </a:custGeom>
            <a:ln w="54630">
              <a:solidFill>
                <a:srgbClr val="3364A3"/>
              </a:solidFill>
            </a:ln>
          </p:spPr>
          <p:txBody>
            <a:bodyPr wrap="square" lIns="0" tIns="0" rIns="0" bIns="0" rtlCol="0"/>
            <a:lstStyle/>
            <a:p>
              <a:endParaRPr/>
            </a:p>
          </p:txBody>
        </p:sp>
        <p:sp>
          <p:nvSpPr>
            <p:cNvPr id="52" name="object 52">
              <a:extLst>
                <a:ext uri="{FF2B5EF4-FFF2-40B4-BE49-F238E27FC236}">
                  <a16:creationId xmlns:a16="http://schemas.microsoft.com/office/drawing/2014/main" id="{65B97E68-F94E-698E-E56D-44DF59614D1C}"/>
                </a:ext>
              </a:extLst>
            </p:cNvPr>
            <p:cNvSpPr/>
            <p:nvPr/>
          </p:nvSpPr>
          <p:spPr>
            <a:xfrm>
              <a:off x="1000760" y="4014435"/>
              <a:ext cx="458470" cy="55244"/>
            </a:xfrm>
            <a:custGeom>
              <a:avLst/>
              <a:gdLst/>
              <a:ahLst/>
              <a:cxnLst/>
              <a:rect l="l" t="t" r="r" b="b"/>
              <a:pathLst>
                <a:path w="458469" h="55245">
                  <a:moveTo>
                    <a:pt x="17780" y="0"/>
                  </a:moveTo>
                  <a:lnTo>
                    <a:pt x="0" y="0"/>
                  </a:lnTo>
                  <a:lnTo>
                    <a:pt x="0" y="54622"/>
                  </a:lnTo>
                  <a:lnTo>
                    <a:pt x="17780" y="54622"/>
                  </a:lnTo>
                  <a:lnTo>
                    <a:pt x="17780" y="0"/>
                  </a:lnTo>
                  <a:close/>
                </a:path>
                <a:path w="458469" h="55245">
                  <a:moveTo>
                    <a:pt x="54610" y="0"/>
                  </a:moveTo>
                  <a:lnTo>
                    <a:pt x="36830" y="0"/>
                  </a:lnTo>
                  <a:lnTo>
                    <a:pt x="36830" y="54622"/>
                  </a:lnTo>
                  <a:lnTo>
                    <a:pt x="54610" y="54622"/>
                  </a:lnTo>
                  <a:lnTo>
                    <a:pt x="54610" y="0"/>
                  </a:lnTo>
                  <a:close/>
                </a:path>
                <a:path w="458469" h="55245">
                  <a:moveTo>
                    <a:pt x="91440" y="0"/>
                  </a:moveTo>
                  <a:lnTo>
                    <a:pt x="73660" y="0"/>
                  </a:lnTo>
                  <a:lnTo>
                    <a:pt x="73660" y="54622"/>
                  </a:lnTo>
                  <a:lnTo>
                    <a:pt x="91440" y="54622"/>
                  </a:lnTo>
                  <a:lnTo>
                    <a:pt x="91440" y="0"/>
                  </a:lnTo>
                  <a:close/>
                </a:path>
                <a:path w="458469" h="55245">
                  <a:moveTo>
                    <a:pt x="128270" y="0"/>
                  </a:moveTo>
                  <a:lnTo>
                    <a:pt x="109220" y="0"/>
                  </a:lnTo>
                  <a:lnTo>
                    <a:pt x="109220" y="54622"/>
                  </a:lnTo>
                  <a:lnTo>
                    <a:pt x="128270" y="54622"/>
                  </a:lnTo>
                  <a:lnTo>
                    <a:pt x="128270" y="0"/>
                  </a:lnTo>
                  <a:close/>
                </a:path>
                <a:path w="458469" h="55245">
                  <a:moveTo>
                    <a:pt x="165100" y="0"/>
                  </a:moveTo>
                  <a:lnTo>
                    <a:pt x="146050" y="0"/>
                  </a:lnTo>
                  <a:lnTo>
                    <a:pt x="146050" y="54622"/>
                  </a:lnTo>
                  <a:lnTo>
                    <a:pt x="165100" y="54622"/>
                  </a:lnTo>
                  <a:lnTo>
                    <a:pt x="165100" y="0"/>
                  </a:lnTo>
                  <a:close/>
                </a:path>
                <a:path w="458469" h="55245">
                  <a:moveTo>
                    <a:pt x="201930" y="0"/>
                  </a:moveTo>
                  <a:lnTo>
                    <a:pt x="182880" y="0"/>
                  </a:lnTo>
                  <a:lnTo>
                    <a:pt x="182880" y="54622"/>
                  </a:lnTo>
                  <a:lnTo>
                    <a:pt x="201930" y="54622"/>
                  </a:lnTo>
                  <a:lnTo>
                    <a:pt x="201930" y="0"/>
                  </a:lnTo>
                  <a:close/>
                </a:path>
                <a:path w="458469" h="55245">
                  <a:moveTo>
                    <a:pt x="238760" y="0"/>
                  </a:moveTo>
                  <a:lnTo>
                    <a:pt x="219710" y="0"/>
                  </a:lnTo>
                  <a:lnTo>
                    <a:pt x="219710" y="54622"/>
                  </a:lnTo>
                  <a:lnTo>
                    <a:pt x="238760" y="54622"/>
                  </a:lnTo>
                  <a:lnTo>
                    <a:pt x="238760" y="0"/>
                  </a:lnTo>
                  <a:close/>
                </a:path>
                <a:path w="458469" h="55245">
                  <a:moveTo>
                    <a:pt x="275590" y="0"/>
                  </a:moveTo>
                  <a:lnTo>
                    <a:pt x="256540" y="0"/>
                  </a:lnTo>
                  <a:lnTo>
                    <a:pt x="256540" y="54622"/>
                  </a:lnTo>
                  <a:lnTo>
                    <a:pt x="275590" y="54622"/>
                  </a:lnTo>
                  <a:lnTo>
                    <a:pt x="275590" y="0"/>
                  </a:lnTo>
                  <a:close/>
                </a:path>
                <a:path w="458469" h="55245">
                  <a:moveTo>
                    <a:pt x="312420" y="0"/>
                  </a:moveTo>
                  <a:lnTo>
                    <a:pt x="293370" y="0"/>
                  </a:lnTo>
                  <a:lnTo>
                    <a:pt x="293370" y="54622"/>
                  </a:lnTo>
                  <a:lnTo>
                    <a:pt x="312420" y="54622"/>
                  </a:lnTo>
                  <a:lnTo>
                    <a:pt x="312420" y="0"/>
                  </a:lnTo>
                  <a:close/>
                </a:path>
                <a:path w="458469" h="55245">
                  <a:moveTo>
                    <a:pt x="347980" y="0"/>
                  </a:moveTo>
                  <a:lnTo>
                    <a:pt x="330200" y="0"/>
                  </a:lnTo>
                  <a:lnTo>
                    <a:pt x="330200" y="54622"/>
                  </a:lnTo>
                  <a:lnTo>
                    <a:pt x="347980" y="54622"/>
                  </a:lnTo>
                  <a:lnTo>
                    <a:pt x="347980" y="0"/>
                  </a:lnTo>
                  <a:close/>
                </a:path>
                <a:path w="458469" h="55245">
                  <a:moveTo>
                    <a:pt x="384810" y="0"/>
                  </a:moveTo>
                  <a:lnTo>
                    <a:pt x="367030" y="0"/>
                  </a:lnTo>
                  <a:lnTo>
                    <a:pt x="367030" y="54622"/>
                  </a:lnTo>
                  <a:lnTo>
                    <a:pt x="384810" y="54622"/>
                  </a:lnTo>
                  <a:lnTo>
                    <a:pt x="384810" y="0"/>
                  </a:lnTo>
                  <a:close/>
                </a:path>
                <a:path w="458469" h="55245">
                  <a:moveTo>
                    <a:pt x="421640" y="0"/>
                  </a:moveTo>
                  <a:lnTo>
                    <a:pt x="403860" y="0"/>
                  </a:lnTo>
                  <a:lnTo>
                    <a:pt x="403860" y="54622"/>
                  </a:lnTo>
                  <a:lnTo>
                    <a:pt x="421640" y="54622"/>
                  </a:lnTo>
                  <a:lnTo>
                    <a:pt x="421640" y="0"/>
                  </a:lnTo>
                  <a:close/>
                </a:path>
                <a:path w="458469" h="55245">
                  <a:moveTo>
                    <a:pt x="458470" y="0"/>
                  </a:moveTo>
                  <a:lnTo>
                    <a:pt x="440690" y="0"/>
                  </a:lnTo>
                  <a:lnTo>
                    <a:pt x="440690" y="54622"/>
                  </a:lnTo>
                  <a:lnTo>
                    <a:pt x="458470" y="54622"/>
                  </a:lnTo>
                  <a:lnTo>
                    <a:pt x="458470" y="0"/>
                  </a:lnTo>
                  <a:close/>
                </a:path>
              </a:pathLst>
            </a:custGeom>
            <a:solidFill>
              <a:srgbClr val="3364A3"/>
            </a:solidFill>
          </p:spPr>
          <p:txBody>
            <a:bodyPr wrap="square" lIns="0" tIns="0" rIns="0" bIns="0" rtlCol="0"/>
            <a:lstStyle/>
            <a:p>
              <a:endParaRPr/>
            </a:p>
          </p:txBody>
        </p:sp>
        <p:sp>
          <p:nvSpPr>
            <p:cNvPr id="53" name="object 53">
              <a:extLst>
                <a:ext uri="{FF2B5EF4-FFF2-40B4-BE49-F238E27FC236}">
                  <a16:creationId xmlns:a16="http://schemas.microsoft.com/office/drawing/2014/main" id="{993EEA0B-9D86-52AD-3E4B-B2B780B70DAB}"/>
                </a:ext>
              </a:extLst>
            </p:cNvPr>
            <p:cNvSpPr/>
            <p:nvPr/>
          </p:nvSpPr>
          <p:spPr>
            <a:xfrm>
              <a:off x="966469" y="4039200"/>
              <a:ext cx="15240" cy="2540"/>
            </a:xfrm>
            <a:custGeom>
              <a:avLst/>
              <a:gdLst/>
              <a:ahLst/>
              <a:cxnLst/>
              <a:rect l="l" t="t" r="r" b="b"/>
              <a:pathLst>
                <a:path w="15240" h="2539">
                  <a:moveTo>
                    <a:pt x="15240" y="2539"/>
                  </a:moveTo>
                  <a:lnTo>
                    <a:pt x="0" y="2539"/>
                  </a:lnTo>
                  <a:lnTo>
                    <a:pt x="0" y="0"/>
                  </a:lnTo>
                </a:path>
              </a:pathLst>
            </a:custGeom>
            <a:ln w="54630">
              <a:solidFill>
                <a:srgbClr val="3364A3"/>
              </a:solidFill>
            </a:ln>
          </p:spPr>
          <p:txBody>
            <a:bodyPr wrap="square" lIns="0" tIns="0" rIns="0" bIns="0" rtlCol="0"/>
            <a:lstStyle/>
            <a:p>
              <a:endParaRPr/>
            </a:p>
          </p:txBody>
        </p:sp>
        <p:sp>
          <p:nvSpPr>
            <p:cNvPr id="54" name="object 54">
              <a:extLst>
                <a:ext uri="{FF2B5EF4-FFF2-40B4-BE49-F238E27FC236}">
                  <a16:creationId xmlns:a16="http://schemas.microsoft.com/office/drawing/2014/main" id="{2542A131-48B8-F02C-A5C3-ED723A7095C9}"/>
                </a:ext>
              </a:extLst>
            </p:cNvPr>
            <p:cNvSpPr/>
            <p:nvPr/>
          </p:nvSpPr>
          <p:spPr>
            <a:xfrm>
              <a:off x="939152" y="3675344"/>
              <a:ext cx="1050290" cy="344805"/>
            </a:xfrm>
            <a:custGeom>
              <a:avLst/>
              <a:gdLst/>
              <a:ahLst/>
              <a:cxnLst/>
              <a:rect l="l" t="t" r="r" b="b"/>
              <a:pathLst>
                <a:path w="1050289" h="344804">
                  <a:moveTo>
                    <a:pt x="54622" y="327025"/>
                  </a:moveTo>
                  <a:lnTo>
                    <a:pt x="0" y="327025"/>
                  </a:lnTo>
                  <a:lnTo>
                    <a:pt x="0" y="344805"/>
                  </a:lnTo>
                  <a:lnTo>
                    <a:pt x="54622" y="344805"/>
                  </a:lnTo>
                  <a:lnTo>
                    <a:pt x="54622" y="327025"/>
                  </a:lnTo>
                  <a:close/>
                </a:path>
                <a:path w="1050289" h="344804">
                  <a:moveTo>
                    <a:pt x="54622" y="290195"/>
                  </a:moveTo>
                  <a:lnTo>
                    <a:pt x="0" y="290195"/>
                  </a:lnTo>
                  <a:lnTo>
                    <a:pt x="0" y="309245"/>
                  </a:lnTo>
                  <a:lnTo>
                    <a:pt x="54622" y="309245"/>
                  </a:lnTo>
                  <a:lnTo>
                    <a:pt x="54622" y="290195"/>
                  </a:lnTo>
                  <a:close/>
                </a:path>
                <a:path w="1050289" h="344804">
                  <a:moveTo>
                    <a:pt x="54622" y="253365"/>
                  </a:moveTo>
                  <a:lnTo>
                    <a:pt x="0" y="253365"/>
                  </a:lnTo>
                  <a:lnTo>
                    <a:pt x="0" y="272415"/>
                  </a:lnTo>
                  <a:lnTo>
                    <a:pt x="54622" y="272415"/>
                  </a:lnTo>
                  <a:lnTo>
                    <a:pt x="54622" y="253365"/>
                  </a:lnTo>
                  <a:close/>
                </a:path>
                <a:path w="1050289" h="344804">
                  <a:moveTo>
                    <a:pt x="54622" y="216535"/>
                  </a:moveTo>
                  <a:lnTo>
                    <a:pt x="0" y="216535"/>
                  </a:lnTo>
                  <a:lnTo>
                    <a:pt x="0" y="235585"/>
                  </a:lnTo>
                  <a:lnTo>
                    <a:pt x="54622" y="235585"/>
                  </a:lnTo>
                  <a:lnTo>
                    <a:pt x="54622" y="216535"/>
                  </a:lnTo>
                  <a:close/>
                </a:path>
                <a:path w="1050289" h="344804">
                  <a:moveTo>
                    <a:pt x="54622" y="179705"/>
                  </a:moveTo>
                  <a:lnTo>
                    <a:pt x="0" y="179705"/>
                  </a:lnTo>
                  <a:lnTo>
                    <a:pt x="0" y="198755"/>
                  </a:lnTo>
                  <a:lnTo>
                    <a:pt x="54622" y="198755"/>
                  </a:lnTo>
                  <a:lnTo>
                    <a:pt x="54622" y="179705"/>
                  </a:lnTo>
                  <a:close/>
                </a:path>
                <a:path w="1050289" h="344804">
                  <a:moveTo>
                    <a:pt x="54622" y="142875"/>
                  </a:moveTo>
                  <a:lnTo>
                    <a:pt x="0" y="142875"/>
                  </a:lnTo>
                  <a:lnTo>
                    <a:pt x="0" y="161925"/>
                  </a:lnTo>
                  <a:lnTo>
                    <a:pt x="54622" y="161925"/>
                  </a:lnTo>
                  <a:lnTo>
                    <a:pt x="54622" y="142875"/>
                  </a:lnTo>
                  <a:close/>
                </a:path>
                <a:path w="1050289" h="344804">
                  <a:moveTo>
                    <a:pt x="54622" y="107315"/>
                  </a:moveTo>
                  <a:lnTo>
                    <a:pt x="0" y="107315"/>
                  </a:lnTo>
                  <a:lnTo>
                    <a:pt x="0" y="125095"/>
                  </a:lnTo>
                  <a:lnTo>
                    <a:pt x="54622" y="125095"/>
                  </a:lnTo>
                  <a:lnTo>
                    <a:pt x="54622" y="107315"/>
                  </a:lnTo>
                  <a:close/>
                </a:path>
                <a:path w="1050289" h="344804">
                  <a:moveTo>
                    <a:pt x="54622" y="70485"/>
                  </a:moveTo>
                  <a:lnTo>
                    <a:pt x="0" y="70485"/>
                  </a:lnTo>
                  <a:lnTo>
                    <a:pt x="0" y="88265"/>
                  </a:lnTo>
                  <a:lnTo>
                    <a:pt x="54622" y="88265"/>
                  </a:lnTo>
                  <a:lnTo>
                    <a:pt x="54622" y="70485"/>
                  </a:lnTo>
                  <a:close/>
                </a:path>
                <a:path w="1050289" h="344804">
                  <a:moveTo>
                    <a:pt x="59067" y="0"/>
                  </a:moveTo>
                  <a:lnTo>
                    <a:pt x="40017" y="0"/>
                  </a:lnTo>
                  <a:lnTo>
                    <a:pt x="40017" y="33655"/>
                  </a:lnTo>
                  <a:lnTo>
                    <a:pt x="0" y="33655"/>
                  </a:lnTo>
                  <a:lnTo>
                    <a:pt x="0" y="51435"/>
                  </a:lnTo>
                  <a:lnTo>
                    <a:pt x="40017" y="51435"/>
                  </a:lnTo>
                  <a:lnTo>
                    <a:pt x="40017" y="54622"/>
                  </a:lnTo>
                  <a:lnTo>
                    <a:pt x="59067" y="54622"/>
                  </a:lnTo>
                  <a:lnTo>
                    <a:pt x="59067" y="0"/>
                  </a:lnTo>
                  <a:close/>
                </a:path>
                <a:path w="1050289" h="344804">
                  <a:moveTo>
                    <a:pt x="95897" y="0"/>
                  </a:moveTo>
                  <a:lnTo>
                    <a:pt x="76847" y="0"/>
                  </a:lnTo>
                  <a:lnTo>
                    <a:pt x="76847" y="54622"/>
                  </a:lnTo>
                  <a:lnTo>
                    <a:pt x="95897" y="54622"/>
                  </a:lnTo>
                  <a:lnTo>
                    <a:pt x="95897" y="0"/>
                  </a:lnTo>
                  <a:close/>
                </a:path>
                <a:path w="1050289" h="344804">
                  <a:moveTo>
                    <a:pt x="132727" y="0"/>
                  </a:moveTo>
                  <a:lnTo>
                    <a:pt x="113677" y="0"/>
                  </a:lnTo>
                  <a:lnTo>
                    <a:pt x="113677" y="54622"/>
                  </a:lnTo>
                  <a:lnTo>
                    <a:pt x="132727" y="54622"/>
                  </a:lnTo>
                  <a:lnTo>
                    <a:pt x="132727" y="0"/>
                  </a:lnTo>
                  <a:close/>
                </a:path>
                <a:path w="1050289" h="344804">
                  <a:moveTo>
                    <a:pt x="169557" y="0"/>
                  </a:moveTo>
                  <a:lnTo>
                    <a:pt x="150507" y="0"/>
                  </a:lnTo>
                  <a:lnTo>
                    <a:pt x="150507" y="54622"/>
                  </a:lnTo>
                  <a:lnTo>
                    <a:pt x="169557" y="54622"/>
                  </a:lnTo>
                  <a:lnTo>
                    <a:pt x="169557" y="0"/>
                  </a:lnTo>
                  <a:close/>
                </a:path>
                <a:path w="1050289" h="344804">
                  <a:moveTo>
                    <a:pt x="205117" y="0"/>
                  </a:moveTo>
                  <a:lnTo>
                    <a:pt x="187337" y="0"/>
                  </a:lnTo>
                  <a:lnTo>
                    <a:pt x="187337" y="54622"/>
                  </a:lnTo>
                  <a:lnTo>
                    <a:pt x="205117" y="54622"/>
                  </a:lnTo>
                  <a:lnTo>
                    <a:pt x="205117" y="0"/>
                  </a:lnTo>
                  <a:close/>
                </a:path>
                <a:path w="1050289" h="344804">
                  <a:moveTo>
                    <a:pt x="241947" y="0"/>
                  </a:moveTo>
                  <a:lnTo>
                    <a:pt x="224167" y="0"/>
                  </a:lnTo>
                  <a:lnTo>
                    <a:pt x="224167" y="54622"/>
                  </a:lnTo>
                  <a:lnTo>
                    <a:pt x="241947" y="54622"/>
                  </a:lnTo>
                  <a:lnTo>
                    <a:pt x="241947" y="0"/>
                  </a:lnTo>
                  <a:close/>
                </a:path>
                <a:path w="1050289" h="344804">
                  <a:moveTo>
                    <a:pt x="278777" y="0"/>
                  </a:moveTo>
                  <a:lnTo>
                    <a:pt x="260997" y="0"/>
                  </a:lnTo>
                  <a:lnTo>
                    <a:pt x="260997" y="54622"/>
                  </a:lnTo>
                  <a:lnTo>
                    <a:pt x="278777" y="54622"/>
                  </a:lnTo>
                  <a:lnTo>
                    <a:pt x="278777" y="0"/>
                  </a:lnTo>
                  <a:close/>
                </a:path>
                <a:path w="1050289" h="344804">
                  <a:moveTo>
                    <a:pt x="315607" y="0"/>
                  </a:moveTo>
                  <a:lnTo>
                    <a:pt x="297827" y="0"/>
                  </a:lnTo>
                  <a:lnTo>
                    <a:pt x="297827" y="54622"/>
                  </a:lnTo>
                  <a:lnTo>
                    <a:pt x="315607" y="54622"/>
                  </a:lnTo>
                  <a:lnTo>
                    <a:pt x="315607" y="0"/>
                  </a:lnTo>
                  <a:close/>
                </a:path>
                <a:path w="1050289" h="344804">
                  <a:moveTo>
                    <a:pt x="352437" y="0"/>
                  </a:moveTo>
                  <a:lnTo>
                    <a:pt x="334657" y="0"/>
                  </a:lnTo>
                  <a:lnTo>
                    <a:pt x="334657" y="54622"/>
                  </a:lnTo>
                  <a:lnTo>
                    <a:pt x="352437" y="54622"/>
                  </a:lnTo>
                  <a:lnTo>
                    <a:pt x="352437" y="0"/>
                  </a:lnTo>
                  <a:close/>
                </a:path>
                <a:path w="1050289" h="344804">
                  <a:moveTo>
                    <a:pt x="389267" y="0"/>
                  </a:moveTo>
                  <a:lnTo>
                    <a:pt x="371487" y="0"/>
                  </a:lnTo>
                  <a:lnTo>
                    <a:pt x="371487" y="54622"/>
                  </a:lnTo>
                  <a:lnTo>
                    <a:pt x="389267" y="54622"/>
                  </a:lnTo>
                  <a:lnTo>
                    <a:pt x="389267" y="0"/>
                  </a:lnTo>
                  <a:close/>
                </a:path>
                <a:path w="1050289" h="344804">
                  <a:moveTo>
                    <a:pt x="426097" y="0"/>
                  </a:moveTo>
                  <a:lnTo>
                    <a:pt x="407047" y="0"/>
                  </a:lnTo>
                  <a:lnTo>
                    <a:pt x="407047" y="54622"/>
                  </a:lnTo>
                  <a:lnTo>
                    <a:pt x="426097" y="54622"/>
                  </a:lnTo>
                  <a:lnTo>
                    <a:pt x="426097" y="0"/>
                  </a:lnTo>
                  <a:close/>
                </a:path>
                <a:path w="1050289" h="344804">
                  <a:moveTo>
                    <a:pt x="462927" y="0"/>
                  </a:moveTo>
                  <a:lnTo>
                    <a:pt x="443877" y="0"/>
                  </a:lnTo>
                  <a:lnTo>
                    <a:pt x="443877" y="54622"/>
                  </a:lnTo>
                  <a:lnTo>
                    <a:pt x="462927" y="54622"/>
                  </a:lnTo>
                  <a:lnTo>
                    <a:pt x="462927" y="0"/>
                  </a:lnTo>
                  <a:close/>
                </a:path>
                <a:path w="1050289" h="344804">
                  <a:moveTo>
                    <a:pt x="499757" y="0"/>
                  </a:moveTo>
                  <a:lnTo>
                    <a:pt x="480707" y="0"/>
                  </a:lnTo>
                  <a:lnTo>
                    <a:pt x="480707" y="54622"/>
                  </a:lnTo>
                  <a:lnTo>
                    <a:pt x="499757" y="54622"/>
                  </a:lnTo>
                  <a:lnTo>
                    <a:pt x="499757" y="0"/>
                  </a:lnTo>
                  <a:close/>
                </a:path>
                <a:path w="1050289" h="344804">
                  <a:moveTo>
                    <a:pt x="536587" y="0"/>
                  </a:moveTo>
                  <a:lnTo>
                    <a:pt x="517537" y="0"/>
                  </a:lnTo>
                  <a:lnTo>
                    <a:pt x="517537" y="54622"/>
                  </a:lnTo>
                  <a:lnTo>
                    <a:pt x="536587" y="54622"/>
                  </a:lnTo>
                  <a:lnTo>
                    <a:pt x="536587" y="0"/>
                  </a:lnTo>
                  <a:close/>
                </a:path>
                <a:path w="1050289" h="344804">
                  <a:moveTo>
                    <a:pt x="573417" y="0"/>
                  </a:moveTo>
                  <a:lnTo>
                    <a:pt x="554367" y="0"/>
                  </a:lnTo>
                  <a:lnTo>
                    <a:pt x="554367" y="54622"/>
                  </a:lnTo>
                  <a:lnTo>
                    <a:pt x="573417" y="54622"/>
                  </a:lnTo>
                  <a:lnTo>
                    <a:pt x="573417" y="0"/>
                  </a:lnTo>
                  <a:close/>
                </a:path>
                <a:path w="1050289" h="344804">
                  <a:moveTo>
                    <a:pt x="608977" y="0"/>
                  </a:moveTo>
                  <a:lnTo>
                    <a:pt x="591197" y="0"/>
                  </a:lnTo>
                  <a:lnTo>
                    <a:pt x="591197" y="54622"/>
                  </a:lnTo>
                  <a:lnTo>
                    <a:pt x="608977" y="54622"/>
                  </a:lnTo>
                  <a:lnTo>
                    <a:pt x="608977" y="0"/>
                  </a:lnTo>
                  <a:close/>
                </a:path>
                <a:path w="1050289" h="344804">
                  <a:moveTo>
                    <a:pt x="645807" y="0"/>
                  </a:moveTo>
                  <a:lnTo>
                    <a:pt x="628027" y="0"/>
                  </a:lnTo>
                  <a:lnTo>
                    <a:pt x="628027" y="54622"/>
                  </a:lnTo>
                  <a:lnTo>
                    <a:pt x="645807" y="54622"/>
                  </a:lnTo>
                  <a:lnTo>
                    <a:pt x="645807" y="0"/>
                  </a:lnTo>
                  <a:close/>
                </a:path>
                <a:path w="1050289" h="344804">
                  <a:moveTo>
                    <a:pt x="682637" y="0"/>
                  </a:moveTo>
                  <a:lnTo>
                    <a:pt x="664857" y="0"/>
                  </a:lnTo>
                  <a:lnTo>
                    <a:pt x="664857" y="54622"/>
                  </a:lnTo>
                  <a:lnTo>
                    <a:pt x="682637" y="54622"/>
                  </a:lnTo>
                  <a:lnTo>
                    <a:pt x="682637" y="0"/>
                  </a:lnTo>
                  <a:close/>
                </a:path>
                <a:path w="1050289" h="344804">
                  <a:moveTo>
                    <a:pt x="719467" y="0"/>
                  </a:moveTo>
                  <a:lnTo>
                    <a:pt x="701675" y="0"/>
                  </a:lnTo>
                  <a:lnTo>
                    <a:pt x="701675" y="54622"/>
                  </a:lnTo>
                  <a:lnTo>
                    <a:pt x="719467" y="54622"/>
                  </a:lnTo>
                  <a:lnTo>
                    <a:pt x="719467" y="0"/>
                  </a:lnTo>
                  <a:close/>
                </a:path>
                <a:path w="1050289" h="344804">
                  <a:moveTo>
                    <a:pt x="756297" y="0"/>
                  </a:moveTo>
                  <a:lnTo>
                    <a:pt x="738517" y="0"/>
                  </a:lnTo>
                  <a:lnTo>
                    <a:pt x="738517" y="54622"/>
                  </a:lnTo>
                  <a:lnTo>
                    <a:pt x="756297" y="54622"/>
                  </a:lnTo>
                  <a:lnTo>
                    <a:pt x="756297" y="0"/>
                  </a:lnTo>
                  <a:close/>
                </a:path>
                <a:path w="1050289" h="344804">
                  <a:moveTo>
                    <a:pt x="793127" y="0"/>
                  </a:moveTo>
                  <a:lnTo>
                    <a:pt x="775347" y="0"/>
                  </a:lnTo>
                  <a:lnTo>
                    <a:pt x="775347" y="54622"/>
                  </a:lnTo>
                  <a:lnTo>
                    <a:pt x="793127" y="54622"/>
                  </a:lnTo>
                  <a:lnTo>
                    <a:pt x="793127" y="0"/>
                  </a:lnTo>
                  <a:close/>
                </a:path>
                <a:path w="1050289" h="344804">
                  <a:moveTo>
                    <a:pt x="829957" y="0"/>
                  </a:moveTo>
                  <a:lnTo>
                    <a:pt x="810907" y="0"/>
                  </a:lnTo>
                  <a:lnTo>
                    <a:pt x="810907" y="54622"/>
                  </a:lnTo>
                  <a:lnTo>
                    <a:pt x="829957" y="54622"/>
                  </a:lnTo>
                  <a:lnTo>
                    <a:pt x="829957" y="0"/>
                  </a:lnTo>
                  <a:close/>
                </a:path>
                <a:path w="1050289" h="344804">
                  <a:moveTo>
                    <a:pt x="866787" y="0"/>
                  </a:moveTo>
                  <a:lnTo>
                    <a:pt x="847737" y="0"/>
                  </a:lnTo>
                  <a:lnTo>
                    <a:pt x="847737" y="54622"/>
                  </a:lnTo>
                  <a:lnTo>
                    <a:pt x="866787" y="54622"/>
                  </a:lnTo>
                  <a:lnTo>
                    <a:pt x="866787" y="0"/>
                  </a:lnTo>
                  <a:close/>
                </a:path>
                <a:path w="1050289" h="344804">
                  <a:moveTo>
                    <a:pt x="903617" y="0"/>
                  </a:moveTo>
                  <a:lnTo>
                    <a:pt x="884567" y="0"/>
                  </a:lnTo>
                  <a:lnTo>
                    <a:pt x="884567" y="54622"/>
                  </a:lnTo>
                  <a:lnTo>
                    <a:pt x="903617" y="54622"/>
                  </a:lnTo>
                  <a:lnTo>
                    <a:pt x="903617" y="0"/>
                  </a:lnTo>
                  <a:close/>
                </a:path>
                <a:path w="1050289" h="344804">
                  <a:moveTo>
                    <a:pt x="940447" y="0"/>
                  </a:moveTo>
                  <a:lnTo>
                    <a:pt x="921397" y="0"/>
                  </a:lnTo>
                  <a:lnTo>
                    <a:pt x="921397" y="54622"/>
                  </a:lnTo>
                  <a:lnTo>
                    <a:pt x="940447" y="54622"/>
                  </a:lnTo>
                  <a:lnTo>
                    <a:pt x="940447" y="0"/>
                  </a:lnTo>
                  <a:close/>
                </a:path>
                <a:path w="1050289" h="344804">
                  <a:moveTo>
                    <a:pt x="977277" y="0"/>
                  </a:moveTo>
                  <a:lnTo>
                    <a:pt x="958227" y="0"/>
                  </a:lnTo>
                  <a:lnTo>
                    <a:pt x="958227" y="54622"/>
                  </a:lnTo>
                  <a:lnTo>
                    <a:pt x="977277" y="54622"/>
                  </a:lnTo>
                  <a:lnTo>
                    <a:pt x="977277" y="0"/>
                  </a:lnTo>
                  <a:close/>
                </a:path>
                <a:path w="1050289" h="344804">
                  <a:moveTo>
                    <a:pt x="1014107" y="0"/>
                  </a:moveTo>
                  <a:lnTo>
                    <a:pt x="995057" y="0"/>
                  </a:lnTo>
                  <a:lnTo>
                    <a:pt x="995057" y="54622"/>
                  </a:lnTo>
                  <a:lnTo>
                    <a:pt x="1014107" y="54622"/>
                  </a:lnTo>
                  <a:lnTo>
                    <a:pt x="1014107" y="0"/>
                  </a:lnTo>
                  <a:close/>
                </a:path>
                <a:path w="1050289" h="344804">
                  <a:moveTo>
                    <a:pt x="1049667" y="0"/>
                  </a:moveTo>
                  <a:lnTo>
                    <a:pt x="1031887" y="0"/>
                  </a:lnTo>
                  <a:lnTo>
                    <a:pt x="1031887" y="54622"/>
                  </a:lnTo>
                  <a:lnTo>
                    <a:pt x="1049667" y="54622"/>
                  </a:lnTo>
                  <a:lnTo>
                    <a:pt x="1049667" y="0"/>
                  </a:lnTo>
                  <a:close/>
                </a:path>
              </a:pathLst>
            </a:custGeom>
            <a:solidFill>
              <a:srgbClr val="3364A3"/>
            </a:solidFill>
          </p:spPr>
          <p:txBody>
            <a:bodyPr wrap="square" lIns="0" tIns="0" rIns="0" bIns="0" rtlCol="0"/>
            <a:lstStyle/>
            <a:p>
              <a:endParaRPr/>
            </a:p>
          </p:txBody>
        </p:sp>
        <p:sp>
          <p:nvSpPr>
            <p:cNvPr id="55" name="object 55">
              <a:extLst>
                <a:ext uri="{FF2B5EF4-FFF2-40B4-BE49-F238E27FC236}">
                  <a16:creationId xmlns:a16="http://schemas.microsoft.com/office/drawing/2014/main" id="{FC82991C-0D6C-426B-9828-858023934D30}"/>
                </a:ext>
              </a:extLst>
            </p:cNvPr>
            <p:cNvSpPr/>
            <p:nvPr/>
          </p:nvSpPr>
          <p:spPr>
            <a:xfrm>
              <a:off x="2007870" y="3702650"/>
              <a:ext cx="17780" cy="1270"/>
            </a:xfrm>
            <a:custGeom>
              <a:avLst/>
              <a:gdLst/>
              <a:ahLst/>
              <a:cxnLst/>
              <a:rect l="l" t="t" r="r" b="b"/>
              <a:pathLst>
                <a:path w="17780" h="1270">
                  <a:moveTo>
                    <a:pt x="0" y="0"/>
                  </a:moveTo>
                  <a:lnTo>
                    <a:pt x="17780" y="0"/>
                  </a:lnTo>
                  <a:lnTo>
                    <a:pt x="17780" y="1269"/>
                  </a:lnTo>
                </a:path>
              </a:pathLst>
            </a:custGeom>
            <a:ln w="54630">
              <a:solidFill>
                <a:srgbClr val="3364A3"/>
              </a:solidFill>
            </a:ln>
          </p:spPr>
          <p:txBody>
            <a:bodyPr wrap="square" lIns="0" tIns="0" rIns="0" bIns="0" rtlCol="0"/>
            <a:lstStyle/>
            <a:p>
              <a:endParaRPr/>
            </a:p>
          </p:txBody>
        </p:sp>
        <p:sp>
          <p:nvSpPr>
            <p:cNvPr id="56" name="object 56">
              <a:extLst>
                <a:ext uri="{FF2B5EF4-FFF2-40B4-BE49-F238E27FC236}">
                  <a16:creationId xmlns:a16="http://schemas.microsoft.com/office/drawing/2014/main" id="{A4A69F84-4ED3-5ADC-0EB9-5171EEC1E0C5}"/>
                </a:ext>
              </a:extLst>
            </p:cNvPr>
            <p:cNvSpPr/>
            <p:nvPr/>
          </p:nvSpPr>
          <p:spPr>
            <a:xfrm>
              <a:off x="1520190" y="3721699"/>
              <a:ext cx="532765" cy="347980"/>
            </a:xfrm>
            <a:custGeom>
              <a:avLst/>
              <a:gdLst/>
              <a:ahLst/>
              <a:cxnLst/>
              <a:rect l="l" t="t" r="r" b="b"/>
              <a:pathLst>
                <a:path w="532764" h="347979">
                  <a:moveTo>
                    <a:pt x="17780" y="292735"/>
                  </a:moveTo>
                  <a:lnTo>
                    <a:pt x="0" y="292735"/>
                  </a:lnTo>
                  <a:lnTo>
                    <a:pt x="0" y="347357"/>
                  </a:lnTo>
                  <a:lnTo>
                    <a:pt x="17780" y="347357"/>
                  </a:lnTo>
                  <a:lnTo>
                    <a:pt x="17780" y="292735"/>
                  </a:lnTo>
                  <a:close/>
                </a:path>
                <a:path w="532764" h="347979">
                  <a:moveTo>
                    <a:pt x="54610" y="292735"/>
                  </a:moveTo>
                  <a:lnTo>
                    <a:pt x="35560" y="292735"/>
                  </a:lnTo>
                  <a:lnTo>
                    <a:pt x="35560" y="347357"/>
                  </a:lnTo>
                  <a:lnTo>
                    <a:pt x="54610" y="347357"/>
                  </a:lnTo>
                  <a:lnTo>
                    <a:pt x="54610" y="292735"/>
                  </a:lnTo>
                  <a:close/>
                </a:path>
                <a:path w="532764" h="347979">
                  <a:moveTo>
                    <a:pt x="91440" y="292735"/>
                  </a:moveTo>
                  <a:lnTo>
                    <a:pt x="72390" y="292735"/>
                  </a:lnTo>
                  <a:lnTo>
                    <a:pt x="72390" y="347357"/>
                  </a:lnTo>
                  <a:lnTo>
                    <a:pt x="91440" y="347357"/>
                  </a:lnTo>
                  <a:lnTo>
                    <a:pt x="91440" y="292735"/>
                  </a:lnTo>
                  <a:close/>
                </a:path>
                <a:path w="532764" h="347979">
                  <a:moveTo>
                    <a:pt x="128270" y="292735"/>
                  </a:moveTo>
                  <a:lnTo>
                    <a:pt x="109220" y="292735"/>
                  </a:lnTo>
                  <a:lnTo>
                    <a:pt x="109220" y="347357"/>
                  </a:lnTo>
                  <a:lnTo>
                    <a:pt x="128270" y="347357"/>
                  </a:lnTo>
                  <a:lnTo>
                    <a:pt x="128270" y="292735"/>
                  </a:lnTo>
                  <a:close/>
                </a:path>
                <a:path w="532764" h="347979">
                  <a:moveTo>
                    <a:pt x="165100" y="292735"/>
                  </a:moveTo>
                  <a:lnTo>
                    <a:pt x="146050" y="292735"/>
                  </a:lnTo>
                  <a:lnTo>
                    <a:pt x="146050" y="347357"/>
                  </a:lnTo>
                  <a:lnTo>
                    <a:pt x="165100" y="347357"/>
                  </a:lnTo>
                  <a:lnTo>
                    <a:pt x="165100" y="292735"/>
                  </a:lnTo>
                  <a:close/>
                </a:path>
                <a:path w="532764" h="347979">
                  <a:moveTo>
                    <a:pt x="201930" y="292735"/>
                  </a:moveTo>
                  <a:lnTo>
                    <a:pt x="182880" y="292735"/>
                  </a:lnTo>
                  <a:lnTo>
                    <a:pt x="182880" y="347357"/>
                  </a:lnTo>
                  <a:lnTo>
                    <a:pt x="201930" y="347357"/>
                  </a:lnTo>
                  <a:lnTo>
                    <a:pt x="201930" y="292735"/>
                  </a:lnTo>
                  <a:close/>
                </a:path>
                <a:path w="532764" h="347979">
                  <a:moveTo>
                    <a:pt x="237490" y="292735"/>
                  </a:moveTo>
                  <a:lnTo>
                    <a:pt x="219710" y="292735"/>
                  </a:lnTo>
                  <a:lnTo>
                    <a:pt x="219710" y="347357"/>
                  </a:lnTo>
                  <a:lnTo>
                    <a:pt x="237490" y="347357"/>
                  </a:lnTo>
                  <a:lnTo>
                    <a:pt x="237490" y="292735"/>
                  </a:lnTo>
                  <a:close/>
                </a:path>
                <a:path w="532764" h="347979">
                  <a:moveTo>
                    <a:pt x="274320" y="292735"/>
                  </a:moveTo>
                  <a:lnTo>
                    <a:pt x="256540" y="292735"/>
                  </a:lnTo>
                  <a:lnTo>
                    <a:pt x="256540" y="347357"/>
                  </a:lnTo>
                  <a:lnTo>
                    <a:pt x="274320" y="347357"/>
                  </a:lnTo>
                  <a:lnTo>
                    <a:pt x="274320" y="292735"/>
                  </a:lnTo>
                  <a:close/>
                </a:path>
                <a:path w="532764" h="347979">
                  <a:moveTo>
                    <a:pt x="311150" y="292735"/>
                  </a:moveTo>
                  <a:lnTo>
                    <a:pt x="293370" y="292735"/>
                  </a:lnTo>
                  <a:lnTo>
                    <a:pt x="293370" y="347357"/>
                  </a:lnTo>
                  <a:lnTo>
                    <a:pt x="311150" y="347357"/>
                  </a:lnTo>
                  <a:lnTo>
                    <a:pt x="311150" y="292735"/>
                  </a:lnTo>
                  <a:close/>
                </a:path>
                <a:path w="532764" h="347979">
                  <a:moveTo>
                    <a:pt x="347980" y="292735"/>
                  </a:moveTo>
                  <a:lnTo>
                    <a:pt x="330200" y="292735"/>
                  </a:lnTo>
                  <a:lnTo>
                    <a:pt x="330200" y="347357"/>
                  </a:lnTo>
                  <a:lnTo>
                    <a:pt x="347980" y="347357"/>
                  </a:lnTo>
                  <a:lnTo>
                    <a:pt x="347980" y="292735"/>
                  </a:lnTo>
                  <a:close/>
                </a:path>
                <a:path w="532764" h="347979">
                  <a:moveTo>
                    <a:pt x="384810" y="292735"/>
                  </a:moveTo>
                  <a:lnTo>
                    <a:pt x="367030" y="292735"/>
                  </a:lnTo>
                  <a:lnTo>
                    <a:pt x="367030" y="347357"/>
                  </a:lnTo>
                  <a:lnTo>
                    <a:pt x="384810" y="347357"/>
                  </a:lnTo>
                  <a:lnTo>
                    <a:pt x="384810" y="292735"/>
                  </a:lnTo>
                  <a:close/>
                </a:path>
                <a:path w="532764" h="347979">
                  <a:moveTo>
                    <a:pt x="421640" y="292735"/>
                  </a:moveTo>
                  <a:lnTo>
                    <a:pt x="403860" y="292735"/>
                  </a:lnTo>
                  <a:lnTo>
                    <a:pt x="403860" y="347357"/>
                  </a:lnTo>
                  <a:lnTo>
                    <a:pt x="421640" y="347357"/>
                  </a:lnTo>
                  <a:lnTo>
                    <a:pt x="421640" y="292735"/>
                  </a:lnTo>
                  <a:close/>
                </a:path>
                <a:path w="532764" h="347979">
                  <a:moveTo>
                    <a:pt x="458470" y="292735"/>
                  </a:moveTo>
                  <a:lnTo>
                    <a:pt x="439420" y="292735"/>
                  </a:lnTo>
                  <a:lnTo>
                    <a:pt x="439420" y="347357"/>
                  </a:lnTo>
                  <a:lnTo>
                    <a:pt x="458470" y="347357"/>
                  </a:lnTo>
                  <a:lnTo>
                    <a:pt x="458470" y="292735"/>
                  </a:lnTo>
                  <a:close/>
                </a:path>
                <a:path w="532764" h="347979">
                  <a:moveTo>
                    <a:pt x="532765" y="293370"/>
                  </a:moveTo>
                  <a:lnTo>
                    <a:pt x="495300" y="293370"/>
                  </a:lnTo>
                  <a:lnTo>
                    <a:pt x="495300" y="292735"/>
                  </a:lnTo>
                  <a:lnTo>
                    <a:pt x="476250" y="292735"/>
                  </a:lnTo>
                  <a:lnTo>
                    <a:pt x="476250" y="347357"/>
                  </a:lnTo>
                  <a:lnTo>
                    <a:pt x="495300" y="347357"/>
                  </a:lnTo>
                  <a:lnTo>
                    <a:pt x="495300" y="312420"/>
                  </a:lnTo>
                  <a:lnTo>
                    <a:pt x="532765" y="312420"/>
                  </a:lnTo>
                  <a:lnTo>
                    <a:pt x="532765" y="293370"/>
                  </a:lnTo>
                  <a:close/>
                </a:path>
                <a:path w="532764" h="347979">
                  <a:moveTo>
                    <a:pt x="532765" y="257810"/>
                  </a:moveTo>
                  <a:lnTo>
                    <a:pt x="478142" y="257810"/>
                  </a:lnTo>
                  <a:lnTo>
                    <a:pt x="478142" y="275590"/>
                  </a:lnTo>
                  <a:lnTo>
                    <a:pt x="532765" y="275590"/>
                  </a:lnTo>
                  <a:lnTo>
                    <a:pt x="532765" y="257810"/>
                  </a:lnTo>
                  <a:close/>
                </a:path>
                <a:path w="532764" h="347979">
                  <a:moveTo>
                    <a:pt x="532765" y="220980"/>
                  </a:moveTo>
                  <a:lnTo>
                    <a:pt x="478142" y="220980"/>
                  </a:lnTo>
                  <a:lnTo>
                    <a:pt x="478142" y="238760"/>
                  </a:lnTo>
                  <a:lnTo>
                    <a:pt x="532765" y="238760"/>
                  </a:lnTo>
                  <a:lnTo>
                    <a:pt x="532765" y="220980"/>
                  </a:lnTo>
                  <a:close/>
                </a:path>
                <a:path w="532764" h="347979">
                  <a:moveTo>
                    <a:pt x="532765" y="184150"/>
                  </a:moveTo>
                  <a:lnTo>
                    <a:pt x="478142" y="184150"/>
                  </a:lnTo>
                  <a:lnTo>
                    <a:pt x="478142" y="201930"/>
                  </a:lnTo>
                  <a:lnTo>
                    <a:pt x="532765" y="201930"/>
                  </a:lnTo>
                  <a:lnTo>
                    <a:pt x="532765" y="184150"/>
                  </a:lnTo>
                  <a:close/>
                </a:path>
                <a:path w="532764" h="347979">
                  <a:moveTo>
                    <a:pt x="532765" y="147320"/>
                  </a:moveTo>
                  <a:lnTo>
                    <a:pt x="478142" y="147320"/>
                  </a:lnTo>
                  <a:lnTo>
                    <a:pt x="478142" y="165100"/>
                  </a:lnTo>
                  <a:lnTo>
                    <a:pt x="532765" y="165100"/>
                  </a:lnTo>
                  <a:lnTo>
                    <a:pt x="532765" y="147320"/>
                  </a:lnTo>
                  <a:close/>
                </a:path>
                <a:path w="532764" h="347979">
                  <a:moveTo>
                    <a:pt x="532765" y="110490"/>
                  </a:moveTo>
                  <a:lnTo>
                    <a:pt x="478142" y="110490"/>
                  </a:lnTo>
                  <a:lnTo>
                    <a:pt x="478142" y="128270"/>
                  </a:lnTo>
                  <a:lnTo>
                    <a:pt x="532765" y="128270"/>
                  </a:lnTo>
                  <a:lnTo>
                    <a:pt x="532765" y="110490"/>
                  </a:lnTo>
                  <a:close/>
                </a:path>
                <a:path w="532764" h="347979">
                  <a:moveTo>
                    <a:pt x="532765" y="73660"/>
                  </a:moveTo>
                  <a:lnTo>
                    <a:pt x="478142" y="73660"/>
                  </a:lnTo>
                  <a:lnTo>
                    <a:pt x="478142" y="91440"/>
                  </a:lnTo>
                  <a:lnTo>
                    <a:pt x="532765" y="91440"/>
                  </a:lnTo>
                  <a:lnTo>
                    <a:pt x="532765" y="73660"/>
                  </a:lnTo>
                  <a:close/>
                </a:path>
                <a:path w="532764" h="347979">
                  <a:moveTo>
                    <a:pt x="532765" y="36830"/>
                  </a:moveTo>
                  <a:lnTo>
                    <a:pt x="478142" y="36830"/>
                  </a:lnTo>
                  <a:lnTo>
                    <a:pt x="478142" y="55880"/>
                  </a:lnTo>
                  <a:lnTo>
                    <a:pt x="532765" y="55880"/>
                  </a:lnTo>
                  <a:lnTo>
                    <a:pt x="532765" y="36830"/>
                  </a:lnTo>
                  <a:close/>
                </a:path>
                <a:path w="532764" h="347979">
                  <a:moveTo>
                    <a:pt x="532765" y="0"/>
                  </a:moveTo>
                  <a:lnTo>
                    <a:pt x="478142" y="0"/>
                  </a:lnTo>
                  <a:lnTo>
                    <a:pt x="478142" y="19050"/>
                  </a:lnTo>
                  <a:lnTo>
                    <a:pt x="532765" y="19050"/>
                  </a:lnTo>
                  <a:lnTo>
                    <a:pt x="532765" y="0"/>
                  </a:lnTo>
                  <a:close/>
                </a:path>
              </a:pathLst>
            </a:custGeom>
            <a:solidFill>
              <a:srgbClr val="3364A3"/>
            </a:solidFill>
          </p:spPr>
          <p:txBody>
            <a:bodyPr wrap="square" lIns="0" tIns="0" rIns="0" bIns="0" rtlCol="0"/>
            <a:lstStyle/>
            <a:p>
              <a:endParaRPr/>
            </a:p>
          </p:txBody>
        </p:sp>
        <p:sp>
          <p:nvSpPr>
            <p:cNvPr id="57" name="object 57">
              <a:extLst>
                <a:ext uri="{FF2B5EF4-FFF2-40B4-BE49-F238E27FC236}">
                  <a16:creationId xmlns:a16="http://schemas.microsoft.com/office/drawing/2014/main" id="{059277C6-460C-C8EA-919F-BDA27AB29506}"/>
                </a:ext>
              </a:extLst>
            </p:cNvPr>
            <p:cNvSpPr/>
            <p:nvPr/>
          </p:nvSpPr>
          <p:spPr>
            <a:xfrm>
              <a:off x="1001382" y="4305265"/>
              <a:ext cx="1123315" cy="394335"/>
            </a:xfrm>
            <a:custGeom>
              <a:avLst/>
              <a:gdLst/>
              <a:ahLst/>
              <a:cxnLst/>
              <a:rect l="l" t="t" r="r" b="b"/>
              <a:pathLst>
                <a:path w="1123314" h="394335">
                  <a:moveTo>
                    <a:pt x="54622" y="330835"/>
                  </a:moveTo>
                  <a:lnTo>
                    <a:pt x="0" y="330835"/>
                  </a:lnTo>
                  <a:lnTo>
                    <a:pt x="0" y="349885"/>
                  </a:lnTo>
                  <a:lnTo>
                    <a:pt x="29857" y="349885"/>
                  </a:lnTo>
                  <a:lnTo>
                    <a:pt x="29857" y="393712"/>
                  </a:lnTo>
                  <a:lnTo>
                    <a:pt x="47637" y="393712"/>
                  </a:lnTo>
                  <a:lnTo>
                    <a:pt x="47637" y="349885"/>
                  </a:lnTo>
                  <a:lnTo>
                    <a:pt x="54622" y="349885"/>
                  </a:lnTo>
                  <a:lnTo>
                    <a:pt x="54622" y="330835"/>
                  </a:lnTo>
                  <a:close/>
                </a:path>
                <a:path w="1123314" h="394335">
                  <a:moveTo>
                    <a:pt x="54622" y="295275"/>
                  </a:moveTo>
                  <a:lnTo>
                    <a:pt x="0" y="295275"/>
                  </a:lnTo>
                  <a:lnTo>
                    <a:pt x="0" y="313055"/>
                  </a:lnTo>
                  <a:lnTo>
                    <a:pt x="54622" y="313055"/>
                  </a:lnTo>
                  <a:lnTo>
                    <a:pt x="54622" y="295275"/>
                  </a:lnTo>
                  <a:close/>
                </a:path>
                <a:path w="1123314" h="394335">
                  <a:moveTo>
                    <a:pt x="54622" y="258445"/>
                  </a:moveTo>
                  <a:lnTo>
                    <a:pt x="0" y="258445"/>
                  </a:lnTo>
                  <a:lnTo>
                    <a:pt x="0" y="276225"/>
                  </a:lnTo>
                  <a:lnTo>
                    <a:pt x="54622" y="276225"/>
                  </a:lnTo>
                  <a:lnTo>
                    <a:pt x="54622" y="258445"/>
                  </a:lnTo>
                  <a:close/>
                </a:path>
                <a:path w="1123314" h="394335">
                  <a:moveTo>
                    <a:pt x="54622" y="221615"/>
                  </a:moveTo>
                  <a:lnTo>
                    <a:pt x="0" y="221615"/>
                  </a:lnTo>
                  <a:lnTo>
                    <a:pt x="0" y="239395"/>
                  </a:lnTo>
                  <a:lnTo>
                    <a:pt x="54622" y="239395"/>
                  </a:lnTo>
                  <a:lnTo>
                    <a:pt x="54622" y="221615"/>
                  </a:lnTo>
                  <a:close/>
                </a:path>
                <a:path w="1123314" h="394335">
                  <a:moveTo>
                    <a:pt x="54622" y="184785"/>
                  </a:moveTo>
                  <a:lnTo>
                    <a:pt x="0" y="184785"/>
                  </a:lnTo>
                  <a:lnTo>
                    <a:pt x="0" y="202565"/>
                  </a:lnTo>
                  <a:lnTo>
                    <a:pt x="54622" y="202565"/>
                  </a:lnTo>
                  <a:lnTo>
                    <a:pt x="54622" y="184785"/>
                  </a:lnTo>
                  <a:close/>
                </a:path>
                <a:path w="1123314" h="394335">
                  <a:moveTo>
                    <a:pt x="54622" y="147955"/>
                  </a:moveTo>
                  <a:lnTo>
                    <a:pt x="0" y="147955"/>
                  </a:lnTo>
                  <a:lnTo>
                    <a:pt x="0" y="165735"/>
                  </a:lnTo>
                  <a:lnTo>
                    <a:pt x="54622" y="165735"/>
                  </a:lnTo>
                  <a:lnTo>
                    <a:pt x="54622" y="147955"/>
                  </a:lnTo>
                  <a:close/>
                </a:path>
                <a:path w="1123314" h="394335">
                  <a:moveTo>
                    <a:pt x="54622" y="111125"/>
                  </a:moveTo>
                  <a:lnTo>
                    <a:pt x="0" y="111125"/>
                  </a:lnTo>
                  <a:lnTo>
                    <a:pt x="0" y="128905"/>
                  </a:lnTo>
                  <a:lnTo>
                    <a:pt x="54622" y="128905"/>
                  </a:lnTo>
                  <a:lnTo>
                    <a:pt x="54622" y="111125"/>
                  </a:lnTo>
                  <a:close/>
                </a:path>
                <a:path w="1123314" h="394335">
                  <a:moveTo>
                    <a:pt x="54622" y="74295"/>
                  </a:moveTo>
                  <a:lnTo>
                    <a:pt x="0" y="74295"/>
                  </a:lnTo>
                  <a:lnTo>
                    <a:pt x="0" y="93345"/>
                  </a:lnTo>
                  <a:lnTo>
                    <a:pt x="54622" y="93345"/>
                  </a:lnTo>
                  <a:lnTo>
                    <a:pt x="54622" y="74295"/>
                  </a:lnTo>
                  <a:close/>
                </a:path>
                <a:path w="1123314" h="394335">
                  <a:moveTo>
                    <a:pt x="55257" y="0"/>
                  </a:moveTo>
                  <a:lnTo>
                    <a:pt x="36207" y="0"/>
                  </a:lnTo>
                  <a:lnTo>
                    <a:pt x="36207" y="37465"/>
                  </a:lnTo>
                  <a:lnTo>
                    <a:pt x="0" y="37465"/>
                  </a:lnTo>
                  <a:lnTo>
                    <a:pt x="0" y="56515"/>
                  </a:lnTo>
                  <a:lnTo>
                    <a:pt x="54622" y="56515"/>
                  </a:lnTo>
                  <a:lnTo>
                    <a:pt x="54622" y="54622"/>
                  </a:lnTo>
                  <a:lnTo>
                    <a:pt x="55257" y="54622"/>
                  </a:lnTo>
                  <a:lnTo>
                    <a:pt x="55257" y="0"/>
                  </a:lnTo>
                  <a:close/>
                </a:path>
                <a:path w="1123314" h="394335">
                  <a:moveTo>
                    <a:pt x="84467" y="339090"/>
                  </a:moveTo>
                  <a:lnTo>
                    <a:pt x="65417" y="339090"/>
                  </a:lnTo>
                  <a:lnTo>
                    <a:pt x="65417" y="393712"/>
                  </a:lnTo>
                  <a:lnTo>
                    <a:pt x="84467" y="393712"/>
                  </a:lnTo>
                  <a:lnTo>
                    <a:pt x="84467" y="339090"/>
                  </a:lnTo>
                  <a:close/>
                </a:path>
                <a:path w="1123314" h="394335">
                  <a:moveTo>
                    <a:pt x="92087" y="0"/>
                  </a:moveTo>
                  <a:lnTo>
                    <a:pt x="73037" y="0"/>
                  </a:lnTo>
                  <a:lnTo>
                    <a:pt x="73037" y="54622"/>
                  </a:lnTo>
                  <a:lnTo>
                    <a:pt x="92087" y="54622"/>
                  </a:lnTo>
                  <a:lnTo>
                    <a:pt x="92087" y="0"/>
                  </a:lnTo>
                  <a:close/>
                </a:path>
                <a:path w="1123314" h="394335">
                  <a:moveTo>
                    <a:pt x="121297" y="339090"/>
                  </a:moveTo>
                  <a:lnTo>
                    <a:pt x="102247" y="339090"/>
                  </a:lnTo>
                  <a:lnTo>
                    <a:pt x="102247" y="393712"/>
                  </a:lnTo>
                  <a:lnTo>
                    <a:pt x="121297" y="393712"/>
                  </a:lnTo>
                  <a:lnTo>
                    <a:pt x="121297" y="339090"/>
                  </a:lnTo>
                  <a:close/>
                </a:path>
                <a:path w="1123314" h="394335">
                  <a:moveTo>
                    <a:pt x="128917" y="0"/>
                  </a:moveTo>
                  <a:lnTo>
                    <a:pt x="109867" y="0"/>
                  </a:lnTo>
                  <a:lnTo>
                    <a:pt x="109867" y="54622"/>
                  </a:lnTo>
                  <a:lnTo>
                    <a:pt x="128917" y="54622"/>
                  </a:lnTo>
                  <a:lnTo>
                    <a:pt x="128917" y="0"/>
                  </a:lnTo>
                  <a:close/>
                </a:path>
                <a:path w="1123314" h="394335">
                  <a:moveTo>
                    <a:pt x="158127" y="339090"/>
                  </a:moveTo>
                  <a:lnTo>
                    <a:pt x="139077" y="339090"/>
                  </a:lnTo>
                  <a:lnTo>
                    <a:pt x="139077" y="393712"/>
                  </a:lnTo>
                  <a:lnTo>
                    <a:pt x="158127" y="393712"/>
                  </a:lnTo>
                  <a:lnTo>
                    <a:pt x="158127" y="339090"/>
                  </a:lnTo>
                  <a:close/>
                </a:path>
                <a:path w="1123314" h="394335">
                  <a:moveTo>
                    <a:pt x="164477" y="0"/>
                  </a:moveTo>
                  <a:lnTo>
                    <a:pt x="146697" y="0"/>
                  </a:lnTo>
                  <a:lnTo>
                    <a:pt x="146697" y="54622"/>
                  </a:lnTo>
                  <a:lnTo>
                    <a:pt x="164477" y="54622"/>
                  </a:lnTo>
                  <a:lnTo>
                    <a:pt x="164477" y="0"/>
                  </a:lnTo>
                  <a:close/>
                </a:path>
                <a:path w="1123314" h="394335">
                  <a:moveTo>
                    <a:pt x="194957" y="339090"/>
                  </a:moveTo>
                  <a:lnTo>
                    <a:pt x="175907" y="339090"/>
                  </a:lnTo>
                  <a:lnTo>
                    <a:pt x="175907" y="393712"/>
                  </a:lnTo>
                  <a:lnTo>
                    <a:pt x="194957" y="393712"/>
                  </a:lnTo>
                  <a:lnTo>
                    <a:pt x="194957" y="339090"/>
                  </a:lnTo>
                  <a:close/>
                </a:path>
                <a:path w="1123314" h="394335">
                  <a:moveTo>
                    <a:pt x="201307" y="0"/>
                  </a:moveTo>
                  <a:lnTo>
                    <a:pt x="183527" y="0"/>
                  </a:lnTo>
                  <a:lnTo>
                    <a:pt x="183527" y="54622"/>
                  </a:lnTo>
                  <a:lnTo>
                    <a:pt x="201307" y="54622"/>
                  </a:lnTo>
                  <a:lnTo>
                    <a:pt x="201307" y="0"/>
                  </a:lnTo>
                  <a:close/>
                </a:path>
                <a:path w="1123314" h="394335">
                  <a:moveTo>
                    <a:pt x="231787" y="339090"/>
                  </a:moveTo>
                  <a:lnTo>
                    <a:pt x="212737" y="339090"/>
                  </a:lnTo>
                  <a:lnTo>
                    <a:pt x="212737" y="393712"/>
                  </a:lnTo>
                  <a:lnTo>
                    <a:pt x="231787" y="393712"/>
                  </a:lnTo>
                  <a:lnTo>
                    <a:pt x="231787" y="339090"/>
                  </a:lnTo>
                  <a:close/>
                </a:path>
                <a:path w="1123314" h="394335">
                  <a:moveTo>
                    <a:pt x="238137" y="0"/>
                  </a:moveTo>
                  <a:lnTo>
                    <a:pt x="220357" y="0"/>
                  </a:lnTo>
                  <a:lnTo>
                    <a:pt x="220357" y="54622"/>
                  </a:lnTo>
                  <a:lnTo>
                    <a:pt x="238137" y="54622"/>
                  </a:lnTo>
                  <a:lnTo>
                    <a:pt x="238137" y="0"/>
                  </a:lnTo>
                  <a:close/>
                </a:path>
                <a:path w="1123314" h="394335">
                  <a:moveTo>
                    <a:pt x="267347" y="339090"/>
                  </a:moveTo>
                  <a:lnTo>
                    <a:pt x="249567" y="339090"/>
                  </a:lnTo>
                  <a:lnTo>
                    <a:pt x="249567" y="393712"/>
                  </a:lnTo>
                  <a:lnTo>
                    <a:pt x="267347" y="393712"/>
                  </a:lnTo>
                  <a:lnTo>
                    <a:pt x="267347" y="339090"/>
                  </a:lnTo>
                  <a:close/>
                </a:path>
                <a:path w="1123314" h="394335">
                  <a:moveTo>
                    <a:pt x="274967" y="0"/>
                  </a:moveTo>
                  <a:lnTo>
                    <a:pt x="257187" y="0"/>
                  </a:lnTo>
                  <a:lnTo>
                    <a:pt x="257187" y="54622"/>
                  </a:lnTo>
                  <a:lnTo>
                    <a:pt x="274967" y="54622"/>
                  </a:lnTo>
                  <a:lnTo>
                    <a:pt x="274967" y="0"/>
                  </a:lnTo>
                  <a:close/>
                </a:path>
                <a:path w="1123314" h="394335">
                  <a:moveTo>
                    <a:pt x="304177" y="339090"/>
                  </a:moveTo>
                  <a:lnTo>
                    <a:pt x="286397" y="339090"/>
                  </a:lnTo>
                  <a:lnTo>
                    <a:pt x="286397" y="393712"/>
                  </a:lnTo>
                  <a:lnTo>
                    <a:pt x="304177" y="393712"/>
                  </a:lnTo>
                  <a:lnTo>
                    <a:pt x="304177" y="339090"/>
                  </a:lnTo>
                  <a:close/>
                </a:path>
                <a:path w="1123314" h="394335">
                  <a:moveTo>
                    <a:pt x="311797" y="0"/>
                  </a:moveTo>
                  <a:lnTo>
                    <a:pt x="294017" y="0"/>
                  </a:lnTo>
                  <a:lnTo>
                    <a:pt x="294017" y="54622"/>
                  </a:lnTo>
                  <a:lnTo>
                    <a:pt x="311797" y="54622"/>
                  </a:lnTo>
                  <a:lnTo>
                    <a:pt x="311797" y="0"/>
                  </a:lnTo>
                  <a:close/>
                </a:path>
                <a:path w="1123314" h="394335">
                  <a:moveTo>
                    <a:pt x="341007" y="339090"/>
                  </a:moveTo>
                  <a:lnTo>
                    <a:pt x="323227" y="339090"/>
                  </a:lnTo>
                  <a:lnTo>
                    <a:pt x="323227" y="393712"/>
                  </a:lnTo>
                  <a:lnTo>
                    <a:pt x="341007" y="393712"/>
                  </a:lnTo>
                  <a:lnTo>
                    <a:pt x="341007" y="339090"/>
                  </a:lnTo>
                  <a:close/>
                </a:path>
                <a:path w="1123314" h="394335">
                  <a:moveTo>
                    <a:pt x="348627" y="0"/>
                  </a:moveTo>
                  <a:lnTo>
                    <a:pt x="330847" y="0"/>
                  </a:lnTo>
                  <a:lnTo>
                    <a:pt x="330847" y="54622"/>
                  </a:lnTo>
                  <a:lnTo>
                    <a:pt x="348627" y="54622"/>
                  </a:lnTo>
                  <a:lnTo>
                    <a:pt x="348627" y="0"/>
                  </a:lnTo>
                  <a:close/>
                </a:path>
                <a:path w="1123314" h="394335">
                  <a:moveTo>
                    <a:pt x="377837" y="339090"/>
                  </a:moveTo>
                  <a:lnTo>
                    <a:pt x="360057" y="339090"/>
                  </a:lnTo>
                  <a:lnTo>
                    <a:pt x="360057" y="393712"/>
                  </a:lnTo>
                  <a:lnTo>
                    <a:pt x="377837" y="393712"/>
                  </a:lnTo>
                  <a:lnTo>
                    <a:pt x="377837" y="339090"/>
                  </a:lnTo>
                  <a:close/>
                </a:path>
                <a:path w="1123314" h="394335">
                  <a:moveTo>
                    <a:pt x="385457" y="0"/>
                  </a:moveTo>
                  <a:lnTo>
                    <a:pt x="366407" y="0"/>
                  </a:lnTo>
                  <a:lnTo>
                    <a:pt x="366407" y="54622"/>
                  </a:lnTo>
                  <a:lnTo>
                    <a:pt x="385457" y="54622"/>
                  </a:lnTo>
                  <a:lnTo>
                    <a:pt x="385457" y="0"/>
                  </a:lnTo>
                  <a:close/>
                </a:path>
                <a:path w="1123314" h="394335">
                  <a:moveTo>
                    <a:pt x="414667" y="339090"/>
                  </a:moveTo>
                  <a:lnTo>
                    <a:pt x="396887" y="339090"/>
                  </a:lnTo>
                  <a:lnTo>
                    <a:pt x="396887" y="393712"/>
                  </a:lnTo>
                  <a:lnTo>
                    <a:pt x="414667" y="393712"/>
                  </a:lnTo>
                  <a:lnTo>
                    <a:pt x="414667" y="339090"/>
                  </a:lnTo>
                  <a:close/>
                </a:path>
                <a:path w="1123314" h="394335">
                  <a:moveTo>
                    <a:pt x="422287" y="0"/>
                  </a:moveTo>
                  <a:lnTo>
                    <a:pt x="403237" y="0"/>
                  </a:lnTo>
                  <a:lnTo>
                    <a:pt x="403237" y="54622"/>
                  </a:lnTo>
                  <a:lnTo>
                    <a:pt x="422287" y="54622"/>
                  </a:lnTo>
                  <a:lnTo>
                    <a:pt x="422287" y="0"/>
                  </a:lnTo>
                  <a:close/>
                </a:path>
                <a:path w="1123314" h="394335">
                  <a:moveTo>
                    <a:pt x="451497" y="339090"/>
                  </a:moveTo>
                  <a:lnTo>
                    <a:pt x="433717" y="339090"/>
                  </a:lnTo>
                  <a:lnTo>
                    <a:pt x="433717" y="393712"/>
                  </a:lnTo>
                  <a:lnTo>
                    <a:pt x="451497" y="393712"/>
                  </a:lnTo>
                  <a:lnTo>
                    <a:pt x="451497" y="339090"/>
                  </a:lnTo>
                  <a:close/>
                </a:path>
                <a:path w="1123314" h="394335">
                  <a:moveTo>
                    <a:pt x="459117" y="0"/>
                  </a:moveTo>
                  <a:lnTo>
                    <a:pt x="440067" y="0"/>
                  </a:lnTo>
                  <a:lnTo>
                    <a:pt x="440067" y="54622"/>
                  </a:lnTo>
                  <a:lnTo>
                    <a:pt x="459117" y="54622"/>
                  </a:lnTo>
                  <a:lnTo>
                    <a:pt x="459117" y="0"/>
                  </a:lnTo>
                  <a:close/>
                </a:path>
                <a:path w="1123314" h="394335">
                  <a:moveTo>
                    <a:pt x="488327" y="339090"/>
                  </a:moveTo>
                  <a:lnTo>
                    <a:pt x="470547" y="339090"/>
                  </a:lnTo>
                  <a:lnTo>
                    <a:pt x="470547" y="393712"/>
                  </a:lnTo>
                  <a:lnTo>
                    <a:pt x="488327" y="393712"/>
                  </a:lnTo>
                  <a:lnTo>
                    <a:pt x="488327" y="339090"/>
                  </a:lnTo>
                  <a:close/>
                </a:path>
                <a:path w="1123314" h="394335">
                  <a:moveTo>
                    <a:pt x="495947" y="0"/>
                  </a:moveTo>
                  <a:lnTo>
                    <a:pt x="476897" y="0"/>
                  </a:lnTo>
                  <a:lnTo>
                    <a:pt x="476897" y="54622"/>
                  </a:lnTo>
                  <a:lnTo>
                    <a:pt x="495947" y="54622"/>
                  </a:lnTo>
                  <a:lnTo>
                    <a:pt x="495947" y="0"/>
                  </a:lnTo>
                  <a:close/>
                </a:path>
                <a:path w="1123314" h="394335">
                  <a:moveTo>
                    <a:pt x="525157" y="339090"/>
                  </a:moveTo>
                  <a:lnTo>
                    <a:pt x="506107" y="339090"/>
                  </a:lnTo>
                  <a:lnTo>
                    <a:pt x="506107" y="393712"/>
                  </a:lnTo>
                  <a:lnTo>
                    <a:pt x="525157" y="393712"/>
                  </a:lnTo>
                  <a:lnTo>
                    <a:pt x="525157" y="339090"/>
                  </a:lnTo>
                  <a:close/>
                </a:path>
                <a:path w="1123314" h="394335">
                  <a:moveTo>
                    <a:pt x="532777" y="0"/>
                  </a:moveTo>
                  <a:lnTo>
                    <a:pt x="513727" y="0"/>
                  </a:lnTo>
                  <a:lnTo>
                    <a:pt x="513727" y="54622"/>
                  </a:lnTo>
                  <a:lnTo>
                    <a:pt x="532777" y="54622"/>
                  </a:lnTo>
                  <a:lnTo>
                    <a:pt x="532777" y="0"/>
                  </a:lnTo>
                  <a:close/>
                </a:path>
                <a:path w="1123314" h="394335">
                  <a:moveTo>
                    <a:pt x="561987" y="339090"/>
                  </a:moveTo>
                  <a:lnTo>
                    <a:pt x="542937" y="339090"/>
                  </a:lnTo>
                  <a:lnTo>
                    <a:pt x="542937" y="393712"/>
                  </a:lnTo>
                  <a:lnTo>
                    <a:pt x="561987" y="393712"/>
                  </a:lnTo>
                  <a:lnTo>
                    <a:pt x="561987" y="339090"/>
                  </a:lnTo>
                  <a:close/>
                </a:path>
                <a:path w="1123314" h="394335">
                  <a:moveTo>
                    <a:pt x="568337" y="0"/>
                  </a:moveTo>
                  <a:lnTo>
                    <a:pt x="550557" y="0"/>
                  </a:lnTo>
                  <a:lnTo>
                    <a:pt x="550557" y="54622"/>
                  </a:lnTo>
                  <a:lnTo>
                    <a:pt x="568337" y="54622"/>
                  </a:lnTo>
                  <a:lnTo>
                    <a:pt x="568337" y="0"/>
                  </a:lnTo>
                  <a:close/>
                </a:path>
                <a:path w="1123314" h="394335">
                  <a:moveTo>
                    <a:pt x="605167" y="0"/>
                  </a:moveTo>
                  <a:lnTo>
                    <a:pt x="587387" y="0"/>
                  </a:lnTo>
                  <a:lnTo>
                    <a:pt x="587387" y="54622"/>
                  </a:lnTo>
                  <a:lnTo>
                    <a:pt x="605167" y="54622"/>
                  </a:lnTo>
                  <a:lnTo>
                    <a:pt x="605167" y="0"/>
                  </a:lnTo>
                  <a:close/>
                </a:path>
                <a:path w="1123314" h="394335">
                  <a:moveTo>
                    <a:pt x="641997" y="0"/>
                  </a:moveTo>
                  <a:lnTo>
                    <a:pt x="624217" y="0"/>
                  </a:lnTo>
                  <a:lnTo>
                    <a:pt x="624217" y="54622"/>
                  </a:lnTo>
                  <a:lnTo>
                    <a:pt x="641997" y="54622"/>
                  </a:lnTo>
                  <a:lnTo>
                    <a:pt x="641997" y="0"/>
                  </a:lnTo>
                  <a:close/>
                </a:path>
                <a:path w="1123314" h="394335">
                  <a:moveTo>
                    <a:pt x="678827" y="0"/>
                  </a:moveTo>
                  <a:lnTo>
                    <a:pt x="661047" y="0"/>
                  </a:lnTo>
                  <a:lnTo>
                    <a:pt x="661047" y="54622"/>
                  </a:lnTo>
                  <a:lnTo>
                    <a:pt x="678827" y="54622"/>
                  </a:lnTo>
                  <a:lnTo>
                    <a:pt x="678827" y="0"/>
                  </a:lnTo>
                  <a:close/>
                </a:path>
                <a:path w="1123314" h="394335">
                  <a:moveTo>
                    <a:pt x="715657" y="0"/>
                  </a:moveTo>
                  <a:lnTo>
                    <a:pt x="697877" y="0"/>
                  </a:lnTo>
                  <a:lnTo>
                    <a:pt x="697877" y="54622"/>
                  </a:lnTo>
                  <a:lnTo>
                    <a:pt x="715657" y="54622"/>
                  </a:lnTo>
                  <a:lnTo>
                    <a:pt x="715657" y="0"/>
                  </a:lnTo>
                  <a:close/>
                </a:path>
                <a:path w="1123314" h="394335">
                  <a:moveTo>
                    <a:pt x="752487" y="0"/>
                  </a:moveTo>
                  <a:lnTo>
                    <a:pt x="734707" y="0"/>
                  </a:lnTo>
                  <a:lnTo>
                    <a:pt x="734707" y="54622"/>
                  </a:lnTo>
                  <a:lnTo>
                    <a:pt x="752487" y="54622"/>
                  </a:lnTo>
                  <a:lnTo>
                    <a:pt x="752487" y="0"/>
                  </a:lnTo>
                  <a:close/>
                </a:path>
                <a:path w="1123314" h="394335">
                  <a:moveTo>
                    <a:pt x="789317" y="0"/>
                  </a:moveTo>
                  <a:lnTo>
                    <a:pt x="770267" y="0"/>
                  </a:lnTo>
                  <a:lnTo>
                    <a:pt x="770267" y="54622"/>
                  </a:lnTo>
                  <a:lnTo>
                    <a:pt x="789317" y="54622"/>
                  </a:lnTo>
                  <a:lnTo>
                    <a:pt x="789317" y="0"/>
                  </a:lnTo>
                  <a:close/>
                </a:path>
                <a:path w="1123314" h="394335">
                  <a:moveTo>
                    <a:pt x="826147" y="0"/>
                  </a:moveTo>
                  <a:lnTo>
                    <a:pt x="807097" y="0"/>
                  </a:lnTo>
                  <a:lnTo>
                    <a:pt x="807097" y="54622"/>
                  </a:lnTo>
                  <a:lnTo>
                    <a:pt x="826147" y="54622"/>
                  </a:lnTo>
                  <a:lnTo>
                    <a:pt x="826147" y="0"/>
                  </a:lnTo>
                  <a:close/>
                </a:path>
                <a:path w="1123314" h="394335">
                  <a:moveTo>
                    <a:pt x="862977" y="0"/>
                  </a:moveTo>
                  <a:lnTo>
                    <a:pt x="843927" y="0"/>
                  </a:lnTo>
                  <a:lnTo>
                    <a:pt x="843927" y="54622"/>
                  </a:lnTo>
                  <a:lnTo>
                    <a:pt x="862977" y="54622"/>
                  </a:lnTo>
                  <a:lnTo>
                    <a:pt x="862977" y="0"/>
                  </a:lnTo>
                  <a:close/>
                </a:path>
                <a:path w="1123314" h="394335">
                  <a:moveTo>
                    <a:pt x="899807" y="0"/>
                  </a:moveTo>
                  <a:lnTo>
                    <a:pt x="880757" y="0"/>
                  </a:lnTo>
                  <a:lnTo>
                    <a:pt x="880757" y="54622"/>
                  </a:lnTo>
                  <a:lnTo>
                    <a:pt x="899807" y="54622"/>
                  </a:lnTo>
                  <a:lnTo>
                    <a:pt x="899807" y="0"/>
                  </a:lnTo>
                  <a:close/>
                </a:path>
                <a:path w="1123314" h="394335">
                  <a:moveTo>
                    <a:pt x="936637" y="0"/>
                  </a:moveTo>
                  <a:lnTo>
                    <a:pt x="917587" y="0"/>
                  </a:lnTo>
                  <a:lnTo>
                    <a:pt x="917587" y="54622"/>
                  </a:lnTo>
                  <a:lnTo>
                    <a:pt x="936637" y="54622"/>
                  </a:lnTo>
                  <a:lnTo>
                    <a:pt x="936637" y="0"/>
                  </a:lnTo>
                  <a:close/>
                </a:path>
                <a:path w="1123314" h="394335">
                  <a:moveTo>
                    <a:pt x="973467" y="0"/>
                  </a:moveTo>
                  <a:lnTo>
                    <a:pt x="954417" y="0"/>
                  </a:lnTo>
                  <a:lnTo>
                    <a:pt x="954417" y="54622"/>
                  </a:lnTo>
                  <a:lnTo>
                    <a:pt x="973467" y="54622"/>
                  </a:lnTo>
                  <a:lnTo>
                    <a:pt x="973467" y="0"/>
                  </a:lnTo>
                  <a:close/>
                </a:path>
                <a:path w="1123314" h="394335">
                  <a:moveTo>
                    <a:pt x="1009027" y="0"/>
                  </a:moveTo>
                  <a:lnTo>
                    <a:pt x="991247" y="0"/>
                  </a:lnTo>
                  <a:lnTo>
                    <a:pt x="991247" y="54622"/>
                  </a:lnTo>
                  <a:lnTo>
                    <a:pt x="1009027" y="54622"/>
                  </a:lnTo>
                  <a:lnTo>
                    <a:pt x="1009027" y="0"/>
                  </a:lnTo>
                  <a:close/>
                </a:path>
                <a:path w="1123314" h="394335">
                  <a:moveTo>
                    <a:pt x="1045857" y="0"/>
                  </a:moveTo>
                  <a:lnTo>
                    <a:pt x="1028077" y="0"/>
                  </a:lnTo>
                  <a:lnTo>
                    <a:pt x="1028077" y="54622"/>
                  </a:lnTo>
                  <a:lnTo>
                    <a:pt x="1045857" y="54622"/>
                  </a:lnTo>
                  <a:lnTo>
                    <a:pt x="1045857" y="0"/>
                  </a:lnTo>
                  <a:close/>
                </a:path>
                <a:path w="1123314" h="394335">
                  <a:moveTo>
                    <a:pt x="1122692" y="327025"/>
                  </a:moveTo>
                  <a:lnTo>
                    <a:pt x="1068070" y="327025"/>
                  </a:lnTo>
                  <a:lnTo>
                    <a:pt x="1068070" y="346075"/>
                  </a:lnTo>
                  <a:lnTo>
                    <a:pt x="1122692" y="346075"/>
                  </a:lnTo>
                  <a:lnTo>
                    <a:pt x="1122692" y="327025"/>
                  </a:lnTo>
                  <a:close/>
                </a:path>
                <a:path w="1123314" h="394335">
                  <a:moveTo>
                    <a:pt x="1122692" y="290195"/>
                  </a:moveTo>
                  <a:lnTo>
                    <a:pt x="1068070" y="290195"/>
                  </a:lnTo>
                  <a:lnTo>
                    <a:pt x="1068070" y="309245"/>
                  </a:lnTo>
                  <a:lnTo>
                    <a:pt x="1122692" y="309245"/>
                  </a:lnTo>
                  <a:lnTo>
                    <a:pt x="1122692" y="290195"/>
                  </a:lnTo>
                  <a:close/>
                </a:path>
                <a:path w="1123314" h="394335">
                  <a:moveTo>
                    <a:pt x="1122692" y="254635"/>
                  </a:moveTo>
                  <a:lnTo>
                    <a:pt x="1068070" y="254635"/>
                  </a:lnTo>
                  <a:lnTo>
                    <a:pt x="1068070" y="272415"/>
                  </a:lnTo>
                  <a:lnTo>
                    <a:pt x="1122692" y="272415"/>
                  </a:lnTo>
                  <a:lnTo>
                    <a:pt x="1122692" y="254635"/>
                  </a:lnTo>
                  <a:close/>
                </a:path>
                <a:path w="1123314" h="394335">
                  <a:moveTo>
                    <a:pt x="1122692" y="217805"/>
                  </a:moveTo>
                  <a:lnTo>
                    <a:pt x="1068070" y="217805"/>
                  </a:lnTo>
                  <a:lnTo>
                    <a:pt x="1068070" y="235585"/>
                  </a:lnTo>
                  <a:lnTo>
                    <a:pt x="1122692" y="235585"/>
                  </a:lnTo>
                  <a:lnTo>
                    <a:pt x="1122692" y="217805"/>
                  </a:lnTo>
                  <a:close/>
                </a:path>
                <a:path w="1123314" h="394335">
                  <a:moveTo>
                    <a:pt x="1122692" y="180975"/>
                  </a:moveTo>
                  <a:lnTo>
                    <a:pt x="1068070" y="180975"/>
                  </a:lnTo>
                  <a:lnTo>
                    <a:pt x="1068070" y="198755"/>
                  </a:lnTo>
                  <a:lnTo>
                    <a:pt x="1122692" y="198755"/>
                  </a:lnTo>
                  <a:lnTo>
                    <a:pt x="1122692" y="180975"/>
                  </a:lnTo>
                  <a:close/>
                </a:path>
                <a:path w="1123314" h="394335">
                  <a:moveTo>
                    <a:pt x="1122692" y="144145"/>
                  </a:moveTo>
                  <a:lnTo>
                    <a:pt x="1068070" y="144145"/>
                  </a:lnTo>
                  <a:lnTo>
                    <a:pt x="1068070" y="161925"/>
                  </a:lnTo>
                  <a:lnTo>
                    <a:pt x="1122692" y="161925"/>
                  </a:lnTo>
                  <a:lnTo>
                    <a:pt x="1122692" y="144145"/>
                  </a:lnTo>
                  <a:close/>
                </a:path>
                <a:path w="1123314" h="394335">
                  <a:moveTo>
                    <a:pt x="1122692" y="107315"/>
                  </a:moveTo>
                  <a:lnTo>
                    <a:pt x="1068070" y="107315"/>
                  </a:lnTo>
                  <a:lnTo>
                    <a:pt x="1068070" y="125095"/>
                  </a:lnTo>
                  <a:lnTo>
                    <a:pt x="1122692" y="125095"/>
                  </a:lnTo>
                  <a:lnTo>
                    <a:pt x="1122692" y="107315"/>
                  </a:lnTo>
                  <a:close/>
                </a:path>
                <a:path w="1123314" h="394335">
                  <a:moveTo>
                    <a:pt x="1122692" y="70485"/>
                  </a:moveTo>
                  <a:lnTo>
                    <a:pt x="1068070" y="70485"/>
                  </a:lnTo>
                  <a:lnTo>
                    <a:pt x="1068070" y="88265"/>
                  </a:lnTo>
                  <a:lnTo>
                    <a:pt x="1122692" y="88265"/>
                  </a:lnTo>
                  <a:lnTo>
                    <a:pt x="1122692" y="70485"/>
                  </a:lnTo>
                  <a:close/>
                </a:path>
                <a:path w="1123314" h="394335">
                  <a:moveTo>
                    <a:pt x="1122692" y="33655"/>
                  </a:moveTo>
                  <a:lnTo>
                    <a:pt x="1082687" y="33655"/>
                  </a:lnTo>
                  <a:lnTo>
                    <a:pt x="1082687" y="0"/>
                  </a:lnTo>
                  <a:lnTo>
                    <a:pt x="1064907" y="0"/>
                  </a:lnTo>
                  <a:lnTo>
                    <a:pt x="1064907" y="54622"/>
                  </a:lnTo>
                  <a:lnTo>
                    <a:pt x="1082687" y="54622"/>
                  </a:lnTo>
                  <a:lnTo>
                    <a:pt x="1082687" y="51435"/>
                  </a:lnTo>
                  <a:lnTo>
                    <a:pt x="1122692" y="51435"/>
                  </a:lnTo>
                  <a:lnTo>
                    <a:pt x="1122692" y="33655"/>
                  </a:lnTo>
                  <a:close/>
                </a:path>
              </a:pathLst>
            </a:custGeom>
            <a:solidFill>
              <a:srgbClr val="7F7F7F"/>
            </a:solidFill>
          </p:spPr>
          <p:txBody>
            <a:bodyPr wrap="square" lIns="0" tIns="0" rIns="0" bIns="0" rtlCol="0"/>
            <a:lstStyle/>
            <a:p>
              <a:endParaRPr/>
            </a:p>
          </p:txBody>
        </p:sp>
        <p:sp>
          <p:nvSpPr>
            <p:cNvPr id="58" name="object 58">
              <a:extLst>
                <a:ext uri="{FF2B5EF4-FFF2-40B4-BE49-F238E27FC236}">
                  <a16:creationId xmlns:a16="http://schemas.microsoft.com/office/drawing/2014/main" id="{BD7C2F58-E370-36D0-1014-33E11CBD98D7}"/>
                </a:ext>
              </a:extLst>
            </p:cNvPr>
            <p:cNvSpPr/>
            <p:nvPr/>
          </p:nvSpPr>
          <p:spPr>
            <a:xfrm>
              <a:off x="2081529" y="4669120"/>
              <a:ext cx="15240" cy="2540"/>
            </a:xfrm>
            <a:custGeom>
              <a:avLst/>
              <a:gdLst/>
              <a:ahLst/>
              <a:cxnLst/>
              <a:rect l="l" t="t" r="r" b="b"/>
              <a:pathLst>
                <a:path w="15239" h="2539">
                  <a:moveTo>
                    <a:pt x="15239" y="0"/>
                  </a:moveTo>
                  <a:lnTo>
                    <a:pt x="15239" y="2540"/>
                  </a:lnTo>
                  <a:lnTo>
                    <a:pt x="0" y="2540"/>
                  </a:lnTo>
                </a:path>
              </a:pathLst>
            </a:custGeom>
            <a:ln w="54630">
              <a:solidFill>
                <a:srgbClr val="7F7F7F"/>
              </a:solidFill>
            </a:ln>
          </p:spPr>
          <p:txBody>
            <a:bodyPr wrap="square" lIns="0" tIns="0" rIns="0" bIns="0" rtlCol="0"/>
            <a:lstStyle/>
            <a:p>
              <a:endParaRPr/>
            </a:p>
          </p:txBody>
        </p:sp>
        <p:sp>
          <p:nvSpPr>
            <p:cNvPr id="59" name="object 59">
              <a:extLst>
                <a:ext uri="{FF2B5EF4-FFF2-40B4-BE49-F238E27FC236}">
                  <a16:creationId xmlns:a16="http://schemas.microsoft.com/office/drawing/2014/main" id="{526B38EC-C1FD-239B-7816-42C36CCB879A}"/>
                </a:ext>
              </a:extLst>
            </p:cNvPr>
            <p:cNvSpPr/>
            <p:nvPr/>
          </p:nvSpPr>
          <p:spPr>
            <a:xfrm>
              <a:off x="992492" y="4296374"/>
              <a:ext cx="1123315" cy="403225"/>
            </a:xfrm>
            <a:custGeom>
              <a:avLst/>
              <a:gdLst/>
              <a:ahLst/>
              <a:cxnLst/>
              <a:rect l="l" t="t" r="r" b="b"/>
              <a:pathLst>
                <a:path w="1123314" h="403225">
                  <a:moveTo>
                    <a:pt x="54622" y="330835"/>
                  </a:moveTo>
                  <a:lnTo>
                    <a:pt x="0" y="330835"/>
                  </a:lnTo>
                  <a:lnTo>
                    <a:pt x="0" y="349885"/>
                  </a:lnTo>
                  <a:lnTo>
                    <a:pt x="28587" y="349885"/>
                  </a:lnTo>
                  <a:lnTo>
                    <a:pt x="28587" y="393712"/>
                  </a:lnTo>
                  <a:lnTo>
                    <a:pt x="47637" y="393712"/>
                  </a:lnTo>
                  <a:lnTo>
                    <a:pt x="47637" y="349885"/>
                  </a:lnTo>
                  <a:lnTo>
                    <a:pt x="54622" y="349885"/>
                  </a:lnTo>
                  <a:lnTo>
                    <a:pt x="54622" y="330835"/>
                  </a:lnTo>
                  <a:close/>
                </a:path>
                <a:path w="1123314" h="403225">
                  <a:moveTo>
                    <a:pt x="54622" y="294005"/>
                  </a:moveTo>
                  <a:lnTo>
                    <a:pt x="0" y="294005"/>
                  </a:lnTo>
                  <a:lnTo>
                    <a:pt x="0" y="313055"/>
                  </a:lnTo>
                  <a:lnTo>
                    <a:pt x="54622" y="313055"/>
                  </a:lnTo>
                  <a:lnTo>
                    <a:pt x="54622" y="294005"/>
                  </a:lnTo>
                  <a:close/>
                </a:path>
                <a:path w="1123314" h="403225">
                  <a:moveTo>
                    <a:pt x="54622" y="258445"/>
                  </a:moveTo>
                  <a:lnTo>
                    <a:pt x="0" y="258445"/>
                  </a:lnTo>
                  <a:lnTo>
                    <a:pt x="0" y="276225"/>
                  </a:lnTo>
                  <a:lnTo>
                    <a:pt x="54622" y="276225"/>
                  </a:lnTo>
                  <a:lnTo>
                    <a:pt x="54622" y="258445"/>
                  </a:lnTo>
                  <a:close/>
                </a:path>
                <a:path w="1123314" h="403225">
                  <a:moveTo>
                    <a:pt x="54622" y="221615"/>
                  </a:moveTo>
                  <a:lnTo>
                    <a:pt x="0" y="221615"/>
                  </a:lnTo>
                  <a:lnTo>
                    <a:pt x="0" y="239395"/>
                  </a:lnTo>
                  <a:lnTo>
                    <a:pt x="54622" y="239395"/>
                  </a:lnTo>
                  <a:lnTo>
                    <a:pt x="54622" y="221615"/>
                  </a:lnTo>
                  <a:close/>
                </a:path>
                <a:path w="1123314" h="403225">
                  <a:moveTo>
                    <a:pt x="54622" y="184785"/>
                  </a:moveTo>
                  <a:lnTo>
                    <a:pt x="0" y="184785"/>
                  </a:lnTo>
                  <a:lnTo>
                    <a:pt x="0" y="202565"/>
                  </a:lnTo>
                  <a:lnTo>
                    <a:pt x="54622" y="202565"/>
                  </a:lnTo>
                  <a:lnTo>
                    <a:pt x="54622" y="184785"/>
                  </a:lnTo>
                  <a:close/>
                </a:path>
                <a:path w="1123314" h="403225">
                  <a:moveTo>
                    <a:pt x="54622" y="147955"/>
                  </a:moveTo>
                  <a:lnTo>
                    <a:pt x="0" y="147955"/>
                  </a:lnTo>
                  <a:lnTo>
                    <a:pt x="0" y="165735"/>
                  </a:lnTo>
                  <a:lnTo>
                    <a:pt x="54622" y="165735"/>
                  </a:lnTo>
                  <a:lnTo>
                    <a:pt x="54622" y="147955"/>
                  </a:lnTo>
                  <a:close/>
                </a:path>
                <a:path w="1123314" h="403225">
                  <a:moveTo>
                    <a:pt x="54622" y="111125"/>
                  </a:moveTo>
                  <a:lnTo>
                    <a:pt x="0" y="111125"/>
                  </a:lnTo>
                  <a:lnTo>
                    <a:pt x="0" y="128905"/>
                  </a:lnTo>
                  <a:lnTo>
                    <a:pt x="54622" y="128905"/>
                  </a:lnTo>
                  <a:lnTo>
                    <a:pt x="54622" y="111125"/>
                  </a:lnTo>
                  <a:close/>
                </a:path>
                <a:path w="1123314" h="403225">
                  <a:moveTo>
                    <a:pt x="54622" y="74295"/>
                  </a:moveTo>
                  <a:lnTo>
                    <a:pt x="0" y="74295"/>
                  </a:lnTo>
                  <a:lnTo>
                    <a:pt x="0" y="92075"/>
                  </a:lnTo>
                  <a:lnTo>
                    <a:pt x="54622" y="92075"/>
                  </a:lnTo>
                  <a:lnTo>
                    <a:pt x="54622" y="74295"/>
                  </a:lnTo>
                  <a:close/>
                </a:path>
                <a:path w="1123314" h="403225">
                  <a:moveTo>
                    <a:pt x="55257" y="0"/>
                  </a:moveTo>
                  <a:lnTo>
                    <a:pt x="36207" y="0"/>
                  </a:lnTo>
                  <a:lnTo>
                    <a:pt x="36207" y="37465"/>
                  </a:lnTo>
                  <a:lnTo>
                    <a:pt x="0" y="37465"/>
                  </a:lnTo>
                  <a:lnTo>
                    <a:pt x="0" y="56515"/>
                  </a:lnTo>
                  <a:lnTo>
                    <a:pt x="54622" y="56515"/>
                  </a:lnTo>
                  <a:lnTo>
                    <a:pt x="54622" y="54622"/>
                  </a:lnTo>
                  <a:lnTo>
                    <a:pt x="55257" y="54622"/>
                  </a:lnTo>
                  <a:lnTo>
                    <a:pt x="55257" y="0"/>
                  </a:lnTo>
                  <a:close/>
                </a:path>
                <a:path w="1123314" h="403225">
                  <a:moveTo>
                    <a:pt x="84467" y="339090"/>
                  </a:moveTo>
                  <a:lnTo>
                    <a:pt x="65417" y="339090"/>
                  </a:lnTo>
                  <a:lnTo>
                    <a:pt x="65417" y="393712"/>
                  </a:lnTo>
                  <a:lnTo>
                    <a:pt x="84467" y="393712"/>
                  </a:lnTo>
                  <a:lnTo>
                    <a:pt x="84467" y="339090"/>
                  </a:lnTo>
                  <a:close/>
                </a:path>
                <a:path w="1123314" h="403225">
                  <a:moveTo>
                    <a:pt x="92087" y="0"/>
                  </a:moveTo>
                  <a:lnTo>
                    <a:pt x="73037" y="0"/>
                  </a:lnTo>
                  <a:lnTo>
                    <a:pt x="73037" y="54622"/>
                  </a:lnTo>
                  <a:lnTo>
                    <a:pt x="92087" y="54622"/>
                  </a:lnTo>
                  <a:lnTo>
                    <a:pt x="92087" y="0"/>
                  </a:lnTo>
                  <a:close/>
                </a:path>
                <a:path w="1123314" h="403225">
                  <a:moveTo>
                    <a:pt x="121297" y="339090"/>
                  </a:moveTo>
                  <a:lnTo>
                    <a:pt x="102247" y="339090"/>
                  </a:lnTo>
                  <a:lnTo>
                    <a:pt x="102247" y="393712"/>
                  </a:lnTo>
                  <a:lnTo>
                    <a:pt x="121297" y="393712"/>
                  </a:lnTo>
                  <a:lnTo>
                    <a:pt x="121297" y="339090"/>
                  </a:lnTo>
                  <a:close/>
                </a:path>
                <a:path w="1123314" h="403225">
                  <a:moveTo>
                    <a:pt x="127647" y="0"/>
                  </a:moveTo>
                  <a:lnTo>
                    <a:pt x="109867" y="0"/>
                  </a:lnTo>
                  <a:lnTo>
                    <a:pt x="109867" y="54622"/>
                  </a:lnTo>
                  <a:lnTo>
                    <a:pt x="127647" y="54622"/>
                  </a:lnTo>
                  <a:lnTo>
                    <a:pt x="127647" y="0"/>
                  </a:lnTo>
                  <a:close/>
                </a:path>
                <a:path w="1123314" h="403225">
                  <a:moveTo>
                    <a:pt x="158127" y="339090"/>
                  </a:moveTo>
                  <a:lnTo>
                    <a:pt x="139077" y="339090"/>
                  </a:lnTo>
                  <a:lnTo>
                    <a:pt x="139077" y="393712"/>
                  </a:lnTo>
                  <a:lnTo>
                    <a:pt x="158127" y="393712"/>
                  </a:lnTo>
                  <a:lnTo>
                    <a:pt x="158127" y="339090"/>
                  </a:lnTo>
                  <a:close/>
                </a:path>
                <a:path w="1123314" h="403225">
                  <a:moveTo>
                    <a:pt x="164477" y="0"/>
                  </a:moveTo>
                  <a:lnTo>
                    <a:pt x="146697" y="0"/>
                  </a:lnTo>
                  <a:lnTo>
                    <a:pt x="146697" y="54622"/>
                  </a:lnTo>
                  <a:lnTo>
                    <a:pt x="164477" y="54622"/>
                  </a:lnTo>
                  <a:lnTo>
                    <a:pt x="164477" y="0"/>
                  </a:lnTo>
                  <a:close/>
                </a:path>
                <a:path w="1123314" h="403225">
                  <a:moveTo>
                    <a:pt x="194957" y="339090"/>
                  </a:moveTo>
                  <a:lnTo>
                    <a:pt x="175907" y="339090"/>
                  </a:lnTo>
                  <a:lnTo>
                    <a:pt x="175907" y="393712"/>
                  </a:lnTo>
                  <a:lnTo>
                    <a:pt x="194957" y="393712"/>
                  </a:lnTo>
                  <a:lnTo>
                    <a:pt x="194957" y="339090"/>
                  </a:lnTo>
                  <a:close/>
                </a:path>
                <a:path w="1123314" h="403225">
                  <a:moveTo>
                    <a:pt x="201307" y="0"/>
                  </a:moveTo>
                  <a:lnTo>
                    <a:pt x="183527" y="0"/>
                  </a:lnTo>
                  <a:lnTo>
                    <a:pt x="183527" y="54622"/>
                  </a:lnTo>
                  <a:lnTo>
                    <a:pt x="201307" y="54622"/>
                  </a:lnTo>
                  <a:lnTo>
                    <a:pt x="201307" y="0"/>
                  </a:lnTo>
                  <a:close/>
                </a:path>
                <a:path w="1123314" h="403225">
                  <a:moveTo>
                    <a:pt x="230517" y="339090"/>
                  </a:moveTo>
                  <a:lnTo>
                    <a:pt x="212737" y="339090"/>
                  </a:lnTo>
                  <a:lnTo>
                    <a:pt x="212737" y="393712"/>
                  </a:lnTo>
                  <a:lnTo>
                    <a:pt x="230517" y="393712"/>
                  </a:lnTo>
                  <a:lnTo>
                    <a:pt x="230517" y="339090"/>
                  </a:lnTo>
                  <a:close/>
                </a:path>
                <a:path w="1123314" h="403225">
                  <a:moveTo>
                    <a:pt x="238137" y="0"/>
                  </a:moveTo>
                  <a:lnTo>
                    <a:pt x="220357" y="0"/>
                  </a:lnTo>
                  <a:lnTo>
                    <a:pt x="220357" y="54622"/>
                  </a:lnTo>
                  <a:lnTo>
                    <a:pt x="238137" y="54622"/>
                  </a:lnTo>
                  <a:lnTo>
                    <a:pt x="238137" y="0"/>
                  </a:lnTo>
                  <a:close/>
                </a:path>
                <a:path w="1123314" h="403225">
                  <a:moveTo>
                    <a:pt x="267347" y="339090"/>
                  </a:moveTo>
                  <a:lnTo>
                    <a:pt x="249567" y="339090"/>
                  </a:lnTo>
                  <a:lnTo>
                    <a:pt x="249567" y="393712"/>
                  </a:lnTo>
                  <a:lnTo>
                    <a:pt x="267347" y="393712"/>
                  </a:lnTo>
                  <a:lnTo>
                    <a:pt x="267347" y="339090"/>
                  </a:lnTo>
                  <a:close/>
                </a:path>
                <a:path w="1123314" h="403225">
                  <a:moveTo>
                    <a:pt x="274967" y="0"/>
                  </a:moveTo>
                  <a:lnTo>
                    <a:pt x="257187" y="0"/>
                  </a:lnTo>
                  <a:lnTo>
                    <a:pt x="257187" y="54622"/>
                  </a:lnTo>
                  <a:lnTo>
                    <a:pt x="274967" y="54622"/>
                  </a:lnTo>
                  <a:lnTo>
                    <a:pt x="274967" y="0"/>
                  </a:lnTo>
                  <a:close/>
                </a:path>
                <a:path w="1123314" h="403225">
                  <a:moveTo>
                    <a:pt x="304177" y="339090"/>
                  </a:moveTo>
                  <a:lnTo>
                    <a:pt x="286397" y="339090"/>
                  </a:lnTo>
                  <a:lnTo>
                    <a:pt x="286397" y="393712"/>
                  </a:lnTo>
                  <a:lnTo>
                    <a:pt x="304177" y="393712"/>
                  </a:lnTo>
                  <a:lnTo>
                    <a:pt x="304177" y="339090"/>
                  </a:lnTo>
                  <a:close/>
                </a:path>
                <a:path w="1123314" h="403225">
                  <a:moveTo>
                    <a:pt x="311797" y="0"/>
                  </a:moveTo>
                  <a:lnTo>
                    <a:pt x="294017" y="0"/>
                  </a:lnTo>
                  <a:lnTo>
                    <a:pt x="294017" y="54622"/>
                  </a:lnTo>
                  <a:lnTo>
                    <a:pt x="311797" y="54622"/>
                  </a:lnTo>
                  <a:lnTo>
                    <a:pt x="311797" y="0"/>
                  </a:lnTo>
                  <a:close/>
                </a:path>
                <a:path w="1123314" h="403225">
                  <a:moveTo>
                    <a:pt x="341007" y="339090"/>
                  </a:moveTo>
                  <a:lnTo>
                    <a:pt x="323227" y="339090"/>
                  </a:lnTo>
                  <a:lnTo>
                    <a:pt x="323227" y="393712"/>
                  </a:lnTo>
                  <a:lnTo>
                    <a:pt x="341007" y="393712"/>
                  </a:lnTo>
                  <a:lnTo>
                    <a:pt x="341007" y="339090"/>
                  </a:lnTo>
                  <a:close/>
                </a:path>
                <a:path w="1123314" h="403225">
                  <a:moveTo>
                    <a:pt x="348627" y="0"/>
                  </a:moveTo>
                  <a:lnTo>
                    <a:pt x="329577" y="0"/>
                  </a:lnTo>
                  <a:lnTo>
                    <a:pt x="329577" y="54622"/>
                  </a:lnTo>
                  <a:lnTo>
                    <a:pt x="348627" y="54622"/>
                  </a:lnTo>
                  <a:lnTo>
                    <a:pt x="348627" y="0"/>
                  </a:lnTo>
                  <a:close/>
                </a:path>
                <a:path w="1123314" h="403225">
                  <a:moveTo>
                    <a:pt x="377837" y="339090"/>
                  </a:moveTo>
                  <a:lnTo>
                    <a:pt x="360057" y="339090"/>
                  </a:lnTo>
                  <a:lnTo>
                    <a:pt x="360057" y="393712"/>
                  </a:lnTo>
                  <a:lnTo>
                    <a:pt x="377837" y="393712"/>
                  </a:lnTo>
                  <a:lnTo>
                    <a:pt x="377837" y="339090"/>
                  </a:lnTo>
                  <a:close/>
                </a:path>
                <a:path w="1123314" h="403225">
                  <a:moveTo>
                    <a:pt x="385457" y="0"/>
                  </a:moveTo>
                  <a:lnTo>
                    <a:pt x="366407" y="0"/>
                  </a:lnTo>
                  <a:lnTo>
                    <a:pt x="366407" y="54622"/>
                  </a:lnTo>
                  <a:lnTo>
                    <a:pt x="385457" y="54622"/>
                  </a:lnTo>
                  <a:lnTo>
                    <a:pt x="385457" y="0"/>
                  </a:lnTo>
                  <a:close/>
                </a:path>
                <a:path w="1123314" h="403225">
                  <a:moveTo>
                    <a:pt x="414667" y="339090"/>
                  </a:moveTo>
                  <a:lnTo>
                    <a:pt x="396887" y="339090"/>
                  </a:lnTo>
                  <a:lnTo>
                    <a:pt x="396887" y="393712"/>
                  </a:lnTo>
                  <a:lnTo>
                    <a:pt x="414667" y="393712"/>
                  </a:lnTo>
                  <a:lnTo>
                    <a:pt x="414667" y="339090"/>
                  </a:lnTo>
                  <a:close/>
                </a:path>
                <a:path w="1123314" h="403225">
                  <a:moveTo>
                    <a:pt x="422287" y="0"/>
                  </a:moveTo>
                  <a:lnTo>
                    <a:pt x="403237" y="0"/>
                  </a:lnTo>
                  <a:lnTo>
                    <a:pt x="403237" y="54622"/>
                  </a:lnTo>
                  <a:lnTo>
                    <a:pt x="422287" y="54622"/>
                  </a:lnTo>
                  <a:lnTo>
                    <a:pt x="422287" y="0"/>
                  </a:lnTo>
                  <a:close/>
                </a:path>
                <a:path w="1123314" h="403225">
                  <a:moveTo>
                    <a:pt x="451497" y="339090"/>
                  </a:moveTo>
                  <a:lnTo>
                    <a:pt x="433717" y="339090"/>
                  </a:lnTo>
                  <a:lnTo>
                    <a:pt x="433717" y="393712"/>
                  </a:lnTo>
                  <a:lnTo>
                    <a:pt x="451497" y="393712"/>
                  </a:lnTo>
                  <a:lnTo>
                    <a:pt x="451497" y="339090"/>
                  </a:lnTo>
                  <a:close/>
                </a:path>
                <a:path w="1123314" h="403225">
                  <a:moveTo>
                    <a:pt x="459117" y="0"/>
                  </a:moveTo>
                  <a:lnTo>
                    <a:pt x="440067" y="0"/>
                  </a:lnTo>
                  <a:lnTo>
                    <a:pt x="440067" y="54622"/>
                  </a:lnTo>
                  <a:lnTo>
                    <a:pt x="459117" y="54622"/>
                  </a:lnTo>
                  <a:lnTo>
                    <a:pt x="459117" y="0"/>
                  </a:lnTo>
                  <a:close/>
                </a:path>
                <a:path w="1123314" h="403225">
                  <a:moveTo>
                    <a:pt x="488327" y="339090"/>
                  </a:moveTo>
                  <a:lnTo>
                    <a:pt x="469277" y="339090"/>
                  </a:lnTo>
                  <a:lnTo>
                    <a:pt x="469277" y="393712"/>
                  </a:lnTo>
                  <a:lnTo>
                    <a:pt x="488327" y="393712"/>
                  </a:lnTo>
                  <a:lnTo>
                    <a:pt x="488327" y="339090"/>
                  </a:lnTo>
                  <a:close/>
                </a:path>
                <a:path w="1123314" h="403225">
                  <a:moveTo>
                    <a:pt x="495947" y="0"/>
                  </a:moveTo>
                  <a:lnTo>
                    <a:pt x="476897" y="0"/>
                  </a:lnTo>
                  <a:lnTo>
                    <a:pt x="476897" y="54622"/>
                  </a:lnTo>
                  <a:lnTo>
                    <a:pt x="495947" y="54622"/>
                  </a:lnTo>
                  <a:lnTo>
                    <a:pt x="495947" y="0"/>
                  </a:lnTo>
                  <a:close/>
                </a:path>
                <a:path w="1123314" h="403225">
                  <a:moveTo>
                    <a:pt x="525157" y="339090"/>
                  </a:moveTo>
                  <a:lnTo>
                    <a:pt x="506107" y="339090"/>
                  </a:lnTo>
                  <a:lnTo>
                    <a:pt x="506107" y="393712"/>
                  </a:lnTo>
                  <a:lnTo>
                    <a:pt x="525157" y="393712"/>
                  </a:lnTo>
                  <a:lnTo>
                    <a:pt x="525157" y="339090"/>
                  </a:lnTo>
                  <a:close/>
                </a:path>
                <a:path w="1123314" h="403225">
                  <a:moveTo>
                    <a:pt x="531507" y="0"/>
                  </a:moveTo>
                  <a:lnTo>
                    <a:pt x="513727" y="0"/>
                  </a:lnTo>
                  <a:lnTo>
                    <a:pt x="513727" y="54622"/>
                  </a:lnTo>
                  <a:lnTo>
                    <a:pt x="531507" y="54622"/>
                  </a:lnTo>
                  <a:lnTo>
                    <a:pt x="531507" y="0"/>
                  </a:lnTo>
                  <a:close/>
                </a:path>
                <a:path w="1123314" h="403225">
                  <a:moveTo>
                    <a:pt x="561987" y="339090"/>
                  </a:moveTo>
                  <a:lnTo>
                    <a:pt x="542937" y="339090"/>
                  </a:lnTo>
                  <a:lnTo>
                    <a:pt x="542937" y="393712"/>
                  </a:lnTo>
                  <a:lnTo>
                    <a:pt x="561987" y="393712"/>
                  </a:lnTo>
                  <a:lnTo>
                    <a:pt x="561987" y="339090"/>
                  </a:lnTo>
                  <a:close/>
                </a:path>
                <a:path w="1123314" h="403225">
                  <a:moveTo>
                    <a:pt x="568337" y="0"/>
                  </a:moveTo>
                  <a:lnTo>
                    <a:pt x="550557" y="0"/>
                  </a:lnTo>
                  <a:lnTo>
                    <a:pt x="550557" y="54622"/>
                  </a:lnTo>
                  <a:lnTo>
                    <a:pt x="568337" y="54622"/>
                  </a:lnTo>
                  <a:lnTo>
                    <a:pt x="568337" y="0"/>
                  </a:lnTo>
                  <a:close/>
                </a:path>
                <a:path w="1123314" h="403225">
                  <a:moveTo>
                    <a:pt x="592467" y="347980"/>
                  </a:moveTo>
                  <a:lnTo>
                    <a:pt x="574687" y="347980"/>
                  </a:lnTo>
                  <a:lnTo>
                    <a:pt x="574687" y="402602"/>
                  </a:lnTo>
                  <a:lnTo>
                    <a:pt x="592467" y="402602"/>
                  </a:lnTo>
                  <a:lnTo>
                    <a:pt x="592467" y="347980"/>
                  </a:lnTo>
                  <a:close/>
                </a:path>
                <a:path w="1123314" h="403225">
                  <a:moveTo>
                    <a:pt x="605167" y="0"/>
                  </a:moveTo>
                  <a:lnTo>
                    <a:pt x="587387" y="0"/>
                  </a:lnTo>
                  <a:lnTo>
                    <a:pt x="587387" y="54622"/>
                  </a:lnTo>
                  <a:lnTo>
                    <a:pt x="605167" y="54622"/>
                  </a:lnTo>
                  <a:lnTo>
                    <a:pt x="605167" y="0"/>
                  </a:lnTo>
                  <a:close/>
                </a:path>
                <a:path w="1123314" h="403225">
                  <a:moveTo>
                    <a:pt x="629297" y="347980"/>
                  </a:moveTo>
                  <a:lnTo>
                    <a:pt x="611517" y="347980"/>
                  </a:lnTo>
                  <a:lnTo>
                    <a:pt x="611517" y="402602"/>
                  </a:lnTo>
                  <a:lnTo>
                    <a:pt x="629297" y="402602"/>
                  </a:lnTo>
                  <a:lnTo>
                    <a:pt x="629297" y="347980"/>
                  </a:lnTo>
                  <a:close/>
                </a:path>
                <a:path w="1123314" h="403225">
                  <a:moveTo>
                    <a:pt x="641985" y="0"/>
                  </a:moveTo>
                  <a:lnTo>
                    <a:pt x="624217" y="0"/>
                  </a:lnTo>
                  <a:lnTo>
                    <a:pt x="624217" y="54622"/>
                  </a:lnTo>
                  <a:lnTo>
                    <a:pt x="641985" y="54622"/>
                  </a:lnTo>
                  <a:lnTo>
                    <a:pt x="641985" y="0"/>
                  </a:lnTo>
                  <a:close/>
                </a:path>
                <a:path w="1123314" h="403225">
                  <a:moveTo>
                    <a:pt x="666127" y="347980"/>
                  </a:moveTo>
                  <a:lnTo>
                    <a:pt x="648335" y="347980"/>
                  </a:lnTo>
                  <a:lnTo>
                    <a:pt x="648335" y="402602"/>
                  </a:lnTo>
                  <a:lnTo>
                    <a:pt x="666127" y="402602"/>
                  </a:lnTo>
                  <a:lnTo>
                    <a:pt x="666127" y="347980"/>
                  </a:lnTo>
                  <a:close/>
                </a:path>
                <a:path w="1123314" h="403225">
                  <a:moveTo>
                    <a:pt x="678827" y="0"/>
                  </a:moveTo>
                  <a:lnTo>
                    <a:pt x="661035" y="0"/>
                  </a:lnTo>
                  <a:lnTo>
                    <a:pt x="661035" y="54622"/>
                  </a:lnTo>
                  <a:lnTo>
                    <a:pt x="678827" y="54622"/>
                  </a:lnTo>
                  <a:lnTo>
                    <a:pt x="678827" y="0"/>
                  </a:lnTo>
                  <a:close/>
                </a:path>
                <a:path w="1123314" h="403225">
                  <a:moveTo>
                    <a:pt x="702957" y="347980"/>
                  </a:moveTo>
                  <a:lnTo>
                    <a:pt x="685177" y="347980"/>
                  </a:lnTo>
                  <a:lnTo>
                    <a:pt x="685177" y="402602"/>
                  </a:lnTo>
                  <a:lnTo>
                    <a:pt x="702957" y="402602"/>
                  </a:lnTo>
                  <a:lnTo>
                    <a:pt x="702957" y="347980"/>
                  </a:lnTo>
                  <a:close/>
                </a:path>
                <a:path w="1123314" h="403225">
                  <a:moveTo>
                    <a:pt x="715657" y="0"/>
                  </a:moveTo>
                  <a:lnTo>
                    <a:pt x="697877" y="0"/>
                  </a:lnTo>
                  <a:lnTo>
                    <a:pt x="697877" y="54622"/>
                  </a:lnTo>
                  <a:lnTo>
                    <a:pt x="715657" y="54622"/>
                  </a:lnTo>
                  <a:lnTo>
                    <a:pt x="715657" y="0"/>
                  </a:lnTo>
                  <a:close/>
                </a:path>
                <a:path w="1123314" h="403225">
                  <a:moveTo>
                    <a:pt x="739787" y="347980"/>
                  </a:moveTo>
                  <a:lnTo>
                    <a:pt x="722007" y="347980"/>
                  </a:lnTo>
                  <a:lnTo>
                    <a:pt x="722007" y="402602"/>
                  </a:lnTo>
                  <a:lnTo>
                    <a:pt x="739787" y="402602"/>
                  </a:lnTo>
                  <a:lnTo>
                    <a:pt x="739787" y="347980"/>
                  </a:lnTo>
                  <a:close/>
                </a:path>
                <a:path w="1123314" h="403225">
                  <a:moveTo>
                    <a:pt x="752487" y="0"/>
                  </a:moveTo>
                  <a:lnTo>
                    <a:pt x="733437" y="0"/>
                  </a:lnTo>
                  <a:lnTo>
                    <a:pt x="733437" y="54622"/>
                  </a:lnTo>
                  <a:lnTo>
                    <a:pt x="752487" y="54622"/>
                  </a:lnTo>
                  <a:lnTo>
                    <a:pt x="752487" y="0"/>
                  </a:lnTo>
                  <a:close/>
                </a:path>
                <a:path w="1123314" h="403225">
                  <a:moveTo>
                    <a:pt x="776617" y="347980"/>
                  </a:moveTo>
                  <a:lnTo>
                    <a:pt x="757567" y="347980"/>
                  </a:lnTo>
                  <a:lnTo>
                    <a:pt x="757567" y="402602"/>
                  </a:lnTo>
                  <a:lnTo>
                    <a:pt x="776617" y="402602"/>
                  </a:lnTo>
                  <a:lnTo>
                    <a:pt x="776617" y="347980"/>
                  </a:lnTo>
                  <a:close/>
                </a:path>
                <a:path w="1123314" h="403225">
                  <a:moveTo>
                    <a:pt x="789317" y="0"/>
                  </a:moveTo>
                  <a:lnTo>
                    <a:pt x="770267" y="0"/>
                  </a:lnTo>
                  <a:lnTo>
                    <a:pt x="770267" y="54622"/>
                  </a:lnTo>
                  <a:lnTo>
                    <a:pt x="789317" y="54622"/>
                  </a:lnTo>
                  <a:lnTo>
                    <a:pt x="789317" y="0"/>
                  </a:lnTo>
                  <a:close/>
                </a:path>
                <a:path w="1123314" h="403225">
                  <a:moveTo>
                    <a:pt x="813447" y="347980"/>
                  </a:moveTo>
                  <a:lnTo>
                    <a:pt x="794397" y="347980"/>
                  </a:lnTo>
                  <a:lnTo>
                    <a:pt x="794397" y="402602"/>
                  </a:lnTo>
                  <a:lnTo>
                    <a:pt x="813447" y="402602"/>
                  </a:lnTo>
                  <a:lnTo>
                    <a:pt x="813447" y="347980"/>
                  </a:lnTo>
                  <a:close/>
                </a:path>
                <a:path w="1123314" h="403225">
                  <a:moveTo>
                    <a:pt x="826147" y="0"/>
                  </a:moveTo>
                  <a:lnTo>
                    <a:pt x="807097" y="0"/>
                  </a:lnTo>
                  <a:lnTo>
                    <a:pt x="807097" y="54622"/>
                  </a:lnTo>
                  <a:lnTo>
                    <a:pt x="826147" y="54622"/>
                  </a:lnTo>
                  <a:lnTo>
                    <a:pt x="826147" y="0"/>
                  </a:lnTo>
                  <a:close/>
                </a:path>
                <a:path w="1123314" h="403225">
                  <a:moveTo>
                    <a:pt x="850277" y="347980"/>
                  </a:moveTo>
                  <a:lnTo>
                    <a:pt x="831227" y="347980"/>
                  </a:lnTo>
                  <a:lnTo>
                    <a:pt x="831227" y="402602"/>
                  </a:lnTo>
                  <a:lnTo>
                    <a:pt x="850277" y="402602"/>
                  </a:lnTo>
                  <a:lnTo>
                    <a:pt x="850277" y="347980"/>
                  </a:lnTo>
                  <a:close/>
                </a:path>
                <a:path w="1123314" h="403225">
                  <a:moveTo>
                    <a:pt x="862977" y="0"/>
                  </a:moveTo>
                  <a:lnTo>
                    <a:pt x="843927" y="0"/>
                  </a:lnTo>
                  <a:lnTo>
                    <a:pt x="843927" y="54622"/>
                  </a:lnTo>
                  <a:lnTo>
                    <a:pt x="862977" y="54622"/>
                  </a:lnTo>
                  <a:lnTo>
                    <a:pt x="862977" y="0"/>
                  </a:lnTo>
                  <a:close/>
                </a:path>
                <a:path w="1123314" h="403225">
                  <a:moveTo>
                    <a:pt x="887107" y="347980"/>
                  </a:moveTo>
                  <a:lnTo>
                    <a:pt x="868057" y="347980"/>
                  </a:lnTo>
                  <a:lnTo>
                    <a:pt x="868057" y="402602"/>
                  </a:lnTo>
                  <a:lnTo>
                    <a:pt x="887107" y="402602"/>
                  </a:lnTo>
                  <a:lnTo>
                    <a:pt x="887107" y="347980"/>
                  </a:lnTo>
                  <a:close/>
                </a:path>
                <a:path w="1123314" h="403225">
                  <a:moveTo>
                    <a:pt x="899807" y="0"/>
                  </a:moveTo>
                  <a:lnTo>
                    <a:pt x="880757" y="0"/>
                  </a:lnTo>
                  <a:lnTo>
                    <a:pt x="880757" y="54622"/>
                  </a:lnTo>
                  <a:lnTo>
                    <a:pt x="899807" y="54622"/>
                  </a:lnTo>
                  <a:lnTo>
                    <a:pt x="899807" y="0"/>
                  </a:lnTo>
                  <a:close/>
                </a:path>
                <a:path w="1123314" h="403225">
                  <a:moveTo>
                    <a:pt x="923937" y="347980"/>
                  </a:moveTo>
                  <a:lnTo>
                    <a:pt x="904887" y="347980"/>
                  </a:lnTo>
                  <a:lnTo>
                    <a:pt x="904887" y="402602"/>
                  </a:lnTo>
                  <a:lnTo>
                    <a:pt x="923937" y="402602"/>
                  </a:lnTo>
                  <a:lnTo>
                    <a:pt x="923937" y="347980"/>
                  </a:lnTo>
                  <a:close/>
                </a:path>
                <a:path w="1123314" h="403225">
                  <a:moveTo>
                    <a:pt x="936637" y="0"/>
                  </a:moveTo>
                  <a:lnTo>
                    <a:pt x="917587" y="0"/>
                  </a:lnTo>
                  <a:lnTo>
                    <a:pt x="917587" y="54622"/>
                  </a:lnTo>
                  <a:lnTo>
                    <a:pt x="936637" y="54622"/>
                  </a:lnTo>
                  <a:lnTo>
                    <a:pt x="936637" y="0"/>
                  </a:lnTo>
                  <a:close/>
                </a:path>
                <a:path w="1123314" h="403225">
                  <a:moveTo>
                    <a:pt x="960767" y="347980"/>
                  </a:moveTo>
                  <a:lnTo>
                    <a:pt x="941717" y="347980"/>
                  </a:lnTo>
                  <a:lnTo>
                    <a:pt x="941717" y="402602"/>
                  </a:lnTo>
                  <a:lnTo>
                    <a:pt x="960767" y="402602"/>
                  </a:lnTo>
                  <a:lnTo>
                    <a:pt x="960767" y="347980"/>
                  </a:lnTo>
                  <a:close/>
                </a:path>
                <a:path w="1123314" h="403225">
                  <a:moveTo>
                    <a:pt x="972197" y="0"/>
                  </a:moveTo>
                  <a:lnTo>
                    <a:pt x="954417" y="0"/>
                  </a:lnTo>
                  <a:lnTo>
                    <a:pt x="954417" y="54622"/>
                  </a:lnTo>
                  <a:lnTo>
                    <a:pt x="972197" y="54622"/>
                  </a:lnTo>
                  <a:lnTo>
                    <a:pt x="972197" y="0"/>
                  </a:lnTo>
                  <a:close/>
                </a:path>
                <a:path w="1123314" h="403225">
                  <a:moveTo>
                    <a:pt x="996327" y="347980"/>
                  </a:moveTo>
                  <a:lnTo>
                    <a:pt x="978547" y="347980"/>
                  </a:lnTo>
                  <a:lnTo>
                    <a:pt x="978547" y="402602"/>
                  </a:lnTo>
                  <a:lnTo>
                    <a:pt x="996327" y="402602"/>
                  </a:lnTo>
                  <a:lnTo>
                    <a:pt x="996327" y="347980"/>
                  </a:lnTo>
                  <a:close/>
                </a:path>
                <a:path w="1123314" h="403225">
                  <a:moveTo>
                    <a:pt x="1009027" y="0"/>
                  </a:moveTo>
                  <a:lnTo>
                    <a:pt x="991247" y="0"/>
                  </a:lnTo>
                  <a:lnTo>
                    <a:pt x="991247" y="54622"/>
                  </a:lnTo>
                  <a:lnTo>
                    <a:pt x="1009027" y="54622"/>
                  </a:lnTo>
                  <a:lnTo>
                    <a:pt x="1009027" y="0"/>
                  </a:lnTo>
                  <a:close/>
                </a:path>
                <a:path w="1123314" h="403225">
                  <a:moveTo>
                    <a:pt x="1033157" y="347980"/>
                  </a:moveTo>
                  <a:lnTo>
                    <a:pt x="1015377" y="347980"/>
                  </a:lnTo>
                  <a:lnTo>
                    <a:pt x="1015377" y="402602"/>
                  </a:lnTo>
                  <a:lnTo>
                    <a:pt x="1033157" y="402602"/>
                  </a:lnTo>
                  <a:lnTo>
                    <a:pt x="1033157" y="347980"/>
                  </a:lnTo>
                  <a:close/>
                </a:path>
                <a:path w="1123314" h="403225">
                  <a:moveTo>
                    <a:pt x="1045857" y="0"/>
                  </a:moveTo>
                  <a:lnTo>
                    <a:pt x="1028077" y="0"/>
                  </a:lnTo>
                  <a:lnTo>
                    <a:pt x="1028077" y="54622"/>
                  </a:lnTo>
                  <a:lnTo>
                    <a:pt x="1045857" y="54622"/>
                  </a:lnTo>
                  <a:lnTo>
                    <a:pt x="1045857" y="0"/>
                  </a:lnTo>
                  <a:close/>
                </a:path>
                <a:path w="1123314" h="403225">
                  <a:moveTo>
                    <a:pt x="1069987" y="347980"/>
                  </a:moveTo>
                  <a:lnTo>
                    <a:pt x="1052207" y="347980"/>
                  </a:lnTo>
                  <a:lnTo>
                    <a:pt x="1052207" y="402602"/>
                  </a:lnTo>
                  <a:lnTo>
                    <a:pt x="1069987" y="402602"/>
                  </a:lnTo>
                  <a:lnTo>
                    <a:pt x="1069987" y="347980"/>
                  </a:lnTo>
                  <a:close/>
                </a:path>
                <a:path w="1123314" h="403225">
                  <a:moveTo>
                    <a:pt x="1122692" y="144145"/>
                  </a:moveTo>
                  <a:lnTo>
                    <a:pt x="1068070" y="144145"/>
                  </a:lnTo>
                  <a:lnTo>
                    <a:pt x="1068070" y="161925"/>
                  </a:lnTo>
                  <a:lnTo>
                    <a:pt x="1122692" y="161925"/>
                  </a:lnTo>
                  <a:lnTo>
                    <a:pt x="1122692" y="144145"/>
                  </a:lnTo>
                  <a:close/>
                </a:path>
                <a:path w="1123314" h="403225">
                  <a:moveTo>
                    <a:pt x="1122692" y="107315"/>
                  </a:moveTo>
                  <a:lnTo>
                    <a:pt x="1068070" y="107315"/>
                  </a:lnTo>
                  <a:lnTo>
                    <a:pt x="1068070" y="125095"/>
                  </a:lnTo>
                  <a:lnTo>
                    <a:pt x="1122692" y="125095"/>
                  </a:lnTo>
                  <a:lnTo>
                    <a:pt x="1122692" y="107315"/>
                  </a:lnTo>
                  <a:close/>
                </a:path>
                <a:path w="1123314" h="403225">
                  <a:moveTo>
                    <a:pt x="1122692" y="70485"/>
                  </a:moveTo>
                  <a:lnTo>
                    <a:pt x="1068070" y="70485"/>
                  </a:lnTo>
                  <a:lnTo>
                    <a:pt x="1068070" y="88265"/>
                  </a:lnTo>
                  <a:lnTo>
                    <a:pt x="1122692" y="88265"/>
                  </a:lnTo>
                  <a:lnTo>
                    <a:pt x="1122692" y="70485"/>
                  </a:lnTo>
                  <a:close/>
                </a:path>
                <a:path w="1123314" h="403225">
                  <a:moveTo>
                    <a:pt x="1122692" y="33655"/>
                  </a:moveTo>
                  <a:lnTo>
                    <a:pt x="1082687" y="33655"/>
                  </a:lnTo>
                  <a:lnTo>
                    <a:pt x="1082687" y="0"/>
                  </a:lnTo>
                  <a:lnTo>
                    <a:pt x="1064907" y="0"/>
                  </a:lnTo>
                  <a:lnTo>
                    <a:pt x="1064907" y="54622"/>
                  </a:lnTo>
                  <a:lnTo>
                    <a:pt x="1082687" y="54622"/>
                  </a:lnTo>
                  <a:lnTo>
                    <a:pt x="1082687" y="51435"/>
                  </a:lnTo>
                  <a:lnTo>
                    <a:pt x="1122692" y="51435"/>
                  </a:lnTo>
                  <a:lnTo>
                    <a:pt x="1122692" y="33655"/>
                  </a:lnTo>
                  <a:close/>
                </a:path>
              </a:pathLst>
            </a:custGeom>
            <a:solidFill>
              <a:srgbClr val="7F7F7F"/>
            </a:solidFill>
          </p:spPr>
          <p:txBody>
            <a:bodyPr wrap="square" lIns="0" tIns="0" rIns="0" bIns="0" rtlCol="0"/>
            <a:lstStyle/>
            <a:p>
              <a:endParaRPr/>
            </a:p>
          </p:txBody>
        </p:sp>
        <p:sp>
          <p:nvSpPr>
            <p:cNvPr id="60" name="object 60">
              <a:extLst>
                <a:ext uri="{FF2B5EF4-FFF2-40B4-BE49-F238E27FC236}">
                  <a16:creationId xmlns:a16="http://schemas.microsoft.com/office/drawing/2014/main" id="{338F5BF2-2984-0F13-E850-156D787B580E}"/>
                </a:ext>
              </a:extLst>
            </p:cNvPr>
            <p:cNvSpPr/>
            <p:nvPr/>
          </p:nvSpPr>
          <p:spPr>
            <a:xfrm>
              <a:off x="2060562" y="4440519"/>
              <a:ext cx="55244" cy="201930"/>
            </a:xfrm>
            <a:custGeom>
              <a:avLst/>
              <a:gdLst/>
              <a:ahLst/>
              <a:cxnLst/>
              <a:rect l="l" t="t" r="r" b="b"/>
              <a:pathLst>
                <a:path w="55244" h="201929">
                  <a:moveTo>
                    <a:pt x="54622" y="182880"/>
                  </a:moveTo>
                  <a:lnTo>
                    <a:pt x="0" y="182880"/>
                  </a:lnTo>
                  <a:lnTo>
                    <a:pt x="0" y="201930"/>
                  </a:lnTo>
                  <a:lnTo>
                    <a:pt x="54622" y="201930"/>
                  </a:lnTo>
                  <a:lnTo>
                    <a:pt x="54622" y="182880"/>
                  </a:lnTo>
                  <a:close/>
                </a:path>
                <a:path w="55244" h="201929">
                  <a:moveTo>
                    <a:pt x="54622" y="146050"/>
                  </a:moveTo>
                  <a:lnTo>
                    <a:pt x="0" y="146050"/>
                  </a:lnTo>
                  <a:lnTo>
                    <a:pt x="0" y="165100"/>
                  </a:lnTo>
                  <a:lnTo>
                    <a:pt x="54622" y="165100"/>
                  </a:lnTo>
                  <a:lnTo>
                    <a:pt x="54622" y="146050"/>
                  </a:lnTo>
                  <a:close/>
                </a:path>
                <a:path w="55244" h="201929">
                  <a:moveTo>
                    <a:pt x="54622" y="109220"/>
                  </a:moveTo>
                  <a:lnTo>
                    <a:pt x="0" y="109220"/>
                  </a:lnTo>
                  <a:lnTo>
                    <a:pt x="0" y="128270"/>
                  </a:lnTo>
                  <a:lnTo>
                    <a:pt x="54622" y="128270"/>
                  </a:lnTo>
                  <a:lnTo>
                    <a:pt x="54622" y="109220"/>
                  </a:lnTo>
                  <a:close/>
                </a:path>
                <a:path w="55244" h="201929">
                  <a:moveTo>
                    <a:pt x="54622" y="73660"/>
                  </a:moveTo>
                  <a:lnTo>
                    <a:pt x="0" y="73660"/>
                  </a:lnTo>
                  <a:lnTo>
                    <a:pt x="0" y="91440"/>
                  </a:lnTo>
                  <a:lnTo>
                    <a:pt x="54622" y="91440"/>
                  </a:lnTo>
                  <a:lnTo>
                    <a:pt x="54622" y="73660"/>
                  </a:lnTo>
                  <a:close/>
                </a:path>
                <a:path w="55244" h="201929">
                  <a:moveTo>
                    <a:pt x="54622" y="36830"/>
                  </a:moveTo>
                  <a:lnTo>
                    <a:pt x="0" y="36830"/>
                  </a:lnTo>
                  <a:lnTo>
                    <a:pt x="0" y="54610"/>
                  </a:lnTo>
                  <a:lnTo>
                    <a:pt x="54622" y="54610"/>
                  </a:lnTo>
                  <a:lnTo>
                    <a:pt x="54622" y="36830"/>
                  </a:lnTo>
                  <a:close/>
                </a:path>
                <a:path w="55244" h="201929">
                  <a:moveTo>
                    <a:pt x="54622" y="0"/>
                  </a:moveTo>
                  <a:lnTo>
                    <a:pt x="0" y="0"/>
                  </a:lnTo>
                  <a:lnTo>
                    <a:pt x="0" y="17780"/>
                  </a:lnTo>
                  <a:lnTo>
                    <a:pt x="54622" y="17780"/>
                  </a:lnTo>
                  <a:lnTo>
                    <a:pt x="54622" y="0"/>
                  </a:lnTo>
                  <a:close/>
                </a:path>
              </a:pathLst>
            </a:custGeom>
            <a:solidFill>
              <a:srgbClr val="7F7F7F"/>
            </a:solidFill>
          </p:spPr>
          <p:txBody>
            <a:bodyPr wrap="square" lIns="0" tIns="0" rIns="0" bIns="0" rtlCol="0"/>
            <a:lstStyle/>
            <a:p>
              <a:endParaRPr/>
            </a:p>
          </p:txBody>
        </p:sp>
        <p:sp>
          <p:nvSpPr>
            <p:cNvPr id="61" name="object 61">
              <a:extLst>
                <a:ext uri="{FF2B5EF4-FFF2-40B4-BE49-F238E27FC236}">
                  <a16:creationId xmlns:a16="http://schemas.microsoft.com/office/drawing/2014/main" id="{F16EA633-F11A-3DA5-34BE-CA7815365F80}"/>
                </a:ext>
              </a:extLst>
            </p:cNvPr>
            <p:cNvSpPr/>
            <p:nvPr/>
          </p:nvSpPr>
          <p:spPr>
            <a:xfrm>
              <a:off x="2072639" y="4660230"/>
              <a:ext cx="15240" cy="2540"/>
            </a:xfrm>
            <a:custGeom>
              <a:avLst/>
              <a:gdLst/>
              <a:ahLst/>
              <a:cxnLst/>
              <a:rect l="l" t="t" r="r" b="b"/>
              <a:pathLst>
                <a:path w="15239" h="2539">
                  <a:moveTo>
                    <a:pt x="15240" y="0"/>
                  </a:moveTo>
                  <a:lnTo>
                    <a:pt x="15240" y="2540"/>
                  </a:lnTo>
                  <a:lnTo>
                    <a:pt x="0" y="2540"/>
                  </a:lnTo>
                </a:path>
              </a:pathLst>
            </a:custGeom>
            <a:ln w="54630">
              <a:solidFill>
                <a:srgbClr val="7F7F7F"/>
              </a:solidFill>
            </a:ln>
          </p:spPr>
          <p:txBody>
            <a:bodyPr wrap="square" lIns="0" tIns="0" rIns="0" bIns="0" rtlCol="0"/>
            <a:lstStyle/>
            <a:p>
              <a:endParaRPr/>
            </a:p>
          </p:txBody>
        </p:sp>
        <p:sp>
          <p:nvSpPr>
            <p:cNvPr id="62" name="object 62">
              <a:extLst>
                <a:ext uri="{FF2B5EF4-FFF2-40B4-BE49-F238E27FC236}">
                  <a16:creationId xmlns:a16="http://schemas.microsoft.com/office/drawing/2014/main" id="{778CD2A8-70E3-45BF-E21A-4F32DCE97BB6}"/>
                </a:ext>
              </a:extLst>
            </p:cNvPr>
            <p:cNvSpPr/>
            <p:nvPr/>
          </p:nvSpPr>
          <p:spPr>
            <a:xfrm>
              <a:off x="992492" y="4296374"/>
              <a:ext cx="1123315" cy="394335"/>
            </a:xfrm>
            <a:custGeom>
              <a:avLst/>
              <a:gdLst/>
              <a:ahLst/>
              <a:cxnLst/>
              <a:rect l="l" t="t" r="r" b="b"/>
              <a:pathLst>
                <a:path w="1123314" h="394335">
                  <a:moveTo>
                    <a:pt x="54622" y="330835"/>
                  </a:moveTo>
                  <a:lnTo>
                    <a:pt x="0" y="330835"/>
                  </a:lnTo>
                  <a:lnTo>
                    <a:pt x="0" y="349885"/>
                  </a:lnTo>
                  <a:lnTo>
                    <a:pt x="28587" y="349885"/>
                  </a:lnTo>
                  <a:lnTo>
                    <a:pt x="28587" y="393712"/>
                  </a:lnTo>
                  <a:lnTo>
                    <a:pt x="47637" y="393712"/>
                  </a:lnTo>
                  <a:lnTo>
                    <a:pt x="47637" y="349885"/>
                  </a:lnTo>
                  <a:lnTo>
                    <a:pt x="54622" y="349885"/>
                  </a:lnTo>
                  <a:lnTo>
                    <a:pt x="54622" y="330835"/>
                  </a:lnTo>
                  <a:close/>
                </a:path>
                <a:path w="1123314" h="394335">
                  <a:moveTo>
                    <a:pt x="54622" y="294005"/>
                  </a:moveTo>
                  <a:lnTo>
                    <a:pt x="0" y="294005"/>
                  </a:lnTo>
                  <a:lnTo>
                    <a:pt x="0" y="313055"/>
                  </a:lnTo>
                  <a:lnTo>
                    <a:pt x="54622" y="313055"/>
                  </a:lnTo>
                  <a:lnTo>
                    <a:pt x="54622" y="294005"/>
                  </a:lnTo>
                  <a:close/>
                </a:path>
                <a:path w="1123314" h="394335">
                  <a:moveTo>
                    <a:pt x="54622" y="258445"/>
                  </a:moveTo>
                  <a:lnTo>
                    <a:pt x="0" y="258445"/>
                  </a:lnTo>
                  <a:lnTo>
                    <a:pt x="0" y="276225"/>
                  </a:lnTo>
                  <a:lnTo>
                    <a:pt x="54622" y="276225"/>
                  </a:lnTo>
                  <a:lnTo>
                    <a:pt x="54622" y="258445"/>
                  </a:lnTo>
                  <a:close/>
                </a:path>
                <a:path w="1123314" h="394335">
                  <a:moveTo>
                    <a:pt x="54622" y="221615"/>
                  </a:moveTo>
                  <a:lnTo>
                    <a:pt x="0" y="221615"/>
                  </a:lnTo>
                  <a:lnTo>
                    <a:pt x="0" y="239395"/>
                  </a:lnTo>
                  <a:lnTo>
                    <a:pt x="54622" y="239395"/>
                  </a:lnTo>
                  <a:lnTo>
                    <a:pt x="54622" y="221615"/>
                  </a:lnTo>
                  <a:close/>
                </a:path>
                <a:path w="1123314" h="394335">
                  <a:moveTo>
                    <a:pt x="54622" y="184785"/>
                  </a:moveTo>
                  <a:lnTo>
                    <a:pt x="0" y="184785"/>
                  </a:lnTo>
                  <a:lnTo>
                    <a:pt x="0" y="202565"/>
                  </a:lnTo>
                  <a:lnTo>
                    <a:pt x="54622" y="202565"/>
                  </a:lnTo>
                  <a:lnTo>
                    <a:pt x="54622" y="184785"/>
                  </a:lnTo>
                  <a:close/>
                </a:path>
                <a:path w="1123314" h="394335">
                  <a:moveTo>
                    <a:pt x="54622" y="147955"/>
                  </a:moveTo>
                  <a:lnTo>
                    <a:pt x="0" y="147955"/>
                  </a:lnTo>
                  <a:lnTo>
                    <a:pt x="0" y="165735"/>
                  </a:lnTo>
                  <a:lnTo>
                    <a:pt x="54622" y="165735"/>
                  </a:lnTo>
                  <a:lnTo>
                    <a:pt x="54622" y="147955"/>
                  </a:lnTo>
                  <a:close/>
                </a:path>
                <a:path w="1123314" h="394335">
                  <a:moveTo>
                    <a:pt x="54622" y="111125"/>
                  </a:moveTo>
                  <a:lnTo>
                    <a:pt x="0" y="111125"/>
                  </a:lnTo>
                  <a:lnTo>
                    <a:pt x="0" y="128905"/>
                  </a:lnTo>
                  <a:lnTo>
                    <a:pt x="54622" y="128905"/>
                  </a:lnTo>
                  <a:lnTo>
                    <a:pt x="54622" y="111125"/>
                  </a:lnTo>
                  <a:close/>
                </a:path>
                <a:path w="1123314" h="394335">
                  <a:moveTo>
                    <a:pt x="54622" y="74295"/>
                  </a:moveTo>
                  <a:lnTo>
                    <a:pt x="0" y="74295"/>
                  </a:lnTo>
                  <a:lnTo>
                    <a:pt x="0" y="92075"/>
                  </a:lnTo>
                  <a:lnTo>
                    <a:pt x="54622" y="92075"/>
                  </a:lnTo>
                  <a:lnTo>
                    <a:pt x="54622" y="74295"/>
                  </a:lnTo>
                  <a:close/>
                </a:path>
                <a:path w="1123314" h="394335">
                  <a:moveTo>
                    <a:pt x="55257" y="0"/>
                  </a:moveTo>
                  <a:lnTo>
                    <a:pt x="36207" y="0"/>
                  </a:lnTo>
                  <a:lnTo>
                    <a:pt x="36207" y="37465"/>
                  </a:lnTo>
                  <a:lnTo>
                    <a:pt x="0" y="37465"/>
                  </a:lnTo>
                  <a:lnTo>
                    <a:pt x="0" y="56515"/>
                  </a:lnTo>
                  <a:lnTo>
                    <a:pt x="54622" y="56515"/>
                  </a:lnTo>
                  <a:lnTo>
                    <a:pt x="54622" y="54622"/>
                  </a:lnTo>
                  <a:lnTo>
                    <a:pt x="55257" y="54622"/>
                  </a:lnTo>
                  <a:lnTo>
                    <a:pt x="55257" y="0"/>
                  </a:lnTo>
                  <a:close/>
                </a:path>
                <a:path w="1123314" h="394335">
                  <a:moveTo>
                    <a:pt x="84467" y="339090"/>
                  </a:moveTo>
                  <a:lnTo>
                    <a:pt x="65417" y="339090"/>
                  </a:lnTo>
                  <a:lnTo>
                    <a:pt x="65417" y="393712"/>
                  </a:lnTo>
                  <a:lnTo>
                    <a:pt x="84467" y="393712"/>
                  </a:lnTo>
                  <a:lnTo>
                    <a:pt x="84467" y="339090"/>
                  </a:lnTo>
                  <a:close/>
                </a:path>
                <a:path w="1123314" h="394335">
                  <a:moveTo>
                    <a:pt x="92087" y="0"/>
                  </a:moveTo>
                  <a:lnTo>
                    <a:pt x="73037" y="0"/>
                  </a:lnTo>
                  <a:lnTo>
                    <a:pt x="73037" y="54622"/>
                  </a:lnTo>
                  <a:lnTo>
                    <a:pt x="92087" y="54622"/>
                  </a:lnTo>
                  <a:lnTo>
                    <a:pt x="92087" y="0"/>
                  </a:lnTo>
                  <a:close/>
                </a:path>
                <a:path w="1123314" h="394335">
                  <a:moveTo>
                    <a:pt x="121297" y="339090"/>
                  </a:moveTo>
                  <a:lnTo>
                    <a:pt x="102247" y="339090"/>
                  </a:lnTo>
                  <a:lnTo>
                    <a:pt x="102247" y="393712"/>
                  </a:lnTo>
                  <a:lnTo>
                    <a:pt x="121297" y="393712"/>
                  </a:lnTo>
                  <a:lnTo>
                    <a:pt x="121297" y="339090"/>
                  </a:lnTo>
                  <a:close/>
                </a:path>
                <a:path w="1123314" h="394335">
                  <a:moveTo>
                    <a:pt x="127647" y="0"/>
                  </a:moveTo>
                  <a:lnTo>
                    <a:pt x="109867" y="0"/>
                  </a:lnTo>
                  <a:lnTo>
                    <a:pt x="109867" y="54622"/>
                  </a:lnTo>
                  <a:lnTo>
                    <a:pt x="127647" y="54622"/>
                  </a:lnTo>
                  <a:lnTo>
                    <a:pt x="127647" y="0"/>
                  </a:lnTo>
                  <a:close/>
                </a:path>
                <a:path w="1123314" h="394335">
                  <a:moveTo>
                    <a:pt x="158127" y="339090"/>
                  </a:moveTo>
                  <a:lnTo>
                    <a:pt x="139077" y="339090"/>
                  </a:lnTo>
                  <a:lnTo>
                    <a:pt x="139077" y="393712"/>
                  </a:lnTo>
                  <a:lnTo>
                    <a:pt x="158127" y="393712"/>
                  </a:lnTo>
                  <a:lnTo>
                    <a:pt x="158127" y="339090"/>
                  </a:lnTo>
                  <a:close/>
                </a:path>
                <a:path w="1123314" h="394335">
                  <a:moveTo>
                    <a:pt x="164477" y="0"/>
                  </a:moveTo>
                  <a:lnTo>
                    <a:pt x="146697" y="0"/>
                  </a:lnTo>
                  <a:lnTo>
                    <a:pt x="146697" y="54622"/>
                  </a:lnTo>
                  <a:lnTo>
                    <a:pt x="164477" y="54622"/>
                  </a:lnTo>
                  <a:lnTo>
                    <a:pt x="164477" y="0"/>
                  </a:lnTo>
                  <a:close/>
                </a:path>
                <a:path w="1123314" h="394335">
                  <a:moveTo>
                    <a:pt x="194957" y="339090"/>
                  </a:moveTo>
                  <a:lnTo>
                    <a:pt x="175907" y="339090"/>
                  </a:lnTo>
                  <a:lnTo>
                    <a:pt x="175907" y="393712"/>
                  </a:lnTo>
                  <a:lnTo>
                    <a:pt x="194957" y="393712"/>
                  </a:lnTo>
                  <a:lnTo>
                    <a:pt x="194957" y="339090"/>
                  </a:lnTo>
                  <a:close/>
                </a:path>
                <a:path w="1123314" h="394335">
                  <a:moveTo>
                    <a:pt x="201307" y="0"/>
                  </a:moveTo>
                  <a:lnTo>
                    <a:pt x="183527" y="0"/>
                  </a:lnTo>
                  <a:lnTo>
                    <a:pt x="183527" y="54622"/>
                  </a:lnTo>
                  <a:lnTo>
                    <a:pt x="201307" y="54622"/>
                  </a:lnTo>
                  <a:lnTo>
                    <a:pt x="201307" y="0"/>
                  </a:lnTo>
                  <a:close/>
                </a:path>
                <a:path w="1123314" h="394335">
                  <a:moveTo>
                    <a:pt x="230517" y="339090"/>
                  </a:moveTo>
                  <a:lnTo>
                    <a:pt x="212737" y="339090"/>
                  </a:lnTo>
                  <a:lnTo>
                    <a:pt x="212737" y="393712"/>
                  </a:lnTo>
                  <a:lnTo>
                    <a:pt x="230517" y="393712"/>
                  </a:lnTo>
                  <a:lnTo>
                    <a:pt x="230517" y="339090"/>
                  </a:lnTo>
                  <a:close/>
                </a:path>
                <a:path w="1123314" h="394335">
                  <a:moveTo>
                    <a:pt x="238137" y="0"/>
                  </a:moveTo>
                  <a:lnTo>
                    <a:pt x="220357" y="0"/>
                  </a:lnTo>
                  <a:lnTo>
                    <a:pt x="220357" y="54622"/>
                  </a:lnTo>
                  <a:lnTo>
                    <a:pt x="238137" y="54622"/>
                  </a:lnTo>
                  <a:lnTo>
                    <a:pt x="238137" y="0"/>
                  </a:lnTo>
                  <a:close/>
                </a:path>
                <a:path w="1123314" h="394335">
                  <a:moveTo>
                    <a:pt x="267347" y="339090"/>
                  </a:moveTo>
                  <a:lnTo>
                    <a:pt x="249567" y="339090"/>
                  </a:lnTo>
                  <a:lnTo>
                    <a:pt x="249567" y="393712"/>
                  </a:lnTo>
                  <a:lnTo>
                    <a:pt x="267347" y="393712"/>
                  </a:lnTo>
                  <a:lnTo>
                    <a:pt x="267347" y="339090"/>
                  </a:lnTo>
                  <a:close/>
                </a:path>
                <a:path w="1123314" h="394335">
                  <a:moveTo>
                    <a:pt x="274967" y="0"/>
                  </a:moveTo>
                  <a:lnTo>
                    <a:pt x="257187" y="0"/>
                  </a:lnTo>
                  <a:lnTo>
                    <a:pt x="257187" y="54622"/>
                  </a:lnTo>
                  <a:lnTo>
                    <a:pt x="274967" y="54622"/>
                  </a:lnTo>
                  <a:lnTo>
                    <a:pt x="274967" y="0"/>
                  </a:lnTo>
                  <a:close/>
                </a:path>
                <a:path w="1123314" h="394335">
                  <a:moveTo>
                    <a:pt x="304177" y="339090"/>
                  </a:moveTo>
                  <a:lnTo>
                    <a:pt x="286397" y="339090"/>
                  </a:lnTo>
                  <a:lnTo>
                    <a:pt x="286397" y="393712"/>
                  </a:lnTo>
                  <a:lnTo>
                    <a:pt x="304177" y="393712"/>
                  </a:lnTo>
                  <a:lnTo>
                    <a:pt x="304177" y="339090"/>
                  </a:lnTo>
                  <a:close/>
                </a:path>
                <a:path w="1123314" h="394335">
                  <a:moveTo>
                    <a:pt x="311797" y="0"/>
                  </a:moveTo>
                  <a:lnTo>
                    <a:pt x="294017" y="0"/>
                  </a:lnTo>
                  <a:lnTo>
                    <a:pt x="294017" y="54622"/>
                  </a:lnTo>
                  <a:lnTo>
                    <a:pt x="311797" y="54622"/>
                  </a:lnTo>
                  <a:lnTo>
                    <a:pt x="311797" y="0"/>
                  </a:lnTo>
                  <a:close/>
                </a:path>
                <a:path w="1123314" h="394335">
                  <a:moveTo>
                    <a:pt x="341007" y="339090"/>
                  </a:moveTo>
                  <a:lnTo>
                    <a:pt x="323227" y="339090"/>
                  </a:lnTo>
                  <a:lnTo>
                    <a:pt x="323227" y="393712"/>
                  </a:lnTo>
                  <a:lnTo>
                    <a:pt x="341007" y="393712"/>
                  </a:lnTo>
                  <a:lnTo>
                    <a:pt x="341007" y="339090"/>
                  </a:lnTo>
                  <a:close/>
                </a:path>
                <a:path w="1123314" h="394335">
                  <a:moveTo>
                    <a:pt x="348627" y="0"/>
                  </a:moveTo>
                  <a:lnTo>
                    <a:pt x="329577" y="0"/>
                  </a:lnTo>
                  <a:lnTo>
                    <a:pt x="329577" y="54622"/>
                  </a:lnTo>
                  <a:lnTo>
                    <a:pt x="348627" y="54622"/>
                  </a:lnTo>
                  <a:lnTo>
                    <a:pt x="348627" y="0"/>
                  </a:lnTo>
                  <a:close/>
                </a:path>
                <a:path w="1123314" h="394335">
                  <a:moveTo>
                    <a:pt x="377837" y="339090"/>
                  </a:moveTo>
                  <a:lnTo>
                    <a:pt x="360057" y="339090"/>
                  </a:lnTo>
                  <a:lnTo>
                    <a:pt x="360057" y="393712"/>
                  </a:lnTo>
                  <a:lnTo>
                    <a:pt x="377837" y="393712"/>
                  </a:lnTo>
                  <a:lnTo>
                    <a:pt x="377837" y="339090"/>
                  </a:lnTo>
                  <a:close/>
                </a:path>
                <a:path w="1123314" h="394335">
                  <a:moveTo>
                    <a:pt x="385457" y="0"/>
                  </a:moveTo>
                  <a:lnTo>
                    <a:pt x="366407" y="0"/>
                  </a:lnTo>
                  <a:lnTo>
                    <a:pt x="366407" y="54622"/>
                  </a:lnTo>
                  <a:lnTo>
                    <a:pt x="385457" y="54622"/>
                  </a:lnTo>
                  <a:lnTo>
                    <a:pt x="385457" y="0"/>
                  </a:lnTo>
                  <a:close/>
                </a:path>
                <a:path w="1123314" h="394335">
                  <a:moveTo>
                    <a:pt x="414667" y="339090"/>
                  </a:moveTo>
                  <a:lnTo>
                    <a:pt x="396887" y="339090"/>
                  </a:lnTo>
                  <a:lnTo>
                    <a:pt x="396887" y="393712"/>
                  </a:lnTo>
                  <a:lnTo>
                    <a:pt x="414667" y="393712"/>
                  </a:lnTo>
                  <a:lnTo>
                    <a:pt x="414667" y="339090"/>
                  </a:lnTo>
                  <a:close/>
                </a:path>
                <a:path w="1123314" h="394335">
                  <a:moveTo>
                    <a:pt x="422287" y="0"/>
                  </a:moveTo>
                  <a:lnTo>
                    <a:pt x="403237" y="0"/>
                  </a:lnTo>
                  <a:lnTo>
                    <a:pt x="403237" y="54622"/>
                  </a:lnTo>
                  <a:lnTo>
                    <a:pt x="422287" y="54622"/>
                  </a:lnTo>
                  <a:lnTo>
                    <a:pt x="422287" y="0"/>
                  </a:lnTo>
                  <a:close/>
                </a:path>
                <a:path w="1123314" h="394335">
                  <a:moveTo>
                    <a:pt x="451497" y="339090"/>
                  </a:moveTo>
                  <a:lnTo>
                    <a:pt x="433717" y="339090"/>
                  </a:lnTo>
                  <a:lnTo>
                    <a:pt x="433717" y="393712"/>
                  </a:lnTo>
                  <a:lnTo>
                    <a:pt x="451497" y="393712"/>
                  </a:lnTo>
                  <a:lnTo>
                    <a:pt x="451497" y="339090"/>
                  </a:lnTo>
                  <a:close/>
                </a:path>
                <a:path w="1123314" h="394335">
                  <a:moveTo>
                    <a:pt x="459117" y="0"/>
                  </a:moveTo>
                  <a:lnTo>
                    <a:pt x="440067" y="0"/>
                  </a:lnTo>
                  <a:lnTo>
                    <a:pt x="440067" y="54622"/>
                  </a:lnTo>
                  <a:lnTo>
                    <a:pt x="459117" y="54622"/>
                  </a:lnTo>
                  <a:lnTo>
                    <a:pt x="459117" y="0"/>
                  </a:lnTo>
                  <a:close/>
                </a:path>
                <a:path w="1123314" h="394335">
                  <a:moveTo>
                    <a:pt x="488327" y="339090"/>
                  </a:moveTo>
                  <a:lnTo>
                    <a:pt x="469277" y="339090"/>
                  </a:lnTo>
                  <a:lnTo>
                    <a:pt x="469277" y="393712"/>
                  </a:lnTo>
                  <a:lnTo>
                    <a:pt x="488327" y="393712"/>
                  </a:lnTo>
                  <a:lnTo>
                    <a:pt x="488327" y="339090"/>
                  </a:lnTo>
                  <a:close/>
                </a:path>
                <a:path w="1123314" h="394335">
                  <a:moveTo>
                    <a:pt x="495947" y="0"/>
                  </a:moveTo>
                  <a:lnTo>
                    <a:pt x="476897" y="0"/>
                  </a:lnTo>
                  <a:lnTo>
                    <a:pt x="476897" y="54622"/>
                  </a:lnTo>
                  <a:lnTo>
                    <a:pt x="495947" y="54622"/>
                  </a:lnTo>
                  <a:lnTo>
                    <a:pt x="495947" y="0"/>
                  </a:lnTo>
                  <a:close/>
                </a:path>
                <a:path w="1123314" h="394335">
                  <a:moveTo>
                    <a:pt x="525157" y="339090"/>
                  </a:moveTo>
                  <a:lnTo>
                    <a:pt x="506107" y="339090"/>
                  </a:lnTo>
                  <a:lnTo>
                    <a:pt x="506107" y="393712"/>
                  </a:lnTo>
                  <a:lnTo>
                    <a:pt x="525157" y="393712"/>
                  </a:lnTo>
                  <a:lnTo>
                    <a:pt x="525157" y="339090"/>
                  </a:lnTo>
                  <a:close/>
                </a:path>
                <a:path w="1123314" h="394335">
                  <a:moveTo>
                    <a:pt x="531507" y="0"/>
                  </a:moveTo>
                  <a:lnTo>
                    <a:pt x="513727" y="0"/>
                  </a:lnTo>
                  <a:lnTo>
                    <a:pt x="513727" y="54622"/>
                  </a:lnTo>
                  <a:lnTo>
                    <a:pt x="531507" y="54622"/>
                  </a:lnTo>
                  <a:lnTo>
                    <a:pt x="531507" y="0"/>
                  </a:lnTo>
                  <a:close/>
                </a:path>
                <a:path w="1123314" h="394335">
                  <a:moveTo>
                    <a:pt x="561987" y="339090"/>
                  </a:moveTo>
                  <a:lnTo>
                    <a:pt x="542937" y="339090"/>
                  </a:lnTo>
                  <a:lnTo>
                    <a:pt x="542937" y="393712"/>
                  </a:lnTo>
                  <a:lnTo>
                    <a:pt x="561987" y="393712"/>
                  </a:lnTo>
                  <a:lnTo>
                    <a:pt x="561987" y="339090"/>
                  </a:lnTo>
                  <a:close/>
                </a:path>
                <a:path w="1123314" h="394335">
                  <a:moveTo>
                    <a:pt x="568337" y="0"/>
                  </a:moveTo>
                  <a:lnTo>
                    <a:pt x="550557" y="0"/>
                  </a:lnTo>
                  <a:lnTo>
                    <a:pt x="550557" y="54622"/>
                  </a:lnTo>
                  <a:lnTo>
                    <a:pt x="568337" y="54622"/>
                  </a:lnTo>
                  <a:lnTo>
                    <a:pt x="568337" y="0"/>
                  </a:lnTo>
                  <a:close/>
                </a:path>
                <a:path w="1123314" h="394335">
                  <a:moveTo>
                    <a:pt x="583577" y="339090"/>
                  </a:moveTo>
                  <a:lnTo>
                    <a:pt x="565797" y="339090"/>
                  </a:lnTo>
                  <a:lnTo>
                    <a:pt x="565797" y="393712"/>
                  </a:lnTo>
                  <a:lnTo>
                    <a:pt x="583577" y="393712"/>
                  </a:lnTo>
                  <a:lnTo>
                    <a:pt x="583577" y="339090"/>
                  </a:lnTo>
                  <a:close/>
                </a:path>
                <a:path w="1123314" h="394335">
                  <a:moveTo>
                    <a:pt x="605167" y="0"/>
                  </a:moveTo>
                  <a:lnTo>
                    <a:pt x="587387" y="0"/>
                  </a:lnTo>
                  <a:lnTo>
                    <a:pt x="587387" y="54622"/>
                  </a:lnTo>
                  <a:lnTo>
                    <a:pt x="605167" y="54622"/>
                  </a:lnTo>
                  <a:lnTo>
                    <a:pt x="605167" y="0"/>
                  </a:lnTo>
                  <a:close/>
                </a:path>
                <a:path w="1123314" h="394335">
                  <a:moveTo>
                    <a:pt x="620407" y="339090"/>
                  </a:moveTo>
                  <a:lnTo>
                    <a:pt x="602627" y="339090"/>
                  </a:lnTo>
                  <a:lnTo>
                    <a:pt x="602627" y="393712"/>
                  </a:lnTo>
                  <a:lnTo>
                    <a:pt x="620407" y="393712"/>
                  </a:lnTo>
                  <a:lnTo>
                    <a:pt x="620407" y="339090"/>
                  </a:lnTo>
                  <a:close/>
                </a:path>
                <a:path w="1123314" h="394335">
                  <a:moveTo>
                    <a:pt x="641985" y="0"/>
                  </a:moveTo>
                  <a:lnTo>
                    <a:pt x="624217" y="0"/>
                  </a:lnTo>
                  <a:lnTo>
                    <a:pt x="624217" y="54622"/>
                  </a:lnTo>
                  <a:lnTo>
                    <a:pt x="641985" y="54622"/>
                  </a:lnTo>
                  <a:lnTo>
                    <a:pt x="641985" y="0"/>
                  </a:lnTo>
                  <a:close/>
                </a:path>
                <a:path w="1123314" h="394335">
                  <a:moveTo>
                    <a:pt x="657237" y="339090"/>
                  </a:moveTo>
                  <a:lnTo>
                    <a:pt x="639457" y="339090"/>
                  </a:lnTo>
                  <a:lnTo>
                    <a:pt x="639457" y="393712"/>
                  </a:lnTo>
                  <a:lnTo>
                    <a:pt x="657237" y="393712"/>
                  </a:lnTo>
                  <a:lnTo>
                    <a:pt x="657237" y="339090"/>
                  </a:lnTo>
                  <a:close/>
                </a:path>
                <a:path w="1123314" h="394335">
                  <a:moveTo>
                    <a:pt x="678827" y="0"/>
                  </a:moveTo>
                  <a:lnTo>
                    <a:pt x="661035" y="0"/>
                  </a:lnTo>
                  <a:lnTo>
                    <a:pt x="661035" y="54622"/>
                  </a:lnTo>
                  <a:lnTo>
                    <a:pt x="678827" y="54622"/>
                  </a:lnTo>
                  <a:lnTo>
                    <a:pt x="678827" y="0"/>
                  </a:lnTo>
                  <a:close/>
                </a:path>
                <a:path w="1123314" h="394335">
                  <a:moveTo>
                    <a:pt x="694067" y="339090"/>
                  </a:moveTo>
                  <a:lnTo>
                    <a:pt x="676287" y="339090"/>
                  </a:lnTo>
                  <a:lnTo>
                    <a:pt x="676287" y="393712"/>
                  </a:lnTo>
                  <a:lnTo>
                    <a:pt x="694067" y="393712"/>
                  </a:lnTo>
                  <a:lnTo>
                    <a:pt x="694067" y="339090"/>
                  </a:lnTo>
                  <a:close/>
                </a:path>
                <a:path w="1123314" h="394335">
                  <a:moveTo>
                    <a:pt x="715657" y="0"/>
                  </a:moveTo>
                  <a:lnTo>
                    <a:pt x="697877" y="0"/>
                  </a:lnTo>
                  <a:lnTo>
                    <a:pt x="697877" y="54622"/>
                  </a:lnTo>
                  <a:lnTo>
                    <a:pt x="715657" y="54622"/>
                  </a:lnTo>
                  <a:lnTo>
                    <a:pt x="715657" y="0"/>
                  </a:lnTo>
                  <a:close/>
                </a:path>
                <a:path w="1123314" h="394335">
                  <a:moveTo>
                    <a:pt x="730897" y="339090"/>
                  </a:moveTo>
                  <a:lnTo>
                    <a:pt x="711847" y="339090"/>
                  </a:lnTo>
                  <a:lnTo>
                    <a:pt x="711847" y="393712"/>
                  </a:lnTo>
                  <a:lnTo>
                    <a:pt x="730897" y="393712"/>
                  </a:lnTo>
                  <a:lnTo>
                    <a:pt x="730897" y="339090"/>
                  </a:lnTo>
                  <a:close/>
                </a:path>
                <a:path w="1123314" h="394335">
                  <a:moveTo>
                    <a:pt x="752487" y="0"/>
                  </a:moveTo>
                  <a:lnTo>
                    <a:pt x="733437" y="0"/>
                  </a:lnTo>
                  <a:lnTo>
                    <a:pt x="733437" y="54622"/>
                  </a:lnTo>
                  <a:lnTo>
                    <a:pt x="752487" y="54622"/>
                  </a:lnTo>
                  <a:lnTo>
                    <a:pt x="752487" y="0"/>
                  </a:lnTo>
                  <a:close/>
                </a:path>
                <a:path w="1123314" h="394335">
                  <a:moveTo>
                    <a:pt x="767727" y="339090"/>
                  </a:moveTo>
                  <a:lnTo>
                    <a:pt x="748677" y="339090"/>
                  </a:lnTo>
                  <a:lnTo>
                    <a:pt x="748677" y="393712"/>
                  </a:lnTo>
                  <a:lnTo>
                    <a:pt x="767727" y="393712"/>
                  </a:lnTo>
                  <a:lnTo>
                    <a:pt x="767727" y="339090"/>
                  </a:lnTo>
                  <a:close/>
                </a:path>
                <a:path w="1123314" h="394335">
                  <a:moveTo>
                    <a:pt x="789317" y="0"/>
                  </a:moveTo>
                  <a:lnTo>
                    <a:pt x="770267" y="0"/>
                  </a:lnTo>
                  <a:lnTo>
                    <a:pt x="770267" y="54622"/>
                  </a:lnTo>
                  <a:lnTo>
                    <a:pt x="789317" y="54622"/>
                  </a:lnTo>
                  <a:lnTo>
                    <a:pt x="789317" y="0"/>
                  </a:lnTo>
                  <a:close/>
                </a:path>
                <a:path w="1123314" h="394335">
                  <a:moveTo>
                    <a:pt x="804557" y="339090"/>
                  </a:moveTo>
                  <a:lnTo>
                    <a:pt x="785507" y="339090"/>
                  </a:lnTo>
                  <a:lnTo>
                    <a:pt x="785507" y="393712"/>
                  </a:lnTo>
                  <a:lnTo>
                    <a:pt x="804557" y="393712"/>
                  </a:lnTo>
                  <a:lnTo>
                    <a:pt x="804557" y="339090"/>
                  </a:lnTo>
                  <a:close/>
                </a:path>
                <a:path w="1123314" h="394335">
                  <a:moveTo>
                    <a:pt x="826147" y="0"/>
                  </a:moveTo>
                  <a:lnTo>
                    <a:pt x="807097" y="0"/>
                  </a:lnTo>
                  <a:lnTo>
                    <a:pt x="807097" y="54622"/>
                  </a:lnTo>
                  <a:lnTo>
                    <a:pt x="826147" y="54622"/>
                  </a:lnTo>
                  <a:lnTo>
                    <a:pt x="826147" y="0"/>
                  </a:lnTo>
                  <a:close/>
                </a:path>
                <a:path w="1123314" h="394335">
                  <a:moveTo>
                    <a:pt x="841387" y="339090"/>
                  </a:moveTo>
                  <a:lnTo>
                    <a:pt x="822337" y="339090"/>
                  </a:lnTo>
                  <a:lnTo>
                    <a:pt x="822337" y="393712"/>
                  </a:lnTo>
                  <a:lnTo>
                    <a:pt x="841387" y="393712"/>
                  </a:lnTo>
                  <a:lnTo>
                    <a:pt x="841387" y="339090"/>
                  </a:lnTo>
                  <a:close/>
                </a:path>
                <a:path w="1123314" h="394335">
                  <a:moveTo>
                    <a:pt x="862977" y="0"/>
                  </a:moveTo>
                  <a:lnTo>
                    <a:pt x="843927" y="0"/>
                  </a:lnTo>
                  <a:lnTo>
                    <a:pt x="843927" y="54622"/>
                  </a:lnTo>
                  <a:lnTo>
                    <a:pt x="862977" y="54622"/>
                  </a:lnTo>
                  <a:lnTo>
                    <a:pt x="862977" y="0"/>
                  </a:lnTo>
                  <a:close/>
                </a:path>
                <a:path w="1123314" h="394335">
                  <a:moveTo>
                    <a:pt x="878217" y="339090"/>
                  </a:moveTo>
                  <a:lnTo>
                    <a:pt x="859167" y="339090"/>
                  </a:lnTo>
                  <a:lnTo>
                    <a:pt x="859167" y="393712"/>
                  </a:lnTo>
                  <a:lnTo>
                    <a:pt x="878217" y="393712"/>
                  </a:lnTo>
                  <a:lnTo>
                    <a:pt x="878217" y="339090"/>
                  </a:lnTo>
                  <a:close/>
                </a:path>
                <a:path w="1123314" h="394335">
                  <a:moveTo>
                    <a:pt x="899807" y="0"/>
                  </a:moveTo>
                  <a:lnTo>
                    <a:pt x="880757" y="0"/>
                  </a:lnTo>
                  <a:lnTo>
                    <a:pt x="880757" y="54622"/>
                  </a:lnTo>
                  <a:lnTo>
                    <a:pt x="899807" y="54622"/>
                  </a:lnTo>
                  <a:lnTo>
                    <a:pt x="899807" y="0"/>
                  </a:lnTo>
                  <a:close/>
                </a:path>
                <a:path w="1123314" h="394335">
                  <a:moveTo>
                    <a:pt x="915047" y="339090"/>
                  </a:moveTo>
                  <a:lnTo>
                    <a:pt x="895997" y="339090"/>
                  </a:lnTo>
                  <a:lnTo>
                    <a:pt x="895997" y="393712"/>
                  </a:lnTo>
                  <a:lnTo>
                    <a:pt x="915047" y="393712"/>
                  </a:lnTo>
                  <a:lnTo>
                    <a:pt x="915047" y="339090"/>
                  </a:lnTo>
                  <a:close/>
                </a:path>
                <a:path w="1123314" h="394335">
                  <a:moveTo>
                    <a:pt x="936637" y="0"/>
                  </a:moveTo>
                  <a:lnTo>
                    <a:pt x="917587" y="0"/>
                  </a:lnTo>
                  <a:lnTo>
                    <a:pt x="917587" y="54622"/>
                  </a:lnTo>
                  <a:lnTo>
                    <a:pt x="936637" y="54622"/>
                  </a:lnTo>
                  <a:lnTo>
                    <a:pt x="936637" y="0"/>
                  </a:lnTo>
                  <a:close/>
                </a:path>
                <a:path w="1123314" h="394335">
                  <a:moveTo>
                    <a:pt x="950607" y="339090"/>
                  </a:moveTo>
                  <a:lnTo>
                    <a:pt x="932827" y="339090"/>
                  </a:lnTo>
                  <a:lnTo>
                    <a:pt x="932827" y="393712"/>
                  </a:lnTo>
                  <a:lnTo>
                    <a:pt x="950607" y="393712"/>
                  </a:lnTo>
                  <a:lnTo>
                    <a:pt x="950607" y="339090"/>
                  </a:lnTo>
                  <a:close/>
                </a:path>
                <a:path w="1123314" h="394335">
                  <a:moveTo>
                    <a:pt x="972197" y="0"/>
                  </a:moveTo>
                  <a:lnTo>
                    <a:pt x="954417" y="0"/>
                  </a:lnTo>
                  <a:lnTo>
                    <a:pt x="954417" y="54622"/>
                  </a:lnTo>
                  <a:lnTo>
                    <a:pt x="972197" y="54622"/>
                  </a:lnTo>
                  <a:lnTo>
                    <a:pt x="972197" y="0"/>
                  </a:lnTo>
                  <a:close/>
                </a:path>
                <a:path w="1123314" h="394335">
                  <a:moveTo>
                    <a:pt x="987437" y="339090"/>
                  </a:moveTo>
                  <a:lnTo>
                    <a:pt x="969657" y="339090"/>
                  </a:lnTo>
                  <a:lnTo>
                    <a:pt x="969657" y="393712"/>
                  </a:lnTo>
                  <a:lnTo>
                    <a:pt x="987437" y="393712"/>
                  </a:lnTo>
                  <a:lnTo>
                    <a:pt x="987437" y="339090"/>
                  </a:lnTo>
                  <a:close/>
                </a:path>
                <a:path w="1123314" h="394335">
                  <a:moveTo>
                    <a:pt x="1009027" y="0"/>
                  </a:moveTo>
                  <a:lnTo>
                    <a:pt x="991247" y="0"/>
                  </a:lnTo>
                  <a:lnTo>
                    <a:pt x="991247" y="54622"/>
                  </a:lnTo>
                  <a:lnTo>
                    <a:pt x="1009027" y="54622"/>
                  </a:lnTo>
                  <a:lnTo>
                    <a:pt x="1009027" y="0"/>
                  </a:lnTo>
                  <a:close/>
                </a:path>
                <a:path w="1123314" h="394335">
                  <a:moveTo>
                    <a:pt x="1024267" y="339090"/>
                  </a:moveTo>
                  <a:lnTo>
                    <a:pt x="1006487" y="339090"/>
                  </a:lnTo>
                  <a:lnTo>
                    <a:pt x="1006487" y="393712"/>
                  </a:lnTo>
                  <a:lnTo>
                    <a:pt x="1024267" y="393712"/>
                  </a:lnTo>
                  <a:lnTo>
                    <a:pt x="1024267" y="339090"/>
                  </a:lnTo>
                  <a:close/>
                </a:path>
                <a:path w="1123314" h="394335">
                  <a:moveTo>
                    <a:pt x="1045857" y="0"/>
                  </a:moveTo>
                  <a:lnTo>
                    <a:pt x="1028077" y="0"/>
                  </a:lnTo>
                  <a:lnTo>
                    <a:pt x="1028077" y="54622"/>
                  </a:lnTo>
                  <a:lnTo>
                    <a:pt x="1045857" y="54622"/>
                  </a:lnTo>
                  <a:lnTo>
                    <a:pt x="1045857" y="0"/>
                  </a:lnTo>
                  <a:close/>
                </a:path>
                <a:path w="1123314" h="394335">
                  <a:moveTo>
                    <a:pt x="1061097" y="339090"/>
                  </a:moveTo>
                  <a:lnTo>
                    <a:pt x="1043317" y="339090"/>
                  </a:lnTo>
                  <a:lnTo>
                    <a:pt x="1043317" y="393712"/>
                  </a:lnTo>
                  <a:lnTo>
                    <a:pt x="1061097" y="393712"/>
                  </a:lnTo>
                  <a:lnTo>
                    <a:pt x="1061097" y="339090"/>
                  </a:lnTo>
                  <a:close/>
                </a:path>
                <a:path w="1123314" h="394335">
                  <a:moveTo>
                    <a:pt x="1122692" y="144145"/>
                  </a:moveTo>
                  <a:lnTo>
                    <a:pt x="1068070" y="144145"/>
                  </a:lnTo>
                  <a:lnTo>
                    <a:pt x="1068070" y="161925"/>
                  </a:lnTo>
                  <a:lnTo>
                    <a:pt x="1122692" y="161925"/>
                  </a:lnTo>
                  <a:lnTo>
                    <a:pt x="1122692" y="144145"/>
                  </a:lnTo>
                  <a:close/>
                </a:path>
                <a:path w="1123314" h="394335">
                  <a:moveTo>
                    <a:pt x="1122692" y="107315"/>
                  </a:moveTo>
                  <a:lnTo>
                    <a:pt x="1068070" y="107315"/>
                  </a:lnTo>
                  <a:lnTo>
                    <a:pt x="1068070" y="125095"/>
                  </a:lnTo>
                  <a:lnTo>
                    <a:pt x="1122692" y="125095"/>
                  </a:lnTo>
                  <a:lnTo>
                    <a:pt x="1122692" y="107315"/>
                  </a:lnTo>
                  <a:close/>
                </a:path>
                <a:path w="1123314" h="394335">
                  <a:moveTo>
                    <a:pt x="1122692" y="70485"/>
                  </a:moveTo>
                  <a:lnTo>
                    <a:pt x="1068070" y="70485"/>
                  </a:lnTo>
                  <a:lnTo>
                    <a:pt x="1068070" y="88265"/>
                  </a:lnTo>
                  <a:lnTo>
                    <a:pt x="1122692" y="88265"/>
                  </a:lnTo>
                  <a:lnTo>
                    <a:pt x="1122692" y="70485"/>
                  </a:lnTo>
                  <a:close/>
                </a:path>
                <a:path w="1123314" h="394335">
                  <a:moveTo>
                    <a:pt x="1122692" y="33655"/>
                  </a:moveTo>
                  <a:lnTo>
                    <a:pt x="1082687" y="33655"/>
                  </a:lnTo>
                  <a:lnTo>
                    <a:pt x="1082687" y="0"/>
                  </a:lnTo>
                  <a:lnTo>
                    <a:pt x="1064907" y="0"/>
                  </a:lnTo>
                  <a:lnTo>
                    <a:pt x="1064907" y="54622"/>
                  </a:lnTo>
                  <a:lnTo>
                    <a:pt x="1082687" y="54622"/>
                  </a:lnTo>
                  <a:lnTo>
                    <a:pt x="1082687" y="51435"/>
                  </a:lnTo>
                  <a:lnTo>
                    <a:pt x="1122692" y="51435"/>
                  </a:lnTo>
                  <a:lnTo>
                    <a:pt x="1122692" y="33655"/>
                  </a:lnTo>
                  <a:close/>
                </a:path>
              </a:pathLst>
            </a:custGeom>
            <a:solidFill>
              <a:srgbClr val="7F7F7F"/>
            </a:solidFill>
          </p:spPr>
          <p:txBody>
            <a:bodyPr wrap="square" lIns="0" tIns="0" rIns="0" bIns="0" rtlCol="0"/>
            <a:lstStyle/>
            <a:p>
              <a:endParaRPr/>
            </a:p>
          </p:txBody>
        </p:sp>
        <p:sp>
          <p:nvSpPr>
            <p:cNvPr id="63" name="object 63">
              <a:extLst>
                <a:ext uri="{FF2B5EF4-FFF2-40B4-BE49-F238E27FC236}">
                  <a16:creationId xmlns:a16="http://schemas.microsoft.com/office/drawing/2014/main" id="{1DA5224E-9F56-FEB3-F56F-1CEAA185A68A}"/>
                </a:ext>
              </a:extLst>
            </p:cNvPr>
            <p:cNvSpPr/>
            <p:nvPr/>
          </p:nvSpPr>
          <p:spPr>
            <a:xfrm>
              <a:off x="2060562" y="4440519"/>
              <a:ext cx="55244" cy="201930"/>
            </a:xfrm>
            <a:custGeom>
              <a:avLst/>
              <a:gdLst/>
              <a:ahLst/>
              <a:cxnLst/>
              <a:rect l="l" t="t" r="r" b="b"/>
              <a:pathLst>
                <a:path w="55244" h="201929">
                  <a:moveTo>
                    <a:pt x="54622" y="182880"/>
                  </a:moveTo>
                  <a:lnTo>
                    <a:pt x="0" y="182880"/>
                  </a:lnTo>
                  <a:lnTo>
                    <a:pt x="0" y="201930"/>
                  </a:lnTo>
                  <a:lnTo>
                    <a:pt x="54622" y="201930"/>
                  </a:lnTo>
                  <a:lnTo>
                    <a:pt x="54622" y="182880"/>
                  </a:lnTo>
                  <a:close/>
                </a:path>
                <a:path w="55244" h="201929">
                  <a:moveTo>
                    <a:pt x="54622" y="146050"/>
                  </a:moveTo>
                  <a:lnTo>
                    <a:pt x="0" y="146050"/>
                  </a:lnTo>
                  <a:lnTo>
                    <a:pt x="0" y="165100"/>
                  </a:lnTo>
                  <a:lnTo>
                    <a:pt x="54622" y="165100"/>
                  </a:lnTo>
                  <a:lnTo>
                    <a:pt x="54622" y="146050"/>
                  </a:lnTo>
                  <a:close/>
                </a:path>
                <a:path w="55244" h="201929">
                  <a:moveTo>
                    <a:pt x="54622" y="109220"/>
                  </a:moveTo>
                  <a:lnTo>
                    <a:pt x="0" y="109220"/>
                  </a:lnTo>
                  <a:lnTo>
                    <a:pt x="0" y="128270"/>
                  </a:lnTo>
                  <a:lnTo>
                    <a:pt x="54622" y="128270"/>
                  </a:lnTo>
                  <a:lnTo>
                    <a:pt x="54622" y="109220"/>
                  </a:lnTo>
                  <a:close/>
                </a:path>
                <a:path w="55244" h="201929">
                  <a:moveTo>
                    <a:pt x="54622" y="73660"/>
                  </a:moveTo>
                  <a:lnTo>
                    <a:pt x="0" y="73660"/>
                  </a:lnTo>
                  <a:lnTo>
                    <a:pt x="0" y="91440"/>
                  </a:lnTo>
                  <a:lnTo>
                    <a:pt x="54622" y="91440"/>
                  </a:lnTo>
                  <a:lnTo>
                    <a:pt x="54622" y="73660"/>
                  </a:lnTo>
                  <a:close/>
                </a:path>
                <a:path w="55244" h="201929">
                  <a:moveTo>
                    <a:pt x="54622" y="36830"/>
                  </a:moveTo>
                  <a:lnTo>
                    <a:pt x="0" y="36830"/>
                  </a:lnTo>
                  <a:lnTo>
                    <a:pt x="0" y="54610"/>
                  </a:lnTo>
                  <a:lnTo>
                    <a:pt x="54622" y="54610"/>
                  </a:lnTo>
                  <a:lnTo>
                    <a:pt x="54622" y="36830"/>
                  </a:lnTo>
                  <a:close/>
                </a:path>
                <a:path w="55244" h="201929">
                  <a:moveTo>
                    <a:pt x="54622" y="0"/>
                  </a:moveTo>
                  <a:lnTo>
                    <a:pt x="0" y="0"/>
                  </a:lnTo>
                  <a:lnTo>
                    <a:pt x="0" y="17780"/>
                  </a:lnTo>
                  <a:lnTo>
                    <a:pt x="54622" y="17780"/>
                  </a:lnTo>
                  <a:lnTo>
                    <a:pt x="54622" y="0"/>
                  </a:lnTo>
                  <a:close/>
                </a:path>
              </a:pathLst>
            </a:custGeom>
            <a:solidFill>
              <a:srgbClr val="7F7F7F"/>
            </a:solidFill>
          </p:spPr>
          <p:txBody>
            <a:bodyPr wrap="square" lIns="0" tIns="0" rIns="0" bIns="0" rtlCol="0"/>
            <a:lstStyle/>
            <a:p>
              <a:endParaRPr/>
            </a:p>
          </p:txBody>
        </p:sp>
        <p:sp>
          <p:nvSpPr>
            <p:cNvPr id="64" name="object 64">
              <a:extLst>
                <a:ext uri="{FF2B5EF4-FFF2-40B4-BE49-F238E27FC236}">
                  <a16:creationId xmlns:a16="http://schemas.microsoft.com/office/drawing/2014/main" id="{A750A62E-18DA-0A05-1EE4-D37F9BBA43F6}"/>
                </a:ext>
              </a:extLst>
            </p:cNvPr>
            <p:cNvSpPr/>
            <p:nvPr/>
          </p:nvSpPr>
          <p:spPr>
            <a:xfrm>
              <a:off x="2072639" y="4660230"/>
              <a:ext cx="15240" cy="2540"/>
            </a:xfrm>
            <a:custGeom>
              <a:avLst/>
              <a:gdLst/>
              <a:ahLst/>
              <a:cxnLst/>
              <a:rect l="l" t="t" r="r" b="b"/>
              <a:pathLst>
                <a:path w="15239" h="2539">
                  <a:moveTo>
                    <a:pt x="15240" y="0"/>
                  </a:moveTo>
                  <a:lnTo>
                    <a:pt x="15240" y="2540"/>
                  </a:lnTo>
                  <a:lnTo>
                    <a:pt x="0" y="2540"/>
                  </a:lnTo>
                </a:path>
              </a:pathLst>
            </a:custGeom>
            <a:ln w="54630">
              <a:solidFill>
                <a:srgbClr val="7F7F7F"/>
              </a:solidFill>
            </a:ln>
          </p:spPr>
          <p:txBody>
            <a:bodyPr wrap="square" lIns="0" tIns="0" rIns="0" bIns="0" rtlCol="0"/>
            <a:lstStyle/>
            <a:p>
              <a:endParaRPr/>
            </a:p>
          </p:txBody>
        </p:sp>
        <p:sp>
          <p:nvSpPr>
            <p:cNvPr id="65" name="object 65">
              <a:extLst>
                <a:ext uri="{FF2B5EF4-FFF2-40B4-BE49-F238E27FC236}">
                  <a16:creationId xmlns:a16="http://schemas.microsoft.com/office/drawing/2014/main" id="{D667CD9A-180D-92E6-25D4-A7CF682A22F7}"/>
                </a:ext>
              </a:extLst>
            </p:cNvPr>
            <p:cNvSpPr/>
            <p:nvPr/>
          </p:nvSpPr>
          <p:spPr>
            <a:xfrm>
              <a:off x="1558290" y="4635465"/>
              <a:ext cx="495300" cy="55244"/>
            </a:xfrm>
            <a:custGeom>
              <a:avLst/>
              <a:gdLst/>
              <a:ahLst/>
              <a:cxnLst/>
              <a:rect l="l" t="t" r="r" b="b"/>
              <a:pathLst>
                <a:path w="495300" h="55245">
                  <a:moveTo>
                    <a:pt x="17780" y="0"/>
                  </a:moveTo>
                  <a:lnTo>
                    <a:pt x="0" y="0"/>
                  </a:lnTo>
                  <a:lnTo>
                    <a:pt x="0" y="54622"/>
                  </a:lnTo>
                  <a:lnTo>
                    <a:pt x="17780" y="54622"/>
                  </a:lnTo>
                  <a:lnTo>
                    <a:pt x="17780" y="0"/>
                  </a:lnTo>
                  <a:close/>
                </a:path>
                <a:path w="495300" h="55245">
                  <a:moveTo>
                    <a:pt x="54610" y="0"/>
                  </a:moveTo>
                  <a:lnTo>
                    <a:pt x="36830" y="0"/>
                  </a:lnTo>
                  <a:lnTo>
                    <a:pt x="36830" y="54622"/>
                  </a:lnTo>
                  <a:lnTo>
                    <a:pt x="54610" y="54622"/>
                  </a:lnTo>
                  <a:lnTo>
                    <a:pt x="54610" y="0"/>
                  </a:lnTo>
                  <a:close/>
                </a:path>
                <a:path w="495300" h="55245">
                  <a:moveTo>
                    <a:pt x="91440" y="0"/>
                  </a:moveTo>
                  <a:lnTo>
                    <a:pt x="73660" y="0"/>
                  </a:lnTo>
                  <a:lnTo>
                    <a:pt x="73660" y="54622"/>
                  </a:lnTo>
                  <a:lnTo>
                    <a:pt x="91440" y="54622"/>
                  </a:lnTo>
                  <a:lnTo>
                    <a:pt x="91440" y="0"/>
                  </a:lnTo>
                  <a:close/>
                </a:path>
                <a:path w="495300" h="55245">
                  <a:moveTo>
                    <a:pt x="128270" y="0"/>
                  </a:moveTo>
                  <a:lnTo>
                    <a:pt x="110490" y="0"/>
                  </a:lnTo>
                  <a:lnTo>
                    <a:pt x="110490" y="54622"/>
                  </a:lnTo>
                  <a:lnTo>
                    <a:pt x="128270" y="54622"/>
                  </a:lnTo>
                  <a:lnTo>
                    <a:pt x="128270" y="0"/>
                  </a:lnTo>
                  <a:close/>
                </a:path>
                <a:path w="495300" h="55245">
                  <a:moveTo>
                    <a:pt x="165100" y="0"/>
                  </a:moveTo>
                  <a:lnTo>
                    <a:pt x="146050" y="0"/>
                  </a:lnTo>
                  <a:lnTo>
                    <a:pt x="146050" y="54622"/>
                  </a:lnTo>
                  <a:lnTo>
                    <a:pt x="165100" y="54622"/>
                  </a:lnTo>
                  <a:lnTo>
                    <a:pt x="165100" y="0"/>
                  </a:lnTo>
                  <a:close/>
                </a:path>
                <a:path w="495300" h="55245">
                  <a:moveTo>
                    <a:pt x="201930" y="0"/>
                  </a:moveTo>
                  <a:lnTo>
                    <a:pt x="182880" y="0"/>
                  </a:lnTo>
                  <a:lnTo>
                    <a:pt x="182880" y="54622"/>
                  </a:lnTo>
                  <a:lnTo>
                    <a:pt x="201930" y="54622"/>
                  </a:lnTo>
                  <a:lnTo>
                    <a:pt x="201930" y="0"/>
                  </a:lnTo>
                  <a:close/>
                </a:path>
                <a:path w="495300" h="55245">
                  <a:moveTo>
                    <a:pt x="238760" y="0"/>
                  </a:moveTo>
                  <a:lnTo>
                    <a:pt x="219710" y="0"/>
                  </a:lnTo>
                  <a:lnTo>
                    <a:pt x="219710" y="54622"/>
                  </a:lnTo>
                  <a:lnTo>
                    <a:pt x="238760" y="54622"/>
                  </a:lnTo>
                  <a:lnTo>
                    <a:pt x="238760" y="0"/>
                  </a:lnTo>
                  <a:close/>
                </a:path>
                <a:path w="495300" h="55245">
                  <a:moveTo>
                    <a:pt x="275590" y="0"/>
                  </a:moveTo>
                  <a:lnTo>
                    <a:pt x="256540" y="0"/>
                  </a:lnTo>
                  <a:lnTo>
                    <a:pt x="256540" y="54622"/>
                  </a:lnTo>
                  <a:lnTo>
                    <a:pt x="275590" y="54622"/>
                  </a:lnTo>
                  <a:lnTo>
                    <a:pt x="275590" y="0"/>
                  </a:lnTo>
                  <a:close/>
                </a:path>
                <a:path w="495300" h="55245">
                  <a:moveTo>
                    <a:pt x="312420" y="0"/>
                  </a:moveTo>
                  <a:lnTo>
                    <a:pt x="293370" y="0"/>
                  </a:lnTo>
                  <a:lnTo>
                    <a:pt x="293370" y="54622"/>
                  </a:lnTo>
                  <a:lnTo>
                    <a:pt x="312420" y="54622"/>
                  </a:lnTo>
                  <a:lnTo>
                    <a:pt x="312420" y="0"/>
                  </a:lnTo>
                  <a:close/>
                </a:path>
                <a:path w="495300" h="55245">
                  <a:moveTo>
                    <a:pt x="349250" y="0"/>
                  </a:moveTo>
                  <a:lnTo>
                    <a:pt x="330200" y="0"/>
                  </a:lnTo>
                  <a:lnTo>
                    <a:pt x="330200" y="54622"/>
                  </a:lnTo>
                  <a:lnTo>
                    <a:pt x="349250" y="54622"/>
                  </a:lnTo>
                  <a:lnTo>
                    <a:pt x="349250" y="0"/>
                  </a:lnTo>
                  <a:close/>
                </a:path>
                <a:path w="495300" h="55245">
                  <a:moveTo>
                    <a:pt x="384810" y="0"/>
                  </a:moveTo>
                  <a:lnTo>
                    <a:pt x="367030" y="0"/>
                  </a:lnTo>
                  <a:lnTo>
                    <a:pt x="367030" y="54622"/>
                  </a:lnTo>
                  <a:lnTo>
                    <a:pt x="384810" y="54622"/>
                  </a:lnTo>
                  <a:lnTo>
                    <a:pt x="384810" y="0"/>
                  </a:lnTo>
                  <a:close/>
                </a:path>
                <a:path w="495300" h="55245">
                  <a:moveTo>
                    <a:pt x="421640" y="0"/>
                  </a:moveTo>
                  <a:lnTo>
                    <a:pt x="403860" y="0"/>
                  </a:lnTo>
                  <a:lnTo>
                    <a:pt x="403860" y="54622"/>
                  </a:lnTo>
                  <a:lnTo>
                    <a:pt x="421640" y="54622"/>
                  </a:lnTo>
                  <a:lnTo>
                    <a:pt x="421640" y="0"/>
                  </a:lnTo>
                  <a:close/>
                </a:path>
                <a:path w="495300" h="55245">
                  <a:moveTo>
                    <a:pt x="458470" y="0"/>
                  </a:moveTo>
                  <a:lnTo>
                    <a:pt x="440690" y="0"/>
                  </a:lnTo>
                  <a:lnTo>
                    <a:pt x="440690" y="54622"/>
                  </a:lnTo>
                  <a:lnTo>
                    <a:pt x="458470" y="54622"/>
                  </a:lnTo>
                  <a:lnTo>
                    <a:pt x="458470" y="0"/>
                  </a:lnTo>
                  <a:close/>
                </a:path>
                <a:path w="495300" h="55245">
                  <a:moveTo>
                    <a:pt x="495300" y="0"/>
                  </a:moveTo>
                  <a:lnTo>
                    <a:pt x="477520" y="0"/>
                  </a:lnTo>
                  <a:lnTo>
                    <a:pt x="477520" y="54622"/>
                  </a:lnTo>
                  <a:lnTo>
                    <a:pt x="495300" y="54622"/>
                  </a:lnTo>
                  <a:lnTo>
                    <a:pt x="495300" y="0"/>
                  </a:lnTo>
                  <a:close/>
                </a:path>
              </a:pathLst>
            </a:custGeom>
            <a:solidFill>
              <a:srgbClr val="7F7F7F"/>
            </a:solidFill>
          </p:spPr>
          <p:txBody>
            <a:bodyPr wrap="square" lIns="0" tIns="0" rIns="0" bIns="0" rtlCol="0"/>
            <a:lstStyle/>
            <a:p>
              <a:endParaRPr/>
            </a:p>
          </p:txBody>
        </p:sp>
        <p:sp>
          <p:nvSpPr>
            <p:cNvPr id="66" name="object 66">
              <a:extLst>
                <a:ext uri="{FF2B5EF4-FFF2-40B4-BE49-F238E27FC236}">
                  <a16:creationId xmlns:a16="http://schemas.microsoft.com/office/drawing/2014/main" id="{B400C434-54DA-30C4-E817-E559CD72312A}"/>
                </a:ext>
              </a:extLst>
            </p:cNvPr>
            <p:cNvSpPr/>
            <p:nvPr/>
          </p:nvSpPr>
          <p:spPr>
            <a:xfrm>
              <a:off x="983602" y="4287485"/>
              <a:ext cx="1123315" cy="394335"/>
            </a:xfrm>
            <a:custGeom>
              <a:avLst/>
              <a:gdLst/>
              <a:ahLst/>
              <a:cxnLst/>
              <a:rect l="l" t="t" r="r" b="b"/>
              <a:pathLst>
                <a:path w="1123314" h="394335">
                  <a:moveTo>
                    <a:pt x="54622" y="330835"/>
                  </a:moveTo>
                  <a:lnTo>
                    <a:pt x="0" y="330835"/>
                  </a:lnTo>
                  <a:lnTo>
                    <a:pt x="0" y="349885"/>
                  </a:lnTo>
                  <a:lnTo>
                    <a:pt x="28587" y="349885"/>
                  </a:lnTo>
                  <a:lnTo>
                    <a:pt x="28587" y="393712"/>
                  </a:lnTo>
                  <a:lnTo>
                    <a:pt x="47637" y="393712"/>
                  </a:lnTo>
                  <a:lnTo>
                    <a:pt x="47637" y="349885"/>
                  </a:lnTo>
                  <a:lnTo>
                    <a:pt x="54622" y="349885"/>
                  </a:lnTo>
                  <a:lnTo>
                    <a:pt x="54622" y="330835"/>
                  </a:lnTo>
                  <a:close/>
                </a:path>
                <a:path w="1123314" h="394335">
                  <a:moveTo>
                    <a:pt x="54622" y="294005"/>
                  </a:moveTo>
                  <a:lnTo>
                    <a:pt x="0" y="294005"/>
                  </a:lnTo>
                  <a:lnTo>
                    <a:pt x="0" y="313055"/>
                  </a:lnTo>
                  <a:lnTo>
                    <a:pt x="54622" y="313055"/>
                  </a:lnTo>
                  <a:lnTo>
                    <a:pt x="54622" y="294005"/>
                  </a:lnTo>
                  <a:close/>
                </a:path>
                <a:path w="1123314" h="394335">
                  <a:moveTo>
                    <a:pt x="54622" y="257175"/>
                  </a:moveTo>
                  <a:lnTo>
                    <a:pt x="0" y="257175"/>
                  </a:lnTo>
                  <a:lnTo>
                    <a:pt x="0" y="276225"/>
                  </a:lnTo>
                  <a:lnTo>
                    <a:pt x="54622" y="276225"/>
                  </a:lnTo>
                  <a:lnTo>
                    <a:pt x="54622" y="257175"/>
                  </a:lnTo>
                  <a:close/>
                </a:path>
                <a:path w="1123314" h="394335">
                  <a:moveTo>
                    <a:pt x="54622" y="221615"/>
                  </a:moveTo>
                  <a:lnTo>
                    <a:pt x="0" y="221615"/>
                  </a:lnTo>
                  <a:lnTo>
                    <a:pt x="0" y="239395"/>
                  </a:lnTo>
                  <a:lnTo>
                    <a:pt x="54622" y="239395"/>
                  </a:lnTo>
                  <a:lnTo>
                    <a:pt x="54622" y="221615"/>
                  </a:lnTo>
                  <a:close/>
                </a:path>
                <a:path w="1123314" h="394335">
                  <a:moveTo>
                    <a:pt x="54622" y="184785"/>
                  </a:moveTo>
                  <a:lnTo>
                    <a:pt x="0" y="184785"/>
                  </a:lnTo>
                  <a:lnTo>
                    <a:pt x="0" y="202565"/>
                  </a:lnTo>
                  <a:lnTo>
                    <a:pt x="54622" y="202565"/>
                  </a:lnTo>
                  <a:lnTo>
                    <a:pt x="54622" y="184785"/>
                  </a:lnTo>
                  <a:close/>
                </a:path>
                <a:path w="1123314" h="394335">
                  <a:moveTo>
                    <a:pt x="54622" y="147955"/>
                  </a:moveTo>
                  <a:lnTo>
                    <a:pt x="0" y="147955"/>
                  </a:lnTo>
                  <a:lnTo>
                    <a:pt x="0" y="165735"/>
                  </a:lnTo>
                  <a:lnTo>
                    <a:pt x="54622" y="165735"/>
                  </a:lnTo>
                  <a:lnTo>
                    <a:pt x="54622" y="147955"/>
                  </a:lnTo>
                  <a:close/>
                </a:path>
                <a:path w="1123314" h="394335">
                  <a:moveTo>
                    <a:pt x="54622" y="111125"/>
                  </a:moveTo>
                  <a:lnTo>
                    <a:pt x="0" y="111125"/>
                  </a:lnTo>
                  <a:lnTo>
                    <a:pt x="0" y="128905"/>
                  </a:lnTo>
                  <a:lnTo>
                    <a:pt x="54622" y="128905"/>
                  </a:lnTo>
                  <a:lnTo>
                    <a:pt x="54622" y="111125"/>
                  </a:lnTo>
                  <a:close/>
                </a:path>
                <a:path w="1123314" h="394335">
                  <a:moveTo>
                    <a:pt x="54622" y="74295"/>
                  </a:moveTo>
                  <a:lnTo>
                    <a:pt x="0" y="74295"/>
                  </a:lnTo>
                  <a:lnTo>
                    <a:pt x="0" y="92075"/>
                  </a:lnTo>
                  <a:lnTo>
                    <a:pt x="54622" y="92075"/>
                  </a:lnTo>
                  <a:lnTo>
                    <a:pt x="54622" y="74295"/>
                  </a:lnTo>
                  <a:close/>
                </a:path>
                <a:path w="1123314" h="394335">
                  <a:moveTo>
                    <a:pt x="55257" y="0"/>
                  </a:moveTo>
                  <a:lnTo>
                    <a:pt x="36207" y="0"/>
                  </a:lnTo>
                  <a:lnTo>
                    <a:pt x="36207" y="37465"/>
                  </a:lnTo>
                  <a:lnTo>
                    <a:pt x="0" y="37465"/>
                  </a:lnTo>
                  <a:lnTo>
                    <a:pt x="0" y="55245"/>
                  </a:lnTo>
                  <a:lnTo>
                    <a:pt x="54622" y="55245"/>
                  </a:lnTo>
                  <a:lnTo>
                    <a:pt x="54622" y="54622"/>
                  </a:lnTo>
                  <a:lnTo>
                    <a:pt x="55257" y="54622"/>
                  </a:lnTo>
                  <a:lnTo>
                    <a:pt x="55257" y="0"/>
                  </a:lnTo>
                  <a:close/>
                </a:path>
                <a:path w="1123314" h="394335">
                  <a:moveTo>
                    <a:pt x="84467" y="339090"/>
                  </a:moveTo>
                  <a:lnTo>
                    <a:pt x="65417" y="339090"/>
                  </a:lnTo>
                  <a:lnTo>
                    <a:pt x="65417" y="393712"/>
                  </a:lnTo>
                  <a:lnTo>
                    <a:pt x="84467" y="393712"/>
                  </a:lnTo>
                  <a:lnTo>
                    <a:pt x="84467" y="339090"/>
                  </a:lnTo>
                  <a:close/>
                </a:path>
                <a:path w="1123314" h="394335">
                  <a:moveTo>
                    <a:pt x="90817" y="0"/>
                  </a:moveTo>
                  <a:lnTo>
                    <a:pt x="73037" y="0"/>
                  </a:lnTo>
                  <a:lnTo>
                    <a:pt x="73037" y="54622"/>
                  </a:lnTo>
                  <a:lnTo>
                    <a:pt x="90817" y="54622"/>
                  </a:lnTo>
                  <a:lnTo>
                    <a:pt x="90817" y="0"/>
                  </a:lnTo>
                  <a:close/>
                </a:path>
                <a:path w="1123314" h="394335">
                  <a:moveTo>
                    <a:pt x="121297" y="339090"/>
                  </a:moveTo>
                  <a:lnTo>
                    <a:pt x="102247" y="339090"/>
                  </a:lnTo>
                  <a:lnTo>
                    <a:pt x="102247" y="393712"/>
                  </a:lnTo>
                  <a:lnTo>
                    <a:pt x="121297" y="393712"/>
                  </a:lnTo>
                  <a:lnTo>
                    <a:pt x="121297" y="339090"/>
                  </a:lnTo>
                  <a:close/>
                </a:path>
                <a:path w="1123314" h="394335">
                  <a:moveTo>
                    <a:pt x="127647" y="0"/>
                  </a:moveTo>
                  <a:lnTo>
                    <a:pt x="109867" y="0"/>
                  </a:lnTo>
                  <a:lnTo>
                    <a:pt x="109867" y="54622"/>
                  </a:lnTo>
                  <a:lnTo>
                    <a:pt x="127647" y="54622"/>
                  </a:lnTo>
                  <a:lnTo>
                    <a:pt x="127647" y="0"/>
                  </a:lnTo>
                  <a:close/>
                </a:path>
                <a:path w="1123314" h="394335">
                  <a:moveTo>
                    <a:pt x="158127" y="339090"/>
                  </a:moveTo>
                  <a:lnTo>
                    <a:pt x="139077" y="339090"/>
                  </a:lnTo>
                  <a:lnTo>
                    <a:pt x="139077" y="393712"/>
                  </a:lnTo>
                  <a:lnTo>
                    <a:pt x="158127" y="393712"/>
                  </a:lnTo>
                  <a:lnTo>
                    <a:pt x="158127" y="339090"/>
                  </a:lnTo>
                  <a:close/>
                </a:path>
                <a:path w="1123314" h="394335">
                  <a:moveTo>
                    <a:pt x="164477" y="0"/>
                  </a:moveTo>
                  <a:lnTo>
                    <a:pt x="146697" y="0"/>
                  </a:lnTo>
                  <a:lnTo>
                    <a:pt x="146697" y="54622"/>
                  </a:lnTo>
                  <a:lnTo>
                    <a:pt x="164477" y="54622"/>
                  </a:lnTo>
                  <a:lnTo>
                    <a:pt x="164477" y="0"/>
                  </a:lnTo>
                  <a:close/>
                </a:path>
                <a:path w="1123314" h="394335">
                  <a:moveTo>
                    <a:pt x="193687" y="339090"/>
                  </a:moveTo>
                  <a:lnTo>
                    <a:pt x="175907" y="339090"/>
                  </a:lnTo>
                  <a:lnTo>
                    <a:pt x="175907" y="393712"/>
                  </a:lnTo>
                  <a:lnTo>
                    <a:pt x="193687" y="393712"/>
                  </a:lnTo>
                  <a:lnTo>
                    <a:pt x="193687" y="339090"/>
                  </a:lnTo>
                  <a:close/>
                </a:path>
                <a:path w="1123314" h="394335">
                  <a:moveTo>
                    <a:pt x="201307" y="0"/>
                  </a:moveTo>
                  <a:lnTo>
                    <a:pt x="183527" y="0"/>
                  </a:lnTo>
                  <a:lnTo>
                    <a:pt x="183527" y="54622"/>
                  </a:lnTo>
                  <a:lnTo>
                    <a:pt x="201307" y="54622"/>
                  </a:lnTo>
                  <a:lnTo>
                    <a:pt x="201307" y="0"/>
                  </a:lnTo>
                  <a:close/>
                </a:path>
                <a:path w="1123314" h="394335">
                  <a:moveTo>
                    <a:pt x="230517" y="339090"/>
                  </a:moveTo>
                  <a:lnTo>
                    <a:pt x="212737" y="339090"/>
                  </a:lnTo>
                  <a:lnTo>
                    <a:pt x="212737" y="393712"/>
                  </a:lnTo>
                  <a:lnTo>
                    <a:pt x="230517" y="393712"/>
                  </a:lnTo>
                  <a:lnTo>
                    <a:pt x="230517" y="339090"/>
                  </a:lnTo>
                  <a:close/>
                </a:path>
                <a:path w="1123314" h="394335">
                  <a:moveTo>
                    <a:pt x="238137" y="0"/>
                  </a:moveTo>
                  <a:lnTo>
                    <a:pt x="220357" y="0"/>
                  </a:lnTo>
                  <a:lnTo>
                    <a:pt x="220357" y="54622"/>
                  </a:lnTo>
                  <a:lnTo>
                    <a:pt x="238137" y="54622"/>
                  </a:lnTo>
                  <a:lnTo>
                    <a:pt x="238137" y="0"/>
                  </a:lnTo>
                  <a:close/>
                </a:path>
                <a:path w="1123314" h="394335">
                  <a:moveTo>
                    <a:pt x="267347" y="339090"/>
                  </a:moveTo>
                  <a:lnTo>
                    <a:pt x="249567" y="339090"/>
                  </a:lnTo>
                  <a:lnTo>
                    <a:pt x="249567" y="393712"/>
                  </a:lnTo>
                  <a:lnTo>
                    <a:pt x="267347" y="393712"/>
                  </a:lnTo>
                  <a:lnTo>
                    <a:pt x="267347" y="339090"/>
                  </a:lnTo>
                  <a:close/>
                </a:path>
                <a:path w="1123314" h="394335">
                  <a:moveTo>
                    <a:pt x="274967" y="0"/>
                  </a:moveTo>
                  <a:lnTo>
                    <a:pt x="257187" y="0"/>
                  </a:lnTo>
                  <a:lnTo>
                    <a:pt x="257187" y="54622"/>
                  </a:lnTo>
                  <a:lnTo>
                    <a:pt x="274967" y="54622"/>
                  </a:lnTo>
                  <a:lnTo>
                    <a:pt x="274967" y="0"/>
                  </a:lnTo>
                  <a:close/>
                </a:path>
                <a:path w="1123314" h="394335">
                  <a:moveTo>
                    <a:pt x="304177" y="339090"/>
                  </a:moveTo>
                  <a:lnTo>
                    <a:pt x="286397" y="339090"/>
                  </a:lnTo>
                  <a:lnTo>
                    <a:pt x="286397" y="393712"/>
                  </a:lnTo>
                  <a:lnTo>
                    <a:pt x="304177" y="393712"/>
                  </a:lnTo>
                  <a:lnTo>
                    <a:pt x="304177" y="339090"/>
                  </a:lnTo>
                  <a:close/>
                </a:path>
                <a:path w="1123314" h="394335">
                  <a:moveTo>
                    <a:pt x="311797" y="0"/>
                  </a:moveTo>
                  <a:lnTo>
                    <a:pt x="292747" y="0"/>
                  </a:lnTo>
                  <a:lnTo>
                    <a:pt x="292747" y="54622"/>
                  </a:lnTo>
                  <a:lnTo>
                    <a:pt x="311797" y="54622"/>
                  </a:lnTo>
                  <a:lnTo>
                    <a:pt x="311797" y="0"/>
                  </a:lnTo>
                  <a:close/>
                </a:path>
                <a:path w="1123314" h="394335">
                  <a:moveTo>
                    <a:pt x="341007" y="339090"/>
                  </a:moveTo>
                  <a:lnTo>
                    <a:pt x="323227" y="339090"/>
                  </a:lnTo>
                  <a:lnTo>
                    <a:pt x="323227" y="393712"/>
                  </a:lnTo>
                  <a:lnTo>
                    <a:pt x="341007" y="393712"/>
                  </a:lnTo>
                  <a:lnTo>
                    <a:pt x="341007" y="339090"/>
                  </a:lnTo>
                  <a:close/>
                </a:path>
                <a:path w="1123314" h="394335">
                  <a:moveTo>
                    <a:pt x="348627" y="0"/>
                  </a:moveTo>
                  <a:lnTo>
                    <a:pt x="329577" y="0"/>
                  </a:lnTo>
                  <a:lnTo>
                    <a:pt x="329577" y="54622"/>
                  </a:lnTo>
                  <a:lnTo>
                    <a:pt x="348627" y="54622"/>
                  </a:lnTo>
                  <a:lnTo>
                    <a:pt x="348627" y="0"/>
                  </a:lnTo>
                  <a:close/>
                </a:path>
                <a:path w="1123314" h="394335">
                  <a:moveTo>
                    <a:pt x="377837" y="339090"/>
                  </a:moveTo>
                  <a:lnTo>
                    <a:pt x="360057" y="339090"/>
                  </a:lnTo>
                  <a:lnTo>
                    <a:pt x="360057" y="393712"/>
                  </a:lnTo>
                  <a:lnTo>
                    <a:pt x="377837" y="393712"/>
                  </a:lnTo>
                  <a:lnTo>
                    <a:pt x="377837" y="339090"/>
                  </a:lnTo>
                  <a:close/>
                </a:path>
                <a:path w="1123314" h="394335">
                  <a:moveTo>
                    <a:pt x="385457" y="0"/>
                  </a:moveTo>
                  <a:lnTo>
                    <a:pt x="366407" y="0"/>
                  </a:lnTo>
                  <a:lnTo>
                    <a:pt x="366407" y="54622"/>
                  </a:lnTo>
                  <a:lnTo>
                    <a:pt x="385457" y="54622"/>
                  </a:lnTo>
                  <a:lnTo>
                    <a:pt x="385457" y="0"/>
                  </a:lnTo>
                  <a:close/>
                </a:path>
                <a:path w="1123314" h="394335">
                  <a:moveTo>
                    <a:pt x="414667" y="339090"/>
                  </a:moveTo>
                  <a:lnTo>
                    <a:pt x="396887" y="339090"/>
                  </a:lnTo>
                  <a:lnTo>
                    <a:pt x="396887" y="393712"/>
                  </a:lnTo>
                  <a:lnTo>
                    <a:pt x="414667" y="393712"/>
                  </a:lnTo>
                  <a:lnTo>
                    <a:pt x="414667" y="339090"/>
                  </a:lnTo>
                  <a:close/>
                </a:path>
                <a:path w="1123314" h="394335">
                  <a:moveTo>
                    <a:pt x="422287" y="0"/>
                  </a:moveTo>
                  <a:lnTo>
                    <a:pt x="403237" y="0"/>
                  </a:lnTo>
                  <a:lnTo>
                    <a:pt x="403237" y="54622"/>
                  </a:lnTo>
                  <a:lnTo>
                    <a:pt x="422287" y="54622"/>
                  </a:lnTo>
                  <a:lnTo>
                    <a:pt x="422287" y="0"/>
                  </a:lnTo>
                  <a:close/>
                </a:path>
                <a:path w="1123314" h="394335">
                  <a:moveTo>
                    <a:pt x="451497" y="339090"/>
                  </a:moveTo>
                  <a:lnTo>
                    <a:pt x="432447" y="339090"/>
                  </a:lnTo>
                  <a:lnTo>
                    <a:pt x="432447" y="393712"/>
                  </a:lnTo>
                  <a:lnTo>
                    <a:pt x="451497" y="393712"/>
                  </a:lnTo>
                  <a:lnTo>
                    <a:pt x="451497" y="339090"/>
                  </a:lnTo>
                  <a:close/>
                </a:path>
                <a:path w="1123314" h="394335">
                  <a:moveTo>
                    <a:pt x="459117" y="0"/>
                  </a:moveTo>
                  <a:lnTo>
                    <a:pt x="440067" y="0"/>
                  </a:lnTo>
                  <a:lnTo>
                    <a:pt x="440067" y="54622"/>
                  </a:lnTo>
                  <a:lnTo>
                    <a:pt x="459117" y="54622"/>
                  </a:lnTo>
                  <a:lnTo>
                    <a:pt x="459117" y="0"/>
                  </a:lnTo>
                  <a:close/>
                </a:path>
                <a:path w="1123314" h="394335">
                  <a:moveTo>
                    <a:pt x="488327" y="339090"/>
                  </a:moveTo>
                  <a:lnTo>
                    <a:pt x="469277" y="339090"/>
                  </a:lnTo>
                  <a:lnTo>
                    <a:pt x="469277" y="393712"/>
                  </a:lnTo>
                  <a:lnTo>
                    <a:pt x="488327" y="393712"/>
                  </a:lnTo>
                  <a:lnTo>
                    <a:pt x="488327" y="339090"/>
                  </a:lnTo>
                  <a:close/>
                </a:path>
                <a:path w="1123314" h="394335">
                  <a:moveTo>
                    <a:pt x="494677" y="0"/>
                  </a:moveTo>
                  <a:lnTo>
                    <a:pt x="476897" y="0"/>
                  </a:lnTo>
                  <a:lnTo>
                    <a:pt x="476897" y="54622"/>
                  </a:lnTo>
                  <a:lnTo>
                    <a:pt x="494677" y="54622"/>
                  </a:lnTo>
                  <a:lnTo>
                    <a:pt x="494677" y="0"/>
                  </a:lnTo>
                  <a:close/>
                </a:path>
                <a:path w="1123314" h="394335">
                  <a:moveTo>
                    <a:pt x="525157" y="339090"/>
                  </a:moveTo>
                  <a:lnTo>
                    <a:pt x="506107" y="339090"/>
                  </a:lnTo>
                  <a:lnTo>
                    <a:pt x="506107" y="393712"/>
                  </a:lnTo>
                  <a:lnTo>
                    <a:pt x="525157" y="393712"/>
                  </a:lnTo>
                  <a:lnTo>
                    <a:pt x="525157" y="339090"/>
                  </a:lnTo>
                  <a:close/>
                </a:path>
                <a:path w="1123314" h="394335">
                  <a:moveTo>
                    <a:pt x="531507" y="0"/>
                  </a:moveTo>
                  <a:lnTo>
                    <a:pt x="513727" y="0"/>
                  </a:lnTo>
                  <a:lnTo>
                    <a:pt x="513727" y="54622"/>
                  </a:lnTo>
                  <a:lnTo>
                    <a:pt x="531507" y="54622"/>
                  </a:lnTo>
                  <a:lnTo>
                    <a:pt x="531507" y="0"/>
                  </a:lnTo>
                  <a:close/>
                </a:path>
                <a:path w="1123314" h="394335">
                  <a:moveTo>
                    <a:pt x="561987" y="339090"/>
                  </a:moveTo>
                  <a:lnTo>
                    <a:pt x="542937" y="339090"/>
                  </a:lnTo>
                  <a:lnTo>
                    <a:pt x="542937" y="393712"/>
                  </a:lnTo>
                  <a:lnTo>
                    <a:pt x="561987" y="393712"/>
                  </a:lnTo>
                  <a:lnTo>
                    <a:pt x="561987" y="339090"/>
                  </a:lnTo>
                  <a:close/>
                </a:path>
                <a:path w="1123314" h="394335">
                  <a:moveTo>
                    <a:pt x="568337" y="0"/>
                  </a:moveTo>
                  <a:lnTo>
                    <a:pt x="550557" y="0"/>
                  </a:lnTo>
                  <a:lnTo>
                    <a:pt x="550557" y="54622"/>
                  </a:lnTo>
                  <a:lnTo>
                    <a:pt x="568337" y="54622"/>
                  </a:lnTo>
                  <a:lnTo>
                    <a:pt x="568337" y="0"/>
                  </a:lnTo>
                  <a:close/>
                </a:path>
                <a:path w="1123314" h="394335">
                  <a:moveTo>
                    <a:pt x="605167" y="0"/>
                  </a:moveTo>
                  <a:lnTo>
                    <a:pt x="587387" y="0"/>
                  </a:lnTo>
                  <a:lnTo>
                    <a:pt x="587387" y="54622"/>
                  </a:lnTo>
                  <a:lnTo>
                    <a:pt x="605167" y="54622"/>
                  </a:lnTo>
                  <a:lnTo>
                    <a:pt x="605167" y="0"/>
                  </a:lnTo>
                  <a:close/>
                </a:path>
                <a:path w="1123314" h="394335">
                  <a:moveTo>
                    <a:pt x="641997" y="0"/>
                  </a:moveTo>
                  <a:lnTo>
                    <a:pt x="624217" y="0"/>
                  </a:lnTo>
                  <a:lnTo>
                    <a:pt x="624217" y="54622"/>
                  </a:lnTo>
                  <a:lnTo>
                    <a:pt x="641997" y="54622"/>
                  </a:lnTo>
                  <a:lnTo>
                    <a:pt x="641997" y="0"/>
                  </a:lnTo>
                  <a:close/>
                </a:path>
                <a:path w="1123314" h="394335">
                  <a:moveTo>
                    <a:pt x="678827" y="0"/>
                  </a:moveTo>
                  <a:lnTo>
                    <a:pt x="661047" y="0"/>
                  </a:lnTo>
                  <a:lnTo>
                    <a:pt x="661047" y="54622"/>
                  </a:lnTo>
                  <a:lnTo>
                    <a:pt x="678827" y="54622"/>
                  </a:lnTo>
                  <a:lnTo>
                    <a:pt x="678827" y="0"/>
                  </a:lnTo>
                  <a:close/>
                </a:path>
                <a:path w="1123314" h="394335">
                  <a:moveTo>
                    <a:pt x="715657" y="0"/>
                  </a:moveTo>
                  <a:lnTo>
                    <a:pt x="696607" y="0"/>
                  </a:lnTo>
                  <a:lnTo>
                    <a:pt x="696607" y="54622"/>
                  </a:lnTo>
                  <a:lnTo>
                    <a:pt x="715657" y="54622"/>
                  </a:lnTo>
                  <a:lnTo>
                    <a:pt x="715657" y="0"/>
                  </a:lnTo>
                  <a:close/>
                </a:path>
                <a:path w="1123314" h="394335">
                  <a:moveTo>
                    <a:pt x="752487" y="0"/>
                  </a:moveTo>
                  <a:lnTo>
                    <a:pt x="733437" y="0"/>
                  </a:lnTo>
                  <a:lnTo>
                    <a:pt x="733437" y="54622"/>
                  </a:lnTo>
                  <a:lnTo>
                    <a:pt x="752487" y="54622"/>
                  </a:lnTo>
                  <a:lnTo>
                    <a:pt x="752487" y="0"/>
                  </a:lnTo>
                  <a:close/>
                </a:path>
                <a:path w="1123314" h="394335">
                  <a:moveTo>
                    <a:pt x="789317" y="0"/>
                  </a:moveTo>
                  <a:lnTo>
                    <a:pt x="770267" y="0"/>
                  </a:lnTo>
                  <a:lnTo>
                    <a:pt x="770267" y="54622"/>
                  </a:lnTo>
                  <a:lnTo>
                    <a:pt x="789317" y="54622"/>
                  </a:lnTo>
                  <a:lnTo>
                    <a:pt x="789317" y="0"/>
                  </a:lnTo>
                  <a:close/>
                </a:path>
                <a:path w="1123314" h="394335">
                  <a:moveTo>
                    <a:pt x="826147" y="0"/>
                  </a:moveTo>
                  <a:lnTo>
                    <a:pt x="807097" y="0"/>
                  </a:lnTo>
                  <a:lnTo>
                    <a:pt x="807097" y="54622"/>
                  </a:lnTo>
                  <a:lnTo>
                    <a:pt x="826147" y="54622"/>
                  </a:lnTo>
                  <a:lnTo>
                    <a:pt x="826147" y="0"/>
                  </a:lnTo>
                  <a:close/>
                </a:path>
                <a:path w="1123314" h="394335">
                  <a:moveTo>
                    <a:pt x="862977" y="0"/>
                  </a:moveTo>
                  <a:lnTo>
                    <a:pt x="843927" y="0"/>
                  </a:lnTo>
                  <a:lnTo>
                    <a:pt x="843927" y="54622"/>
                  </a:lnTo>
                  <a:lnTo>
                    <a:pt x="862977" y="54622"/>
                  </a:lnTo>
                  <a:lnTo>
                    <a:pt x="862977" y="0"/>
                  </a:lnTo>
                  <a:close/>
                </a:path>
                <a:path w="1123314" h="394335">
                  <a:moveTo>
                    <a:pt x="899807" y="0"/>
                  </a:moveTo>
                  <a:lnTo>
                    <a:pt x="880757" y="0"/>
                  </a:lnTo>
                  <a:lnTo>
                    <a:pt x="880757" y="54622"/>
                  </a:lnTo>
                  <a:lnTo>
                    <a:pt x="899807" y="54622"/>
                  </a:lnTo>
                  <a:lnTo>
                    <a:pt x="899807" y="0"/>
                  </a:lnTo>
                  <a:close/>
                </a:path>
                <a:path w="1123314" h="394335">
                  <a:moveTo>
                    <a:pt x="935367" y="0"/>
                  </a:moveTo>
                  <a:lnTo>
                    <a:pt x="917587" y="0"/>
                  </a:lnTo>
                  <a:lnTo>
                    <a:pt x="917587" y="54622"/>
                  </a:lnTo>
                  <a:lnTo>
                    <a:pt x="935367" y="54622"/>
                  </a:lnTo>
                  <a:lnTo>
                    <a:pt x="935367" y="0"/>
                  </a:lnTo>
                  <a:close/>
                </a:path>
                <a:path w="1123314" h="394335">
                  <a:moveTo>
                    <a:pt x="972197" y="0"/>
                  </a:moveTo>
                  <a:lnTo>
                    <a:pt x="954417" y="0"/>
                  </a:lnTo>
                  <a:lnTo>
                    <a:pt x="954417" y="54622"/>
                  </a:lnTo>
                  <a:lnTo>
                    <a:pt x="972197" y="54622"/>
                  </a:lnTo>
                  <a:lnTo>
                    <a:pt x="972197" y="0"/>
                  </a:lnTo>
                  <a:close/>
                </a:path>
                <a:path w="1123314" h="394335">
                  <a:moveTo>
                    <a:pt x="1009027" y="0"/>
                  </a:moveTo>
                  <a:lnTo>
                    <a:pt x="991247" y="0"/>
                  </a:lnTo>
                  <a:lnTo>
                    <a:pt x="991247" y="54622"/>
                  </a:lnTo>
                  <a:lnTo>
                    <a:pt x="1009027" y="54622"/>
                  </a:lnTo>
                  <a:lnTo>
                    <a:pt x="1009027" y="0"/>
                  </a:lnTo>
                  <a:close/>
                </a:path>
                <a:path w="1123314" h="394335">
                  <a:moveTo>
                    <a:pt x="1045857" y="0"/>
                  </a:moveTo>
                  <a:lnTo>
                    <a:pt x="1028077" y="0"/>
                  </a:lnTo>
                  <a:lnTo>
                    <a:pt x="1028077" y="54622"/>
                  </a:lnTo>
                  <a:lnTo>
                    <a:pt x="1045857" y="54622"/>
                  </a:lnTo>
                  <a:lnTo>
                    <a:pt x="1045857" y="0"/>
                  </a:lnTo>
                  <a:close/>
                </a:path>
                <a:path w="1123314" h="394335">
                  <a:moveTo>
                    <a:pt x="1122692" y="327025"/>
                  </a:moveTo>
                  <a:lnTo>
                    <a:pt x="1068070" y="327025"/>
                  </a:lnTo>
                  <a:lnTo>
                    <a:pt x="1068070" y="346075"/>
                  </a:lnTo>
                  <a:lnTo>
                    <a:pt x="1122692" y="346075"/>
                  </a:lnTo>
                  <a:lnTo>
                    <a:pt x="1122692" y="327025"/>
                  </a:lnTo>
                  <a:close/>
                </a:path>
                <a:path w="1123314" h="394335">
                  <a:moveTo>
                    <a:pt x="1122692" y="290195"/>
                  </a:moveTo>
                  <a:lnTo>
                    <a:pt x="1068070" y="290195"/>
                  </a:lnTo>
                  <a:lnTo>
                    <a:pt x="1068070" y="309245"/>
                  </a:lnTo>
                  <a:lnTo>
                    <a:pt x="1122692" y="309245"/>
                  </a:lnTo>
                  <a:lnTo>
                    <a:pt x="1122692" y="290195"/>
                  </a:lnTo>
                  <a:close/>
                </a:path>
                <a:path w="1123314" h="394335">
                  <a:moveTo>
                    <a:pt x="1122692" y="253365"/>
                  </a:moveTo>
                  <a:lnTo>
                    <a:pt x="1068070" y="253365"/>
                  </a:lnTo>
                  <a:lnTo>
                    <a:pt x="1068070" y="272415"/>
                  </a:lnTo>
                  <a:lnTo>
                    <a:pt x="1122692" y="272415"/>
                  </a:lnTo>
                  <a:lnTo>
                    <a:pt x="1122692" y="253365"/>
                  </a:lnTo>
                  <a:close/>
                </a:path>
                <a:path w="1123314" h="394335">
                  <a:moveTo>
                    <a:pt x="1122692" y="216535"/>
                  </a:moveTo>
                  <a:lnTo>
                    <a:pt x="1068070" y="216535"/>
                  </a:lnTo>
                  <a:lnTo>
                    <a:pt x="1068070" y="235585"/>
                  </a:lnTo>
                  <a:lnTo>
                    <a:pt x="1122692" y="235585"/>
                  </a:lnTo>
                  <a:lnTo>
                    <a:pt x="1122692" y="216535"/>
                  </a:lnTo>
                  <a:close/>
                </a:path>
                <a:path w="1123314" h="394335">
                  <a:moveTo>
                    <a:pt x="1122692" y="180975"/>
                  </a:moveTo>
                  <a:lnTo>
                    <a:pt x="1068070" y="180975"/>
                  </a:lnTo>
                  <a:lnTo>
                    <a:pt x="1068070" y="198755"/>
                  </a:lnTo>
                  <a:lnTo>
                    <a:pt x="1122692" y="198755"/>
                  </a:lnTo>
                  <a:lnTo>
                    <a:pt x="1122692" y="180975"/>
                  </a:lnTo>
                  <a:close/>
                </a:path>
                <a:path w="1123314" h="394335">
                  <a:moveTo>
                    <a:pt x="1122692" y="144145"/>
                  </a:moveTo>
                  <a:lnTo>
                    <a:pt x="1068070" y="144145"/>
                  </a:lnTo>
                  <a:lnTo>
                    <a:pt x="1068070" y="161925"/>
                  </a:lnTo>
                  <a:lnTo>
                    <a:pt x="1122692" y="161925"/>
                  </a:lnTo>
                  <a:lnTo>
                    <a:pt x="1122692" y="144145"/>
                  </a:lnTo>
                  <a:close/>
                </a:path>
                <a:path w="1123314" h="394335">
                  <a:moveTo>
                    <a:pt x="1122692" y="107315"/>
                  </a:moveTo>
                  <a:lnTo>
                    <a:pt x="1068070" y="107315"/>
                  </a:lnTo>
                  <a:lnTo>
                    <a:pt x="1068070" y="125095"/>
                  </a:lnTo>
                  <a:lnTo>
                    <a:pt x="1122692" y="125095"/>
                  </a:lnTo>
                  <a:lnTo>
                    <a:pt x="1122692" y="107315"/>
                  </a:lnTo>
                  <a:close/>
                </a:path>
                <a:path w="1123314" h="394335">
                  <a:moveTo>
                    <a:pt x="1122692" y="70485"/>
                  </a:moveTo>
                  <a:lnTo>
                    <a:pt x="1068070" y="70485"/>
                  </a:lnTo>
                  <a:lnTo>
                    <a:pt x="1068070" y="88265"/>
                  </a:lnTo>
                  <a:lnTo>
                    <a:pt x="1122692" y="88265"/>
                  </a:lnTo>
                  <a:lnTo>
                    <a:pt x="1122692" y="70485"/>
                  </a:lnTo>
                  <a:close/>
                </a:path>
                <a:path w="1123314" h="394335">
                  <a:moveTo>
                    <a:pt x="1122692" y="33655"/>
                  </a:moveTo>
                  <a:lnTo>
                    <a:pt x="1082687" y="33655"/>
                  </a:lnTo>
                  <a:lnTo>
                    <a:pt x="1082687" y="0"/>
                  </a:lnTo>
                  <a:lnTo>
                    <a:pt x="1064907" y="0"/>
                  </a:lnTo>
                  <a:lnTo>
                    <a:pt x="1064907" y="54622"/>
                  </a:lnTo>
                  <a:lnTo>
                    <a:pt x="1082687" y="54622"/>
                  </a:lnTo>
                  <a:lnTo>
                    <a:pt x="1082687" y="51435"/>
                  </a:lnTo>
                  <a:lnTo>
                    <a:pt x="1122692" y="51435"/>
                  </a:lnTo>
                  <a:lnTo>
                    <a:pt x="1122692" y="33655"/>
                  </a:lnTo>
                  <a:close/>
                </a:path>
              </a:pathLst>
            </a:custGeom>
            <a:solidFill>
              <a:srgbClr val="3364A3"/>
            </a:solidFill>
          </p:spPr>
          <p:txBody>
            <a:bodyPr wrap="square" lIns="0" tIns="0" rIns="0" bIns="0" rtlCol="0"/>
            <a:lstStyle/>
            <a:p>
              <a:endParaRPr/>
            </a:p>
          </p:txBody>
        </p:sp>
        <p:sp>
          <p:nvSpPr>
            <p:cNvPr id="67" name="object 67">
              <a:extLst>
                <a:ext uri="{FF2B5EF4-FFF2-40B4-BE49-F238E27FC236}">
                  <a16:creationId xmlns:a16="http://schemas.microsoft.com/office/drawing/2014/main" id="{54E36E11-64BA-A8D3-1D79-A48C848601DC}"/>
                </a:ext>
              </a:extLst>
            </p:cNvPr>
            <p:cNvSpPr/>
            <p:nvPr/>
          </p:nvSpPr>
          <p:spPr>
            <a:xfrm>
              <a:off x="2063750" y="4651340"/>
              <a:ext cx="15240" cy="2540"/>
            </a:xfrm>
            <a:custGeom>
              <a:avLst/>
              <a:gdLst/>
              <a:ahLst/>
              <a:cxnLst/>
              <a:rect l="l" t="t" r="r" b="b"/>
              <a:pathLst>
                <a:path w="15239" h="2539">
                  <a:moveTo>
                    <a:pt x="15239" y="0"/>
                  </a:moveTo>
                  <a:lnTo>
                    <a:pt x="15239" y="2539"/>
                  </a:lnTo>
                  <a:lnTo>
                    <a:pt x="0" y="2539"/>
                  </a:lnTo>
                </a:path>
              </a:pathLst>
            </a:custGeom>
            <a:ln w="54630">
              <a:solidFill>
                <a:srgbClr val="3364A3"/>
              </a:solidFill>
            </a:ln>
          </p:spPr>
          <p:txBody>
            <a:bodyPr wrap="square" lIns="0" tIns="0" rIns="0" bIns="0" rtlCol="0"/>
            <a:lstStyle/>
            <a:p>
              <a:endParaRPr/>
            </a:p>
          </p:txBody>
        </p:sp>
        <p:sp>
          <p:nvSpPr>
            <p:cNvPr id="68" name="object 68">
              <a:extLst>
                <a:ext uri="{FF2B5EF4-FFF2-40B4-BE49-F238E27FC236}">
                  <a16:creationId xmlns:a16="http://schemas.microsoft.com/office/drawing/2014/main" id="{E02E045F-4ACA-5A25-6445-46F630D57F24}"/>
                </a:ext>
              </a:extLst>
            </p:cNvPr>
            <p:cNvSpPr/>
            <p:nvPr/>
          </p:nvSpPr>
          <p:spPr>
            <a:xfrm>
              <a:off x="1549400" y="4626574"/>
              <a:ext cx="495300" cy="55244"/>
            </a:xfrm>
            <a:custGeom>
              <a:avLst/>
              <a:gdLst/>
              <a:ahLst/>
              <a:cxnLst/>
              <a:rect l="l" t="t" r="r" b="b"/>
              <a:pathLst>
                <a:path w="495300" h="55245">
                  <a:moveTo>
                    <a:pt x="17780" y="0"/>
                  </a:moveTo>
                  <a:lnTo>
                    <a:pt x="0" y="0"/>
                  </a:lnTo>
                  <a:lnTo>
                    <a:pt x="0" y="54622"/>
                  </a:lnTo>
                  <a:lnTo>
                    <a:pt x="17780" y="54622"/>
                  </a:lnTo>
                  <a:lnTo>
                    <a:pt x="17780" y="0"/>
                  </a:lnTo>
                  <a:close/>
                </a:path>
                <a:path w="495300" h="55245">
                  <a:moveTo>
                    <a:pt x="54610" y="0"/>
                  </a:moveTo>
                  <a:lnTo>
                    <a:pt x="36830" y="0"/>
                  </a:lnTo>
                  <a:lnTo>
                    <a:pt x="36830" y="54622"/>
                  </a:lnTo>
                  <a:lnTo>
                    <a:pt x="54610" y="54622"/>
                  </a:lnTo>
                  <a:lnTo>
                    <a:pt x="54610" y="0"/>
                  </a:lnTo>
                  <a:close/>
                </a:path>
                <a:path w="495300" h="55245">
                  <a:moveTo>
                    <a:pt x="91427" y="0"/>
                  </a:moveTo>
                  <a:lnTo>
                    <a:pt x="73660" y="0"/>
                  </a:lnTo>
                  <a:lnTo>
                    <a:pt x="73660" y="54622"/>
                  </a:lnTo>
                  <a:lnTo>
                    <a:pt x="91427" y="54622"/>
                  </a:lnTo>
                  <a:lnTo>
                    <a:pt x="91427" y="0"/>
                  </a:lnTo>
                  <a:close/>
                </a:path>
                <a:path w="495300" h="55245">
                  <a:moveTo>
                    <a:pt x="128270" y="0"/>
                  </a:moveTo>
                  <a:lnTo>
                    <a:pt x="109220" y="0"/>
                  </a:lnTo>
                  <a:lnTo>
                    <a:pt x="109220" y="54622"/>
                  </a:lnTo>
                  <a:lnTo>
                    <a:pt x="128270" y="54622"/>
                  </a:lnTo>
                  <a:lnTo>
                    <a:pt x="128270" y="0"/>
                  </a:lnTo>
                  <a:close/>
                </a:path>
                <a:path w="495300" h="55245">
                  <a:moveTo>
                    <a:pt x="165100" y="0"/>
                  </a:moveTo>
                  <a:lnTo>
                    <a:pt x="146050" y="0"/>
                  </a:lnTo>
                  <a:lnTo>
                    <a:pt x="146050" y="54622"/>
                  </a:lnTo>
                  <a:lnTo>
                    <a:pt x="165100" y="54622"/>
                  </a:lnTo>
                  <a:lnTo>
                    <a:pt x="165100" y="0"/>
                  </a:lnTo>
                  <a:close/>
                </a:path>
                <a:path w="495300" h="55245">
                  <a:moveTo>
                    <a:pt x="201930" y="0"/>
                  </a:moveTo>
                  <a:lnTo>
                    <a:pt x="182880" y="0"/>
                  </a:lnTo>
                  <a:lnTo>
                    <a:pt x="182880" y="54622"/>
                  </a:lnTo>
                  <a:lnTo>
                    <a:pt x="201930" y="54622"/>
                  </a:lnTo>
                  <a:lnTo>
                    <a:pt x="201930" y="0"/>
                  </a:lnTo>
                  <a:close/>
                </a:path>
                <a:path w="495300" h="55245">
                  <a:moveTo>
                    <a:pt x="238760" y="0"/>
                  </a:moveTo>
                  <a:lnTo>
                    <a:pt x="219710" y="0"/>
                  </a:lnTo>
                  <a:lnTo>
                    <a:pt x="219710" y="54622"/>
                  </a:lnTo>
                  <a:lnTo>
                    <a:pt x="238760" y="54622"/>
                  </a:lnTo>
                  <a:lnTo>
                    <a:pt x="238760" y="0"/>
                  </a:lnTo>
                  <a:close/>
                </a:path>
                <a:path w="495300" h="55245">
                  <a:moveTo>
                    <a:pt x="275590" y="0"/>
                  </a:moveTo>
                  <a:lnTo>
                    <a:pt x="256540" y="0"/>
                  </a:lnTo>
                  <a:lnTo>
                    <a:pt x="256540" y="54622"/>
                  </a:lnTo>
                  <a:lnTo>
                    <a:pt x="275590" y="54622"/>
                  </a:lnTo>
                  <a:lnTo>
                    <a:pt x="275590" y="0"/>
                  </a:lnTo>
                  <a:close/>
                </a:path>
                <a:path w="495300" h="55245">
                  <a:moveTo>
                    <a:pt x="312420" y="0"/>
                  </a:moveTo>
                  <a:lnTo>
                    <a:pt x="293370" y="0"/>
                  </a:lnTo>
                  <a:lnTo>
                    <a:pt x="293370" y="54622"/>
                  </a:lnTo>
                  <a:lnTo>
                    <a:pt x="312420" y="54622"/>
                  </a:lnTo>
                  <a:lnTo>
                    <a:pt x="312420" y="0"/>
                  </a:lnTo>
                  <a:close/>
                </a:path>
                <a:path w="495300" h="55245">
                  <a:moveTo>
                    <a:pt x="347980" y="0"/>
                  </a:moveTo>
                  <a:lnTo>
                    <a:pt x="330200" y="0"/>
                  </a:lnTo>
                  <a:lnTo>
                    <a:pt x="330200" y="54622"/>
                  </a:lnTo>
                  <a:lnTo>
                    <a:pt x="347980" y="54622"/>
                  </a:lnTo>
                  <a:lnTo>
                    <a:pt x="347980" y="0"/>
                  </a:lnTo>
                  <a:close/>
                </a:path>
                <a:path w="495300" h="55245">
                  <a:moveTo>
                    <a:pt x="384810" y="0"/>
                  </a:moveTo>
                  <a:lnTo>
                    <a:pt x="367030" y="0"/>
                  </a:lnTo>
                  <a:lnTo>
                    <a:pt x="367030" y="54622"/>
                  </a:lnTo>
                  <a:lnTo>
                    <a:pt x="384810" y="54622"/>
                  </a:lnTo>
                  <a:lnTo>
                    <a:pt x="384810" y="0"/>
                  </a:lnTo>
                  <a:close/>
                </a:path>
                <a:path w="495300" h="55245">
                  <a:moveTo>
                    <a:pt x="421640" y="0"/>
                  </a:moveTo>
                  <a:lnTo>
                    <a:pt x="403860" y="0"/>
                  </a:lnTo>
                  <a:lnTo>
                    <a:pt x="403860" y="54622"/>
                  </a:lnTo>
                  <a:lnTo>
                    <a:pt x="421640" y="54622"/>
                  </a:lnTo>
                  <a:lnTo>
                    <a:pt x="421640" y="0"/>
                  </a:lnTo>
                  <a:close/>
                </a:path>
                <a:path w="495300" h="55245">
                  <a:moveTo>
                    <a:pt x="458470" y="0"/>
                  </a:moveTo>
                  <a:lnTo>
                    <a:pt x="440690" y="0"/>
                  </a:lnTo>
                  <a:lnTo>
                    <a:pt x="440690" y="54622"/>
                  </a:lnTo>
                  <a:lnTo>
                    <a:pt x="458470" y="54622"/>
                  </a:lnTo>
                  <a:lnTo>
                    <a:pt x="458470" y="0"/>
                  </a:lnTo>
                  <a:close/>
                </a:path>
                <a:path w="495300" h="55245">
                  <a:moveTo>
                    <a:pt x="495300" y="0"/>
                  </a:moveTo>
                  <a:lnTo>
                    <a:pt x="477520" y="0"/>
                  </a:lnTo>
                  <a:lnTo>
                    <a:pt x="477520" y="54622"/>
                  </a:lnTo>
                  <a:lnTo>
                    <a:pt x="495300" y="54622"/>
                  </a:lnTo>
                  <a:lnTo>
                    <a:pt x="495300" y="0"/>
                  </a:lnTo>
                  <a:close/>
                </a:path>
              </a:pathLst>
            </a:custGeom>
            <a:solidFill>
              <a:srgbClr val="3364A3"/>
            </a:solidFill>
          </p:spPr>
          <p:txBody>
            <a:bodyPr wrap="square" lIns="0" tIns="0" rIns="0" bIns="0" rtlCol="0"/>
            <a:lstStyle/>
            <a:p>
              <a:endParaRPr/>
            </a:p>
          </p:txBody>
        </p:sp>
      </p:grpSp>
      <p:sp>
        <p:nvSpPr>
          <p:cNvPr id="4" name="CasellaDiTesto 3">
            <a:extLst>
              <a:ext uri="{FF2B5EF4-FFF2-40B4-BE49-F238E27FC236}">
                <a16:creationId xmlns:a16="http://schemas.microsoft.com/office/drawing/2014/main" id="{AB7F63F4-FECD-D4CC-394A-BACAC515B3A2}"/>
              </a:ext>
            </a:extLst>
          </p:cNvPr>
          <p:cNvSpPr txBox="1"/>
          <p:nvPr/>
        </p:nvSpPr>
        <p:spPr>
          <a:xfrm>
            <a:off x="1117099" y="86901"/>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latin typeface="+mj-lt"/>
                <a:ea typeface="+mj-ea"/>
                <a:cs typeface="+mj-cs"/>
              </a:rPr>
              <a:t>Deuterium-deuterium Fusion</a:t>
            </a:r>
            <a:endParaRPr lang="en-US" sz="4000" b="1" kern="1200" dirty="0">
              <a:solidFill>
                <a:schemeClr val="tx1"/>
              </a:solidFill>
              <a:latin typeface="+mj-lt"/>
              <a:ea typeface="+mj-ea"/>
              <a:cs typeface="+mj-cs"/>
            </a:endParaRPr>
          </a:p>
        </p:txBody>
      </p:sp>
      <p:pic>
        <p:nvPicPr>
          <p:cNvPr id="8" name="Immagine 7" descr="Immagine che contiene logo, Carattere, Elementi grafici, bianco&#10;&#10;Il contenuto generato dall'IA potrebbe non essere corretto.">
            <a:extLst>
              <a:ext uri="{FF2B5EF4-FFF2-40B4-BE49-F238E27FC236}">
                <a16:creationId xmlns:a16="http://schemas.microsoft.com/office/drawing/2014/main" id="{F7BE1701-7E15-85CF-68FD-46E43FCB7B50}"/>
              </a:ext>
            </a:extLst>
          </p:cNvPr>
          <p:cNvPicPr>
            <a:picLocks noChangeAspect="1"/>
          </p:cNvPicPr>
          <p:nvPr/>
        </p:nvPicPr>
        <p:blipFill>
          <a:blip r:embed="rId4">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69" name="Immagine 68" descr="Immagine che contiene segnale&#10;&#10;Descrizione generata automaticamente">
            <a:extLst>
              <a:ext uri="{FF2B5EF4-FFF2-40B4-BE49-F238E27FC236}">
                <a16:creationId xmlns:a16="http://schemas.microsoft.com/office/drawing/2014/main" id="{C0823D88-6841-41A9-1BB6-921A3F37B9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spTree>
    <p:extLst>
      <p:ext uri="{BB962C8B-B14F-4D97-AF65-F5344CB8AC3E}">
        <p14:creationId xmlns:p14="http://schemas.microsoft.com/office/powerpoint/2010/main" val="27450899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45">
            <a:extLst>
              <a:ext uri="{FF2B5EF4-FFF2-40B4-BE49-F238E27FC236}">
                <a16:creationId xmlns:a16="http://schemas.microsoft.com/office/drawing/2014/main" id="{AB1D31DF-7B51-45DA-9B68-7972DF13EA9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400850" y="1681143"/>
            <a:ext cx="5546895" cy="4034105"/>
          </a:xfrm>
          <a:prstGeom prst="rect">
            <a:avLst/>
          </a:prstGeom>
        </p:spPr>
      </p:pic>
      <p:grpSp>
        <p:nvGrpSpPr>
          <p:cNvPr id="5" name="그룹 52">
            <a:extLst>
              <a:ext uri="{FF2B5EF4-FFF2-40B4-BE49-F238E27FC236}">
                <a16:creationId xmlns:a16="http://schemas.microsoft.com/office/drawing/2014/main" id="{199ACF51-61FF-4B2D-99C3-95938D6ED64B}"/>
              </a:ext>
            </a:extLst>
          </p:cNvPr>
          <p:cNvGrpSpPr/>
          <p:nvPr/>
        </p:nvGrpSpPr>
        <p:grpSpPr>
          <a:xfrm>
            <a:off x="6247560" y="1142751"/>
            <a:ext cx="5543590" cy="4451642"/>
            <a:chOff x="6227001" y="1169706"/>
            <a:chExt cx="5543590" cy="4451642"/>
          </a:xfrm>
        </p:grpSpPr>
        <p:grpSp>
          <p:nvGrpSpPr>
            <p:cNvPr id="6" name="그룹 37">
              <a:extLst>
                <a:ext uri="{FF2B5EF4-FFF2-40B4-BE49-F238E27FC236}">
                  <a16:creationId xmlns:a16="http://schemas.microsoft.com/office/drawing/2014/main" id="{725D8308-985D-439A-AFB7-F49C5EAB33C9}"/>
                </a:ext>
              </a:extLst>
            </p:cNvPr>
            <p:cNvGrpSpPr/>
            <p:nvPr/>
          </p:nvGrpSpPr>
          <p:grpSpPr>
            <a:xfrm>
              <a:off x="6227001" y="1589819"/>
              <a:ext cx="5543590" cy="4031529"/>
              <a:chOff x="6103176" y="1035253"/>
              <a:chExt cx="5543590" cy="4031529"/>
            </a:xfrm>
          </p:grpSpPr>
          <p:pic>
            <p:nvPicPr>
              <p:cNvPr id="9" name="그림 36">
                <a:extLst>
                  <a:ext uri="{FF2B5EF4-FFF2-40B4-BE49-F238E27FC236}">
                    <a16:creationId xmlns:a16="http://schemas.microsoft.com/office/drawing/2014/main" id="{E00E16B3-7AC0-49B3-802A-741E6FD38B1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103176" y="1035253"/>
                <a:ext cx="5543590" cy="4031529"/>
              </a:xfrm>
              <a:prstGeom prst="rect">
                <a:avLst/>
              </a:prstGeom>
            </p:spPr>
          </p:pic>
          <p:sp>
            <p:nvSpPr>
              <p:cNvPr id="10" name="TextBox 30">
                <a:extLst>
                  <a:ext uri="{FF2B5EF4-FFF2-40B4-BE49-F238E27FC236}">
                    <a16:creationId xmlns:a16="http://schemas.microsoft.com/office/drawing/2014/main" id="{FCF34131-C248-42D3-8371-D5DBAB9C4E58}"/>
                  </a:ext>
                </a:extLst>
              </p:cNvPr>
              <p:cNvSpPr txBox="1"/>
              <p:nvPr/>
            </p:nvSpPr>
            <p:spPr>
              <a:xfrm>
                <a:off x="6536267" y="3474817"/>
                <a:ext cx="1702858" cy="369332"/>
              </a:xfrm>
              <a:prstGeom prst="rect">
                <a:avLst/>
              </a:prstGeom>
              <a:noFill/>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altLang="ko-KR" sz="1800" b="1" dirty="0" err="1"/>
                  <a:t>kT</a:t>
                </a:r>
                <a:r>
                  <a:rPr lang="en-US" altLang="ko-KR" sz="1800" b="1" dirty="0"/>
                  <a:t> ~ 1.9 keV </a:t>
                </a:r>
                <a:endParaRPr lang="ko-KR" altLang="en-US" dirty="0"/>
              </a:p>
            </p:txBody>
          </p:sp>
          <p:cxnSp>
            <p:nvCxnSpPr>
              <p:cNvPr id="11" name="직선 화살표 연결선 31">
                <a:extLst>
                  <a:ext uri="{FF2B5EF4-FFF2-40B4-BE49-F238E27FC236}">
                    <a16:creationId xmlns:a16="http://schemas.microsoft.com/office/drawing/2014/main" id="{8FD3A1BD-E528-4E44-8502-C1D71BEEDB00}"/>
                  </a:ext>
                </a:extLst>
              </p:cNvPr>
              <p:cNvCxnSpPr>
                <a:cxnSpLocks/>
              </p:cNvCxnSpPr>
              <p:nvPr/>
            </p:nvCxnSpPr>
            <p:spPr>
              <a:xfrm flipV="1">
                <a:off x="7465483" y="3219216"/>
                <a:ext cx="244475" cy="25560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7" name="TextBox 47">
              <a:extLst>
                <a:ext uri="{FF2B5EF4-FFF2-40B4-BE49-F238E27FC236}">
                  <a16:creationId xmlns:a16="http://schemas.microsoft.com/office/drawing/2014/main" id="{DA742328-592B-4DAF-8677-8040D33500FB}"/>
                </a:ext>
              </a:extLst>
            </p:cNvPr>
            <p:cNvSpPr txBox="1"/>
            <p:nvPr/>
          </p:nvSpPr>
          <p:spPr>
            <a:xfrm>
              <a:off x="6781921" y="1169706"/>
              <a:ext cx="4433749" cy="400110"/>
            </a:xfrm>
            <a:prstGeom prst="rect">
              <a:avLst/>
            </a:prstGeom>
            <a:noFill/>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2000" b="1" dirty="0"/>
                <a:t>Energy spectrum from the MCP</a:t>
              </a:r>
              <a:endParaRPr lang="ko-KR" altLang="en-US" sz="2000" b="1" dirty="0"/>
            </a:p>
          </p:txBody>
        </p:sp>
      </p:grpSp>
      <p:sp>
        <p:nvSpPr>
          <p:cNvPr id="12" name="TextBox 46">
            <a:extLst>
              <a:ext uri="{FF2B5EF4-FFF2-40B4-BE49-F238E27FC236}">
                <a16:creationId xmlns:a16="http://schemas.microsoft.com/office/drawing/2014/main" id="{869A2691-1976-4F83-9AC9-BE78EDFDF187}"/>
              </a:ext>
            </a:extLst>
          </p:cNvPr>
          <p:cNvSpPr txBox="1"/>
          <p:nvPr/>
        </p:nvSpPr>
        <p:spPr>
          <a:xfrm>
            <a:off x="1446082" y="1142751"/>
            <a:ext cx="3894667" cy="400110"/>
          </a:xfrm>
          <a:prstGeom prst="rect">
            <a:avLst/>
          </a:prstGeom>
          <a:noFill/>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2000" b="1" dirty="0"/>
              <a:t>Ideal Maxwellian distribution</a:t>
            </a:r>
            <a:endParaRPr lang="ko-KR" altLang="en-US" sz="2000" b="1" dirty="0"/>
          </a:p>
        </p:txBody>
      </p:sp>
      <p:sp>
        <p:nvSpPr>
          <p:cNvPr id="8" name="CasellaDiTesto 7">
            <a:extLst>
              <a:ext uri="{FF2B5EF4-FFF2-40B4-BE49-F238E27FC236}">
                <a16:creationId xmlns:a16="http://schemas.microsoft.com/office/drawing/2014/main" id="{B86F738F-2620-0AD5-FE72-AD0028B30BBF}"/>
              </a:ext>
            </a:extLst>
          </p:cNvPr>
          <p:cNvSpPr txBox="1"/>
          <p:nvPr/>
        </p:nvSpPr>
        <p:spPr>
          <a:xfrm>
            <a:off x="1117099" y="86901"/>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Energy definition in CE</a:t>
            </a:r>
          </a:p>
        </p:txBody>
      </p:sp>
      <p:pic>
        <p:nvPicPr>
          <p:cNvPr id="13" name="Immagine 12" descr="Immagine che contiene logo, Carattere, Elementi grafici, bianco&#10;&#10;Il contenuto generato dall'IA potrebbe non essere corretto.">
            <a:extLst>
              <a:ext uri="{FF2B5EF4-FFF2-40B4-BE49-F238E27FC236}">
                <a16:creationId xmlns:a16="http://schemas.microsoft.com/office/drawing/2014/main" id="{5B27AAC4-50FB-2ED5-C273-7435BF70A677}"/>
              </a:ext>
            </a:extLst>
          </p:cNvPr>
          <p:cNvPicPr>
            <a:picLocks noChangeAspect="1"/>
          </p:cNvPicPr>
          <p:nvPr/>
        </p:nvPicPr>
        <p:blipFill>
          <a:blip r:embed="rId4">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14" name="Immagine 13" descr="Immagine che contiene segnale&#10;&#10;Descrizione generata automaticamente">
            <a:extLst>
              <a:ext uri="{FF2B5EF4-FFF2-40B4-BE49-F238E27FC236}">
                <a16:creationId xmlns:a16="http://schemas.microsoft.com/office/drawing/2014/main" id="{810A4976-62B0-1244-2AB3-D6514E2C7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spTree>
    <p:extLst>
      <p:ext uri="{BB962C8B-B14F-4D97-AF65-F5344CB8AC3E}">
        <p14:creationId xmlns:p14="http://schemas.microsoft.com/office/powerpoint/2010/main" val="37399636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object 3">
            <a:extLst>
              <a:ext uri="{FF2B5EF4-FFF2-40B4-BE49-F238E27FC236}">
                <a16:creationId xmlns:a16="http://schemas.microsoft.com/office/drawing/2014/main" id="{A8CAD193-A191-3E7A-D7D7-961A8A436796}"/>
              </a:ext>
            </a:extLst>
          </p:cNvPr>
          <p:cNvGrpSpPr/>
          <p:nvPr/>
        </p:nvGrpSpPr>
        <p:grpSpPr>
          <a:xfrm>
            <a:off x="585955" y="1218277"/>
            <a:ext cx="4785200" cy="2885647"/>
            <a:chOff x="105832" y="4298685"/>
            <a:chExt cx="4785200" cy="2885647"/>
          </a:xfrm>
        </p:grpSpPr>
        <p:pic>
          <p:nvPicPr>
            <p:cNvPr id="14" name="object 4">
              <a:extLst>
                <a:ext uri="{FF2B5EF4-FFF2-40B4-BE49-F238E27FC236}">
                  <a16:creationId xmlns:a16="http://schemas.microsoft.com/office/drawing/2014/main" id="{71E48589-7336-9F65-B4D9-A1F61C55216C}"/>
                </a:ext>
              </a:extLst>
            </p:cNvPr>
            <p:cNvPicPr/>
            <p:nvPr/>
          </p:nvPicPr>
          <p:blipFill>
            <a:blip r:embed="rId2" cstate="print"/>
            <a:stretch>
              <a:fillRect/>
            </a:stretch>
          </p:blipFill>
          <p:spPr>
            <a:xfrm>
              <a:off x="105832" y="4298685"/>
              <a:ext cx="2524315" cy="2878200"/>
            </a:xfrm>
            <a:prstGeom prst="rect">
              <a:avLst/>
            </a:prstGeom>
          </p:spPr>
        </p:pic>
        <p:pic>
          <p:nvPicPr>
            <p:cNvPr id="16" name="object 6">
              <a:extLst>
                <a:ext uri="{FF2B5EF4-FFF2-40B4-BE49-F238E27FC236}">
                  <a16:creationId xmlns:a16="http://schemas.microsoft.com/office/drawing/2014/main" id="{D278AA4E-E424-F3BF-EE8F-3EF3860F453C}"/>
                </a:ext>
              </a:extLst>
            </p:cNvPr>
            <p:cNvPicPr/>
            <p:nvPr/>
          </p:nvPicPr>
          <p:blipFill>
            <a:blip r:embed="rId3" cstate="print"/>
            <a:stretch>
              <a:fillRect/>
            </a:stretch>
          </p:blipFill>
          <p:spPr>
            <a:xfrm>
              <a:off x="2920755" y="4557058"/>
              <a:ext cx="1970277" cy="2627274"/>
            </a:xfrm>
            <a:prstGeom prst="rect">
              <a:avLst/>
            </a:prstGeom>
          </p:spPr>
        </p:pic>
      </p:grpSp>
      <p:pic>
        <p:nvPicPr>
          <p:cNvPr id="19" name="object 9">
            <a:extLst>
              <a:ext uri="{FF2B5EF4-FFF2-40B4-BE49-F238E27FC236}">
                <a16:creationId xmlns:a16="http://schemas.microsoft.com/office/drawing/2014/main" id="{6A4089BA-413B-B33C-359C-84A90F78601C}"/>
              </a:ext>
            </a:extLst>
          </p:cNvPr>
          <p:cNvPicPr/>
          <p:nvPr/>
        </p:nvPicPr>
        <p:blipFill>
          <a:blip r:embed="rId4" cstate="print"/>
          <a:stretch>
            <a:fillRect/>
          </a:stretch>
        </p:blipFill>
        <p:spPr>
          <a:xfrm>
            <a:off x="5867686" y="1167493"/>
            <a:ext cx="5669280" cy="3200399"/>
          </a:xfrm>
          <a:prstGeom prst="rect">
            <a:avLst/>
          </a:prstGeom>
        </p:spPr>
      </p:pic>
      <p:sp>
        <p:nvSpPr>
          <p:cNvPr id="20" name="object 10">
            <a:extLst>
              <a:ext uri="{FF2B5EF4-FFF2-40B4-BE49-F238E27FC236}">
                <a16:creationId xmlns:a16="http://schemas.microsoft.com/office/drawing/2014/main" id="{4FF2754E-6AFC-3741-E658-6EF300CF69C0}"/>
              </a:ext>
            </a:extLst>
          </p:cNvPr>
          <p:cNvSpPr txBox="1"/>
          <p:nvPr/>
        </p:nvSpPr>
        <p:spPr>
          <a:xfrm>
            <a:off x="8733911" y="1599039"/>
            <a:ext cx="789305" cy="391795"/>
          </a:xfrm>
          <a:prstGeom prst="rect">
            <a:avLst/>
          </a:prstGeom>
        </p:spPr>
        <p:txBody>
          <a:bodyPr vert="horz" wrap="square" lIns="0" tIns="12700" rIns="0" bIns="0" rtlCol="0">
            <a:spAutoFit/>
          </a:bodyPr>
          <a:lstStyle/>
          <a:p>
            <a:pPr marL="12700">
              <a:lnSpc>
                <a:spcPct val="100000"/>
              </a:lnSpc>
              <a:spcBef>
                <a:spcPts val="100"/>
              </a:spcBef>
            </a:pPr>
            <a:r>
              <a:rPr sz="2400" spc="-10" dirty="0">
                <a:latin typeface="Times New Roman"/>
                <a:cs typeface="Times New Roman"/>
              </a:rPr>
              <a:t>x-</a:t>
            </a:r>
            <a:r>
              <a:rPr sz="2400" spc="-20" dirty="0">
                <a:latin typeface="Times New Roman"/>
                <a:cs typeface="Times New Roman"/>
              </a:rPr>
              <a:t>rays</a:t>
            </a:r>
            <a:endParaRPr sz="2400">
              <a:latin typeface="Times New Roman"/>
              <a:cs typeface="Times New Roman"/>
            </a:endParaRPr>
          </a:p>
        </p:txBody>
      </p:sp>
      <p:grpSp>
        <p:nvGrpSpPr>
          <p:cNvPr id="21" name="object 11">
            <a:extLst>
              <a:ext uri="{FF2B5EF4-FFF2-40B4-BE49-F238E27FC236}">
                <a16:creationId xmlns:a16="http://schemas.microsoft.com/office/drawing/2014/main" id="{5305A039-ABA7-1B6C-3ECE-8477735EE722}"/>
              </a:ext>
            </a:extLst>
          </p:cNvPr>
          <p:cNvGrpSpPr/>
          <p:nvPr/>
        </p:nvGrpSpPr>
        <p:grpSpPr>
          <a:xfrm>
            <a:off x="8158005" y="1870577"/>
            <a:ext cx="410209" cy="75565"/>
            <a:chOff x="2473198" y="4817891"/>
            <a:chExt cx="410209" cy="75565"/>
          </a:xfrm>
        </p:grpSpPr>
        <p:sp>
          <p:nvSpPr>
            <p:cNvPr id="22" name="object 12">
              <a:extLst>
                <a:ext uri="{FF2B5EF4-FFF2-40B4-BE49-F238E27FC236}">
                  <a16:creationId xmlns:a16="http://schemas.microsoft.com/office/drawing/2014/main" id="{FF7BFBCF-D2B6-3CC4-D07F-8FD833EC25A1}"/>
                </a:ext>
              </a:extLst>
            </p:cNvPr>
            <p:cNvSpPr/>
            <p:nvPr/>
          </p:nvSpPr>
          <p:spPr>
            <a:xfrm>
              <a:off x="2543403" y="4824724"/>
              <a:ext cx="339090" cy="31750"/>
            </a:xfrm>
            <a:custGeom>
              <a:avLst/>
              <a:gdLst/>
              <a:ahLst/>
              <a:cxnLst/>
              <a:rect l="l" t="t" r="r" b="b"/>
              <a:pathLst>
                <a:path w="339089" h="31750">
                  <a:moveTo>
                    <a:pt x="338759" y="0"/>
                  </a:moveTo>
                  <a:lnTo>
                    <a:pt x="0" y="31318"/>
                  </a:lnTo>
                </a:path>
              </a:pathLst>
            </a:custGeom>
            <a:ln w="3175">
              <a:solidFill>
                <a:srgbClr val="3364A3"/>
              </a:solidFill>
            </a:ln>
          </p:spPr>
          <p:txBody>
            <a:bodyPr wrap="square" lIns="0" tIns="0" rIns="0" bIns="0" rtlCol="0"/>
            <a:lstStyle/>
            <a:p>
              <a:endParaRPr/>
            </a:p>
          </p:txBody>
        </p:sp>
        <p:sp>
          <p:nvSpPr>
            <p:cNvPr id="23" name="object 13">
              <a:extLst>
                <a:ext uri="{FF2B5EF4-FFF2-40B4-BE49-F238E27FC236}">
                  <a16:creationId xmlns:a16="http://schemas.microsoft.com/office/drawing/2014/main" id="{E7506B0C-32C6-7064-27E6-C063C98F7294}"/>
                </a:ext>
              </a:extLst>
            </p:cNvPr>
            <p:cNvSpPr/>
            <p:nvPr/>
          </p:nvSpPr>
          <p:spPr>
            <a:xfrm>
              <a:off x="2473198" y="4817891"/>
              <a:ext cx="79375" cy="75565"/>
            </a:xfrm>
            <a:custGeom>
              <a:avLst/>
              <a:gdLst/>
              <a:ahLst/>
              <a:cxnLst/>
              <a:rect l="l" t="t" r="r" b="b"/>
              <a:pathLst>
                <a:path w="79375" h="75564">
                  <a:moveTo>
                    <a:pt x="71640" y="0"/>
                  </a:moveTo>
                  <a:lnTo>
                    <a:pt x="0" y="44640"/>
                  </a:lnTo>
                  <a:lnTo>
                    <a:pt x="78841" y="75234"/>
                  </a:lnTo>
                  <a:lnTo>
                    <a:pt x="71640" y="0"/>
                  </a:lnTo>
                  <a:close/>
                </a:path>
              </a:pathLst>
            </a:custGeom>
            <a:solidFill>
              <a:srgbClr val="3364A3"/>
            </a:solidFill>
          </p:spPr>
          <p:txBody>
            <a:bodyPr wrap="square" lIns="0" tIns="0" rIns="0" bIns="0" rtlCol="0"/>
            <a:lstStyle/>
            <a:p>
              <a:endParaRPr/>
            </a:p>
          </p:txBody>
        </p:sp>
      </p:grpSp>
      <p:sp>
        <p:nvSpPr>
          <p:cNvPr id="24" name="object 14">
            <a:extLst>
              <a:ext uri="{FF2B5EF4-FFF2-40B4-BE49-F238E27FC236}">
                <a16:creationId xmlns:a16="http://schemas.microsoft.com/office/drawing/2014/main" id="{9DCF7BD9-B9EE-9FD1-A9F2-F1809D5213D3}"/>
              </a:ext>
            </a:extLst>
          </p:cNvPr>
          <p:cNvSpPr txBox="1"/>
          <p:nvPr/>
        </p:nvSpPr>
        <p:spPr>
          <a:xfrm>
            <a:off x="8816703" y="2282324"/>
            <a:ext cx="534035" cy="757555"/>
          </a:xfrm>
          <a:prstGeom prst="rect">
            <a:avLst/>
          </a:prstGeom>
        </p:spPr>
        <p:txBody>
          <a:bodyPr vert="horz" wrap="square" lIns="0" tIns="12700" rIns="0" bIns="0" rtlCol="0">
            <a:spAutoFit/>
          </a:bodyPr>
          <a:lstStyle/>
          <a:p>
            <a:pPr marL="12700" marR="5080">
              <a:lnSpc>
                <a:spcPct val="100000"/>
              </a:lnSpc>
              <a:spcBef>
                <a:spcPts val="100"/>
              </a:spcBef>
            </a:pPr>
            <a:r>
              <a:rPr sz="2400" spc="-25" dirty="0">
                <a:latin typeface="Times New Roman"/>
                <a:cs typeface="Times New Roman"/>
              </a:rPr>
              <a:t>keV </a:t>
            </a:r>
            <a:r>
              <a:rPr sz="2400" spc="-20" dirty="0">
                <a:latin typeface="Times New Roman"/>
                <a:cs typeface="Times New Roman"/>
              </a:rPr>
              <a:t>ions</a:t>
            </a:r>
            <a:endParaRPr sz="2400">
              <a:latin typeface="Times New Roman"/>
              <a:cs typeface="Times New Roman"/>
            </a:endParaRPr>
          </a:p>
        </p:txBody>
      </p:sp>
      <p:grpSp>
        <p:nvGrpSpPr>
          <p:cNvPr id="25" name="object 15">
            <a:extLst>
              <a:ext uri="{FF2B5EF4-FFF2-40B4-BE49-F238E27FC236}">
                <a16:creationId xmlns:a16="http://schemas.microsoft.com/office/drawing/2014/main" id="{03CC33FE-612D-725F-E934-13FCE676F869}"/>
              </a:ext>
            </a:extLst>
          </p:cNvPr>
          <p:cNvGrpSpPr/>
          <p:nvPr/>
        </p:nvGrpSpPr>
        <p:grpSpPr>
          <a:xfrm>
            <a:off x="9381370" y="2823941"/>
            <a:ext cx="141605" cy="372745"/>
            <a:chOff x="3696563" y="5771255"/>
            <a:chExt cx="141605" cy="372745"/>
          </a:xfrm>
        </p:grpSpPr>
        <p:sp>
          <p:nvSpPr>
            <p:cNvPr id="26" name="object 16">
              <a:extLst>
                <a:ext uri="{FF2B5EF4-FFF2-40B4-BE49-F238E27FC236}">
                  <a16:creationId xmlns:a16="http://schemas.microsoft.com/office/drawing/2014/main" id="{ABBADAE8-E8F7-A8AD-33F3-993AF8A73B00}"/>
                </a:ext>
              </a:extLst>
            </p:cNvPr>
            <p:cNvSpPr/>
            <p:nvPr/>
          </p:nvSpPr>
          <p:spPr>
            <a:xfrm>
              <a:off x="3697198" y="5771890"/>
              <a:ext cx="106680" cy="305435"/>
            </a:xfrm>
            <a:custGeom>
              <a:avLst/>
              <a:gdLst/>
              <a:ahLst/>
              <a:cxnLst/>
              <a:rect l="l" t="t" r="r" b="b"/>
              <a:pathLst>
                <a:path w="106679" h="305435">
                  <a:moveTo>
                    <a:pt x="0" y="0"/>
                  </a:moveTo>
                  <a:lnTo>
                    <a:pt x="106565" y="305282"/>
                  </a:lnTo>
                </a:path>
              </a:pathLst>
            </a:custGeom>
            <a:ln w="3175">
              <a:solidFill>
                <a:srgbClr val="3364A3"/>
              </a:solidFill>
            </a:ln>
          </p:spPr>
          <p:txBody>
            <a:bodyPr wrap="square" lIns="0" tIns="0" rIns="0" bIns="0" rtlCol="0"/>
            <a:lstStyle/>
            <a:p>
              <a:endParaRPr/>
            </a:p>
          </p:txBody>
        </p:sp>
        <p:sp>
          <p:nvSpPr>
            <p:cNvPr id="27" name="object 17">
              <a:extLst>
                <a:ext uri="{FF2B5EF4-FFF2-40B4-BE49-F238E27FC236}">
                  <a16:creationId xmlns:a16="http://schemas.microsoft.com/office/drawing/2014/main" id="{16080B1A-98AB-D567-7246-993EC1E7ACBD}"/>
                </a:ext>
              </a:extLst>
            </p:cNvPr>
            <p:cNvSpPr/>
            <p:nvPr/>
          </p:nvSpPr>
          <p:spPr>
            <a:xfrm>
              <a:off x="3766680" y="6059888"/>
              <a:ext cx="71755" cy="84455"/>
            </a:xfrm>
            <a:custGeom>
              <a:avLst/>
              <a:gdLst/>
              <a:ahLst/>
              <a:cxnLst/>
              <a:rect l="l" t="t" r="r" b="b"/>
              <a:pathLst>
                <a:path w="71754" h="84454">
                  <a:moveTo>
                    <a:pt x="71285" y="0"/>
                  </a:moveTo>
                  <a:lnTo>
                    <a:pt x="0" y="24841"/>
                  </a:lnTo>
                  <a:lnTo>
                    <a:pt x="60477" y="83883"/>
                  </a:lnTo>
                  <a:lnTo>
                    <a:pt x="71285" y="0"/>
                  </a:lnTo>
                  <a:close/>
                </a:path>
              </a:pathLst>
            </a:custGeom>
            <a:solidFill>
              <a:srgbClr val="3364A3"/>
            </a:solidFill>
          </p:spPr>
          <p:txBody>
            <a:bodyPr wrap="square" lIns="0" tIns="0" rIns="0" bIns="0" rtlCol="0"/>
            <a:lstStyle/>
            <a:p>
              <a:endParaRPr/>
            </a:p>
          </p:txBody>
        </p:sp>
      </p:grpSp>
      <p:sp>
        <p:nvSpPr>
          <p:cNvPr id="28" name="object 18">
            <a:extLst>
              <a:ext uri="{FF2B5EF4-FFF2-40B4-BE49-F238E27FC236}">
                <a16:creationId xmlns:a16="http://schemas.microsoft.com/office/drawing/2014/main" id="{279C140B-9B9C-0764-FA9F-986B75AF2ABC}"/>
              </a:ext>
            </a:extLst>
          </p:cNvPr>
          <p:cNvSpPr txBox="1"/>
          <p:nvPr/>
        </p:nvSpPr>
        <p:spPr>
          <a:xfrm>
            <a:off x="10104432" y="1444238"/>
            <a:ext cx="601980" cy="757555"/>
          </a:xfrm>
          <a:prstGeom prst="rect">
            <a:avLst/>
          </a:prstGeom>
        </p:spPr>
        <p:txBody>
          <a:bodyPr vert="horz" wrap="square" lIns="0" tIns="12700" rIns="0" bIns="0" rtlCol="0">
            <a:spAutoFit/>
          </a:bodyPr>
          <a:lstStyle/>
          <a:p>
            <a:pPr marL="12700" marR="5080">
              <a:lnSpc>
                <a:spcPct val="100000"/>
              </a:lnSpc>
              <a:spcBef>
                <a:spcPts val="100"/>
              </a:spcBef>
            </a:pPr>
            <a:r>
              <a:rPr sz="2400" spc="-20" dirty="0">
                <a:latin typeface="Times New Roman"/>
                <a:cs typeface="Times New Roman"/>
              </a:rPr>
              <a:t>slow ions</a:t>
            </a:r>
            <a:endParaRPr sz="2400">
              <a:latin typeface="Times New Roman"/>
              <a:cs typeface="Times New Roman"/>
            </a:endParaRPr>
          </a:p>
        </p:txBody>
      </p:sp>
      <p:grpSp>
        <p:nvGrpSpPr>
          <p:cNvPr id="29" name="object 19">
            <a:extLst>
              <a:ext uri="{FF2B5EF4-FFF2-40B4-BE49-F238E27FC236}">
                <a16:creationId xmlns:a16="http://schemas.microsoft.com/office/drawing/2014/main" id="{3FE00650-2997-6572-F19E-F6C93994D546}"/>
              </a:ext>
            </a:extLst>
          </p:cNvPr>
          <p:cNvGrpSpPr/>
          <p:nvPr/>
        </p:nvGrpSpPr>
        <p:grpSpPr>
          <a:xfrm>
            <a:off x="10682053" y="2120132"/>
            <a:ext cx="144145" cy="410845"/>
            <a:chOff x="4997246" y="5067446"/>
            <a:chExt cx="144145" cy="410845"/>
          </a:xfrm>
        </p:grpSpPr>
        <p:sp>
          <p:nvSpPr>
            <p:cNvPr id="30" name="object 20">
              <a:extLst>
                <a:ext uri="{FF2B5EF4-FFF2-40B4-BE49-F238E27FC236}">
                  <a16:creationId xmlns:a16="http://schemas.microsoft.com/office/drawing/2014/main" id="{C335FF96-3056-549B-DF21-ADE698F1F60A}"/>
                </a:ext>
              </a:extLst>
            </p:cNvPr>
            <p:cNvSpPr/>
            <p:nvPr/>
          </p:nvSpPr>
          <p:spPr>
            <a:xfrm>
              <a:off x="4997881" y="5068081"/>
              <a:ext cx="109220" cy="342900"/>
            </a:xfrm>
            <a:custGeom>
              <a:avLst/>
              <a:gdLst/>
              <a:ahLst/>
              <a:cxnLst/>
              <a:rect l="l" t="t" r="r" b="b"/>
              <a:pathLst>
                <a:path w="109220" h="342900">
                  <a:moveTo>
                    <a:pt x="0" y="0"/>
                  </a:moveTo>
                  <a:lnTo>
                    <a:pt x="108712" y="342366"/>
                  </a:lnTo>
                </a:path>
              </a:pathLst>
            </a:custGeom>
            <a:ln w="3175">
              <a:solidFill>
                <a:srgbClr val="3364A3"/>
              </a:solidFill>
            </a:ln>
          </p:spPr>
          <p:txBody>
            <a:bodyPr wrap="square" lIns="0" tIns="0" rIns="0" bIns="0" rtlCol="0"/>
            <a:lstStyle/>
            <a:p>
              <a:endParaRPr/>
            </a:p>
          </p:txBody>
        </p:sp>
        <p:sp>
          <p:nvSpPr>
            <p:cNvPr id="31" name="object 21">
              <a:extLst>
                <a:ext uri="{FF2B5EF4-FFF2-40B4-BE49-F238E27FC236}">
                  <a16:creationId xmlns:a16="http://schemas.microsoft.com/office/drawing/2014/main" id="{4BABB246-47A9-B441-C939-956F4E058692}"/>
                </a:ext>
              </a:extLst>
            </p:cNvPr>
            <p:cNvSpPr/>
            <p:nvPr/>
          </p:nvSpPr>
          <p:spPr>
            <a:xfrm>
              <a:off x="5068798" y="5394243"/>
              <a:ext cx="72390" cy="83820"/>
            </a:xfrm>
            <a:custGeom>
              <a:avLst/>
              <a:gdLst/>
              <a:ahLst/>
              <a:cxnLst/>
              <a:rect l="l" t="t" r="r" b="b"/>
              <a:pathLst>
                <a:path w="72389" h="83820">
                  <a:moveTo>
                    <a:pt x="72364" y="0"/>
                  </a:moveTo>
                  <a:lnTo>
                    <a:pt x="0" y="23037"/>
                  </a:lnTo>
                  <a:lnTo>
                    <a:pt x="59042" y="83527"/>
                  </a:lnTo>
                  <a:lnTo>
                    <a:pt x="72364" y="0"/>
                  </a:lnTo>
                  <a:close/>
                </a:path>
              </a:pathLst>
            </a:custGeom>
            <a:solidFill>
              <a:srgbClr val="3364A3"/>
            </a:solidFill>
          </p:spPr>
          <p:txBody>
            <a:bodyPr wrap="square" lIns="0" tIns="0" rIns="0" bIns="0" rtlCol="0"/>
            <a:lstStyle/>
            <a:p>
              <a:endParaRPr/>
            </a:p>
          </p:txBody>
        </p:sp>
      </p:grpSp>
      <p:pic>
        <p:nvPicPr>
          <p:cNvPr id="5122" name="Picture 2" descr="Analysis of laser-generated plasma ionizing radiation by synthetic single  crystal diamond detectors">
            <a:extLst>
              <a:ext uri="{FF2B5EF4-FFF2-40B4-BE49-F238E27FC236}">
                <a16:creationId xmlns:a16="http://schemas.microsoft.com/office/drawing/2014/main" id="{B2E3F504-1076-E655-8E8A-2FD93C4EC6E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8311"/>
          <a:stretch/>
        </p:blipFill>
        <p:spPr bwMode="auto">
          <a:xfrm>
            <a:off x="6096000" y="4814536"/>
            <a:ext cx="2119847" cy="1154941"/>
          </a:xfrm>
          <a:prstGeom prst="rect">
            <a:avLst/>
          </a:prstGeom>
          <a:noFill/>
          <a:extLst>
            <a:ext uri="{909E8E84-426E-40DD-AFC4-6F175D3DCCD1}">
              <a14:hiddenFill xmlns:a14="http://schemas.microsoft.com/office/drawing/2010/main">
                <a:solidFill>
                  <a:srgbClr val="FFFFFF"/>
                </a:solidFill>
              </a14:hiddenFill>
            </a:ext>
          </a:extLst>
        </p:spPr>
      </p:pic>
      <p:pic>
        <p:nvPicPr>
          <p:cNvPr id="41" name="object 8">
            <a:extLst>
              <a:ext uri="{FF2B5EF4-FFF2-40B4-BE49-F238E27FC236}">
                <a16:creationId xmlns:a16="http://schemas.microsoft.com/office/drawing/2014/main" id="{C39BD84C-15AB-8DD3-0E13-338C473866D9}"/>
              </a:ext>
            </a:extLst>
          </p:cNvPr>
          <p:cNvPicPr/>
          <p:nvPr/>
        </p:nvPicPr>
        <p:blipFill>
          <a:blip r:embed="rId6" cstate="print"/>
          <a:stretch>
            <a:fillRect/>
          </a:stretch>
        </p:blipFill>
        <p:spPr>
          <a:xfrm>
            <a:off x="901784" y="4251158"/>
            <a:ext cx="4334713" cy="2327707"/>
          </a:xfrm>
          <a:prstGeom prst="rect">
            <a:avLst/>
          </a:prstGeom>
        </p:spPr>
      </p:pic>
      <p:sp>
        <p:nvSpPr>
          <p:cNvPr id="42" name="object 11">
            <a:extLst>
              <a:ext uri="{FF2B5EF4-FFF2-40B4-BE49-F238E27FC236}">
                <a16:creationId xmlns:a16="http://schemas.microsoft.com/office/drawing/2014/main" id="{16E976DC-3183-0180-28AC-B1E70280E3B8}"/>
              </a:ext>
            </a:extLst>
          </p:cNvPr>
          <p:cNvSpPr txBox="1"/>
          <p:nvPr/>
        </p:nvSpPr>
        <p:spPr>
          <a:xfrm>
            <a:off x="1558475" y="5060490"/>
            <a:ext cx="1510665" cy="360680"/>
          </a:xfrm>
          <a:prstGeom prst="rect">
            <a:avLst/>
          </a:prstGeom>
        </p:spPr>
        <p:txBody>
          <a:bodyPr vert="horz" wrap="square" lIns="0" tIns="12700" rIns="0" bIns="0" rtlCol="0">
            <a:spAutoFit/>
          </a:bodyPr>
          <a:lstStyle/>
          <a:p>
            <a:pPr marL="12700">
              <a:lnSpc>
                <a:spcPct val="100000"/>
              </a:lnSpc>
              <a:spcBef>
                <a:spcPts val="100"/>
              </a:spcBef>
            </a:pPr>
            <a:r>
              <a:rPr sz="2200" spc="135" dirty="0">
                <a:latin typeface="Arial"/>
                <a:cs typeface="Arial"/>
              </a:rPr>
              <a:t>photopeak</a:t>
            </a:r>
            <a:endParaRPr sz="2200" dirty="0">
              <a:latin typeface="Arial"/>
              <a:cs typeface="Arial"/>
            </a:endParaRPr>
          </a:p>
        </p:txBody>
      </p:sp>
      <p:pic>
        <p:nvPicPr>
          <p:cNvPr id="43" name="Picture 2" descr="Analysis of laser-generated plasma ionizing radiation by synthetic single  crystal diamond detectors">
            <a:extLst>
              <a:ext uri="{FF2B5EF4-FFF2-40B4-BE49-F238E27FC236}">
                <a16:creationId xmlns:a16="http://schemas.microsoft.com/office/drawing/2014/main" id="{4B8173E6-3C3C-76EC-6CEF-0387C90F46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5" t="66231" r="-125" b="2080"/>
          <a:stretch/>
        </p:blipFill>
        <p:spPr bwMode="auto">
          <a:xfrm>
            <a:off x="8370129" y="4799437"/>
            <a:ext cx="2147562" cy="1170041"/>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DB83F96B-2362-092D-B757-7C13B97C6F5A}"/>
              </a:ext>
            </a:extLst>
          </p:cNvPr>
          <p:cNvSpPr txBox="1"/>
          <p:nvPr/>
        </p:nvSpPr>
        <p:spPr>
          <a:xfrm>
            <a:off x="1117099" y="86901"/>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Energy de</a:t>
            </a:r>
            <a:r>
              <a:rPr lang="en-US" sz="4000" b="1" dirty="0">
                <a:latin typeface="+mj-lt"/>
                <a:ea typeface="+mj-ea"/>
                <a:cs typeface="+mj-cs"/>
              </a:rPr>
              <a:t>finition in CE</a:t>
            </a:r>
            <a:endParaRPr lang="en-US" sz="4000" b="1" kern="1200" dirty="0">
              <a:solidFill>
                <a:schemeClr val="tx1"/>
              </a:solidFill>
              <a:latin typeface="+mj-lt"/>
              <a:ea typeface="+mj-ea"/>
              <a:cs typeface="+mj-cs"/>
            </a:endParaRPr>
          </a:p>
        </p:txBody>
      </p:sp>
      <p:pic>
        <p:nvPicPr>
          <p:cNvPr id="5" name="Immagine 4" descr="Immagine che contiene logo, Carattere, Elementi grafici, bianco&#10;&#10;Il contenuto generato dall'IA potrebbe non essere corretto.">
            <a:extLst>
              <a:ext uri="{FF2B5EF4-FFF2-40B4-BE49-F238E27FC236}">
                <a16:creationId xmlns:a16="http://schemas.microsoft.com/office/drawing/2014/main" id="{CEF3A84F-6A0F-8AAF-92AA-5A0090EB022B}"/>
              </a:ext>
            </a:extLst>
          </p:cNvPr>
          <p:cNvPicPr>
            <a:picLocks noChangeAspect="1"/>
          </p:cNvPicPr>
          <p:nvPr/>
        </p:nvPicPr>
        <p:blipFill>
          <a:blip r:embed="rId7">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6" name="Immagine 5" descr="Immagine che contiene segnale&#10;&#10;Descrizione generata automaticamente">
            <a:extLst>
              <a:ext uri="{FF2B5EF4-FFF2-40B4-BE49-F238E27FC236}">
                <a16:creationId xmlns:a16="http://schemas.microsoft.com/office/drawing/2014/main" id="{62672595-7FEA-AC45-E720-A9B8C20CA0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spTree>
    <p:extLst>
      <p:ext uri="{BB962C8B-B14F-4D97-AF65-F5344CB8AC3E}">
        <p14:creationId xmlns:p14="http://schemas.microsoft.com/office/powerpoint/2010/main" val="8445581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ject 5">
            <a:extLst>
              <a:ext uri="{FF2B5EF4-FFF2-40B4-BE49-F238E27FC236}">
                <a16:creationId xmlns:a16="http://schemas.microsoft.com/office/drawing/2014/main" id="{22300418-DA6C-BC2D-66E3-808E7C56FCE2}"/>
              </a:ext>
            </a:extLst>
          </p:cNvPr>
          <p:cNvPicPr/>
          <p:nvPr/>
        </p:nvPicPr>
        <p:blipFill rotWithShape="1">
          <a:blip r:embed="rId2" cstate="print"/>
          <a:srcRect b="18486"/>
          <a:stretch/>
        </p:blipFill>
        <p:spPr>
          <a:xfrm>
            <a:off x="5872835" y="3216509"/>
            <a:ext cx="5807724" cy="3049671"/>
          </a:xfrm>
          <a:prstGeom prst="rect">
            <a:avLst/>
          </a:prstGeom>
        </p:spPr>
      </p:pic>
      <p:sp>
        <p:nvSpPr>
          <p:cNvPr id="11" name="object 3">
            <a:extLst>
              <a:ext uri="{FF2B5EF4-FFF2-40B4-BE49-F238E27FC236}">
                <a16:creationId xmlns:a16="http://schemas.microsoft.com/office/drawing/2014/main" id="{E3AB709F-FA4B-C442-F5E3-A1F0F4A055AC}"/>
              </a:ext>
            </a:extLst>
          </p:cNvPr>
          <p:cNvSpPr txBox="1"/>
          <p:nvPr/>
        </p:nvSpPr>
        <p:spPr>
          <a:xfrm>
            <a:off x="5768831" y="1657966"/>
            <a:ext cx="6183683" cy="1068070"/>
          </a:xfrm>
          <a:prstGeom prst="rect">
            <a:avLst/>
          </a:prstGeom>
        </p:spPr>
        <p:txBody>
          <a:bodyPr vert="horz" wrap="square" lIns="0" tIns="36194" rIns="0" bIns="0" rtlCol="0">
            <a:spAutoFit/>
          </a:bodyPr>
          <a:lstStyle/>
          <a:p>
            <a:pPr marL="38100" marR="30480">
              <a:lnSpc>
                <a:spcPts val="2020"/>
              </a:lnSpc>
              <a:spcBef>
                <a:spcPts val="284"/>
              </a:spcBef>
            </a:pPr>
            <a:r>
              <a:rPr sz="1800" dirty="0">
                <a:latin typeface="Arial"/>
                <a:cs typeface="Arial"/>
              </a:rPr>
              <a:t>the</a:t>
            </a:r>
            <a:r>
              <a:rPr sz="1800" spc="-45" dirty="0">
                <a:latin typeface="Arial"/>
                <a:cs typeface="Arial"/>
              </a:rPr>
              <a:t> </a:t>
            </a:r>
            <a:r>
              <a:rPr sz="1800" dirty="0">
                <a:latin typeface="Arial"/>
                <a:cs typeface="Arial"/>
              </a:rPr>
              <a:t>number</a:t>
            </a:r>
            <a:r>
              <a:rPr sz="1800" spc="-30" dirty="0">
                <a:latin typeface="Arial"/>
                <a:cs typeface="Arial"/>
              </a:rPr>
              <a:t> </a:t>
            </a:r>
            <a:r>
              <a:rPr sz="1800" dirty="0">
                <a:latin typeface="Arial"/>
                <a:cs typeface="Arial"/>
              </a:rPr>
              <a:t>of</a:t>
            </a:r>
            <a:r>
              <a:rPr sz="1800" spc="-20" dirty="0">
                <a:latin typeface="Arial"/>
                <a:cs typeface="Arial"/>
              </a:rPr>
              <a:t> </a:t>
            </a:r>
            <a:r>
              <a:rPr sz="1800" dirty="0">
                <a:latin typeface="Arial"/>
                <a:cs typeface="Arial"/>
              </a:rPr>
              <a:t>fusion</a:t>
            </a:r>
            <a:r>
              <a:rPr sz="1800" spc="-30" dirty="0">
                <a:latin typeface="Arial"/>
                <a:cs typeface="Arial"/>
              </a:rPr>
              <a:t> </a:t>
            </a:r>
            <a:r>
              <a:rPr sz="1800" dirty="0">
                <a:latin typeface="Arial"/>
                <a:cs typeface="Arial"/>
              </a:rPr>
              <a:t>displays</a:t>
            </a:r>
            <a:r>
              <a:rPr sz="1800" spc="-25" dirty="0">
                <a:latin typeface="Arial"/>
                <a:cs typeface="Arial"/>
              </a:rPr>
              <a:t> </a:t>
            </a:r>
            <a:r>
              <a:rPr sz="1800" dirty="0">
                <a:latin typeface="Arial"/>
                <a:cs typeface="Arial"/>
              </a:rPr>
              <a:t>the</a:t>
            </a:r>
            <a:r>
              <a:rPr sz="1800" spc="-40" dirty="0">
                <a:latin typeface="Arial"/>
                <a:cs typeface="Arial"/>
              </a:rPr>
              <a:t> </a:t>
            </a:r>
            <a:r>
              <a:rPr sz="1800" dirty="0">
                <a:latin typeface="Arial"/>
                <a:cs typeface="Arial"/>
              </a:rPr>
              <a:t>power</a:t>
            </a:r>
            <a:r>
              <a:rPr sz="1800" spc="-30" dirty="0">
                <a:latin typeface="Arial"/>
                <a:cs typeface="Arial"/>
              </a:rPr>
              <a:t> </a:t>
            </a:r>
            <a:r>
              <a:rPr sz="1800" dirty="0">
                <a:latin typeface="Arial"/>
                <a:cs typeface="Arial"/>
              </a:rPr>
              <a:t>law</a:t>
            </a:r>
            <a:r>
              <a:rPr sz="1800" spc="-30" dirty="0">
                <a:latin typeface="Arial"/>
                <a:cs typeface="Arial"/>
              </a:rPr>
              <a:t> </a:t>
            </a:r>
            <a:r>
              <a:rPr sz="1800" dirty="0">
                <a:latin typeface="Arial"/>
                <a:cs typeface="Arial"/>
              </a:rPr>
              <a:t>dependence</a:t>
            </a:r>
            <a:r>
              <a:rPr sz="1800" spc="-30" dirty="0">
                <a:latin typeface="Arial"/>
                <a:cs typeface="Arial"/>
              </a:rPr>
              <a:t> </a:t>
            </a:r>
            <a:r>
              <a:rPr sz="1800" dirty="0">
                <a:latin typeface="Arial"/>
                <a:cs typeface="Arial"/>
              </a:rPr>
              <a:t>from</a:t>
            </a:r>
            <a:r>
              <a:rPr sz="1800" spc="-20" dirty="0">
                <a:latin typeface="Arial"/>
                <a:cs typeface="Arial"/>
              </a:rPr>
              <a:t> </a:t>
            </a:r>
            <a:r>
              <a:rPr sz="1800" spc="-25" dirty="0">
                <a:latin typeface="Arial"/>
                <a:cs typeface="Arial"/>
              </a:rPr>
              <a:t>the </a:t>
            </a:r>
            <a:r>
              <a:rPr sz="1800" dirty="0">
                <a:latin typeface="Arial"/>
                <a:cs typeface="Arial"/>
              </a:rPr>
              <a:t>critical</a:t>
            </a:r>
            <a:r>
              <a:rPr sz="1800" spc="-30" dirty="0">
                <a:latin typeface="Arial"/>
                <a:cs typeface="Arial"/>
              </a:rPr>
              <a:t> </a:t>
            </a:r>
            <a:r>
              <a:rPr sz="1800" dirty="0">
                <a:latin typeface="Arial"/>
                <a:cs typeface="Arial"/>
              </a:rPr>
              <a:t>temperature</a:t>
            </a:r>
            <a:r>
              <a:rPr sz="1800" spc="-25" dirty="0">
                <a:latin typeface="Arial"/>
                <a:cs typeface="Arial"/>
              </a:rPr>
              <a:t> </a:t>
            </a:r>
            <a:r>
              <a:rPr sz="1800" dirty="0">
                <a:latin typeface="Arial"/>
                <a:cs typeface="Arial"/>
              </a:rPr>
              <a:t>with</a:t>
            </a:r>
            <a:r>
              <a:rPr sz="1800" spc="-35" dirty="0">
                <a:latin typeface="Arial"/>
                <a:cs typeface="Arial"/>
              </a:rPr>
              <a:t> </a:t>
            </a:r>
            <a:r>
              <a:rPr sz="1800" dirty="0">
                <a:latin typeface="Arial"/>
                <a:cs typeface="Arial"/>
              </a:rPr>
              <a:t>the</a:t>
            </a:r>
            <a:r>
              <a:rPr sz="1800" spc="-25" dirty="0">
                <a:latin typeface="Arial"/>
                <a:cs typeface="Arial"/>
              </a:rPr>
              <a:t> </a:t>
            </a:r>
            <a:r>
              <a:rPr sz="1800" dirty="0">
                <a:latin typeface="Arial"/>
                <a:cs typeface="Arial"/>
              </a:rPr>
              <a:t>critical</a:t>
            </a:r>
            <a:r>
              <a:rPr sz="1800" spc="-25" dirty="0">
                <a:latin typeface="Arial"/>
                <a:cs typeface="Arial"/>
              </a:rPr>
              <a:t> </a:t>
            </a:r>
            <a:r>
              <a:rPr sz="1800" dirty="0">
                <a:latin typeface="Arial"/>
                <a:cs typeface="Arial"/>
              </a:rPr>
              <a:t>exponent</a:t>
            </a:r>
            <a:r>
              <a:rPr sz="1800" spc="-20" dirty="0">
                <a:latin typeface="Arial"/>
                <a:cs typeface="Arial"/>
              </a:rPr>
              <a:t> </a:t>
            </a:r>
            <a:r>
              <a:rPr sz="1800" dirty="0">
                <a:latin typeface="Arial"/>
                <a:cs typeface="Arial"/>
              </a:rPr>
              <a:t>close</a:t>
            </a:r>
            <a:r>
              <a:rPr sz="1800" spc="-25" dirty="0">
                <a:latin typeface="Arial"/>
                <a:cs typeface="Arial"/>
              </a:rPr>
              <a:t> </a:t>
            </a:r>
            <a:r>
              <a:rPr sz="1800" dirty="0">
                <a:latin typeface="Arial"/>
                <a:cs typeface="Arial"/>
              </a:rPr>
              <a:t>to</a:t>
            </a:r>
            <a:r>
              <a:rPr sz="1800" spc="-25" dirty="0">
                <a:latin typeface="Arial"/>
                <a:cs typeface="Arial"/>
              </a:rPr>
              <a:t> </a:t>
            </a:r>
            <a:r>
              <a:rPr sz="1800" dirty="0">
                <a:latin typeface="Arial"/>
                <a:cs typeface="Arial"/>
              </a:rPr>
              <a:t>χ</a:t>
            </a:r>
            <a:r>
              <a:rPr sz="1800" spc="-20" dirty="0">
                <a:latin typeface="Arial"/>
                <a:cs typeface="Arial"/>
              </a:rPr>
              <a:t> </a:t>
            </a:r>
            <a:r>
              <a:rPr sz="1800" dirty="0">
                <a:latin typeface="Arial"/>
                <a:cs typeface="Arial"/>
              </a:rPr>
              <a:t>thus</a:t>
            </a:r>
            <a:r>
              <a:rPr sz="1800" spc="-15" dirty="0">
                <a:latin typeface="Arial"/>
                <a:cs typeface="Arial"/>
              </a:rPr>
              <a:t> </a:t>
            </a:r>
            <a:r>
              <a:rPr sz="1800" spc="-10" dirty="0">
                <a:latin typeface="Arial"/>
                <a:cs typeface="Arial"/>
              </a:rPr>
              <a:t>dominated </a:t>
            </a:r>
            <a:r>
              <a:rPr sz="1800" dirty="0">
                <a:latin typeface="Arial"/>
                <a:cs typeface="Arial"/>
              </a:rPr>
              <a:t>by</a:t>
            </a:r>
            <a:r>
              <a:rPr sz="1800" spc="-15" dirty="0">
                <a:latin typeface="Arial"/>
                <a:cs typeface="Arial"/>
              </a:rPr>
              <a:t> </a:t>
            </a:r>
            <a:r>
              <a:rPr sz="1800" dirty="0">
                <a:latin typeface="Arial"/>
                <a:cs typeface="Arial"/>
              </a:rPr>
              <a:t>the</a:t>
            </a:r>
            <a:r>
              <a:rPr sz="1800" spc="-25" dirty="0">
                <a:latin typeface="Arial"/>
                <a:cs typeface="Arial"/>
              </a:rPr>
              <a:t> </a:t>
            </a:r>
            <a:r>
              <a:rPr sz="1800" dirty="0">
                <a:latin typeface="Arial"/>
                <a:cs typeface="Arial"/>
              </a:rPr>
              <a:t>surface</a:t>
            </a:r>
            <a:r>
              <a:rPr sz="1800" spc="-20" dirty="0">
                <a:latin typeface="Arial"/>
                <a:cs typeface="Arial"/>
              </a:rPr>
              <a:t> term</a:t>
            </a:r>
            <a:endParaRPr sz="1800" dirty="0">
              <a:latin typeface="Arial"/>
              <a:cs typeface="Arial"/>
            </a:endParaRPr>
          </a:p>
          <a:p>
            <a:pPr marL="38100">
              <a:lnSpc>
                <a:spcPts val="1964"/>
              </a:lnSpc>
            </a:pPr>
            <a:r>
              <a:rPr sz="1800" dirty="0">
                <a:latin typeface="Arial"/>
                <a:cs typeface="Arial"/>
              </a:rPr>
              <a:t>the</a:t>
            </a:r>
            <a:r>
              <a:rPr sz="1800" spc="-35" dirty="0">
                <a:latin typeface="Arial"/>
                <a:cs typeface="Arial"/>
              </a:rPr>
              <a:t> </a:t>
            </a:r>
            <a:r>
              <a:rPr sz="1800" dirty="0">
                <a:latin typeface="Arial"/>
                <a:cs typeface="Arial"/>
              </a:rPr>
              <a:t>number</a:t>
            </a:r>
            <a:r>
              <a:rPr sz="1800" spc="-25" dirty="0">
                <a:latin typeface="Arial"/>
                <a:cs typeface="Arial"/>
              </a:rPr>
              <a:t> </a:t>
            </a:r>
            <a:r>
              <a:rPr sz="1800" dirty="0">
                <a:latin typeface="Arial"/>
                <a:cs typeface="Arial"/>
              </a:rPr>
              <a:t>of</a:t>
            </a:r>
            <a:r>
              <a:rPr sz="1800" spc="-10" dirty="0">
                <a:latin typeface="Arial"/>
                <a:cs typeface="Arial"/>
              </a:rPr>
              <a:t> </a:t>
            </a:r>
            <a:r>
              <a:rPr sz="1800" dirty="0">
                <a:latin typeface="Arial"/>
                <a:cs typeface="Arial"/>
              </a:rPr>
              <a:t>fusion</a:t>
            </a:r>
            <a:r>
              <a:rPr sz="1800" spc="-25" dirty="0">
                <a:latin typeface="Arial"/>
                <a:cs typeface="Arial"/>
              </a:rPr>
              <a:t> </a:t>
            </a:r>
            <a:r>
              <a:rPr sz="1800" dirty="0">
                <a:latin typeface="Arial"/>
                <a:cs typeface="Arial"/>
              </a:rPr>
              <a:t>reaches</a:t>
            </a:r>
            <a:r>
              <a:rPr sz="1800" spc="-20" dirty="0">
                <a:latin typeface="Arial"/>
                <a:cs typeface="Arial"/>
              </a:rPr>
              <a:t> </a:t>
            </a:r>
            <a:r>
              <a:rPr sz="1800" dirty="0">
                <a:latin typeface="Arial"/>
                <a:cs typeface="Arial"/>
              </a:rPr>
              <a:t>the</a:t>
            </a:r>
            <a:r>
              <a:rPr sz="1800" spc="-25" dirty="0">
                <a:latin typeface="Arial"/>
                <a:cs typeface="Arial"/>
              </a:rPr>
              <a:t> </a:t>
            </a:r>
            <a:r>
              <a:rPr sz="1800" dirty="0">
                <a:latin typeface="Arial"/>
                <a:cs typeface="Arial"/>
              </a:rPr>
              <a:t>maximum</a:t>
            </a:r>
            <a:r>
              <a:rPr sz="1800" spc="-20" dirty="0">
                <a:latin typeface="Arial"/>
                <a:cs typeface="Arial"/>
              </a:rPr>
              <a:t> </a:t>
            </a:r>
            <a:r>
              <a:rPr sz="1800" dirty="0">
                <a:latin typeface="Arial"/>
                <a:cs typeface="Arial"/>
              </a:rPr>
              <a:t>for</a:t>
            </a:r>
            <a:r>
              <a:rPr sz="1800" spc="-50" dirty="0">
                <a:latin typeface="Arial"/>
                <a:cs typeface="Arial"/>
              </a:rPr>
              <a:t> </a:t>
            </a:r>
            <a:r>
              <a:rPr sz="1800" spc="-20" dirty="0">
                <a:latin typeface="Arial"/>
                <a:cs typeface="Arial"/>
              </a:rPr>
              <a:t>T~T</a:t>
            </a:r>
            <a:r>
              <a:rPr sz="1575" spc="-30" baseline="-31746" dirty="0">
                <a:latin typeface="Arial"/>
                <a:cs typeface="Arial"/>
              </a:rPr>
              <a:t>c</a:t>
            </a:r>
            <a:endParaRPr sz="1575" baseline="-31746" dirty="0">
              <a:latin typeface="Arial"/>
              <a:cs typeface="Arial"/>
            </a:endParaRPr>
          </a:p>
        </p:txBody>
      </p:sp>
      <p:pic>
        <p:nvPicPr>
          <p:cNvPr id="12" name="object 3">
            <a:extLst>
              <a:ext uri="{FF2B5EF4-FFF2-40B4-BE49-F238E27FC236}">
                <a16:creationId xmlns:a16="http://schemas.microsoft.com/office/drawing/2014/main" id="{ADE8A5A3-8226-C7F3-D415-1B35AD50A0A3}"/>
              </a:ext>
            </a:extLst>
          </p:cNvPr>
          <p:cNvPicPr/>
          <p:nvPr/>
        </p:nvPicPr>
        <p:blipFill>
          <a:blip r:embed="rId3" cstate="print"/>
          <a:stretch>
            <a:fillRect/>
          </a:stretch>
        </p:blipFill>
        <p:spPr>
          <a:xfrm>
            <a:off x="971964" y="1331742"/>
            <a:ext cx="3756660" cy="5008880"/>
          </a:xfrm>
          <a:prstGeom prst="rect">
            <a:avLst/>
          </a:prstGeom>
        </p:spPr>
      </p:pic>
      <p:sp>
        <p:nvSpPr>
          <p:cNvPr id="4" name="CasellaDiTesto 3">
            <a:extLst>
              <a:ext uri="{FF2B5EF4-FFF2-40B4-BE49-F238E27FC236}">
                <a16:creationId xmlns:a16="http://schemas.microsoft.com/office/drawing/2014/main" id="{39277CE8-B3FB-59DC-E096-E15ECBD804B4}"/>
              </a:ext>
            </a:extLst>
          </p:cNvPr>
          <p:cNvSpPr txBox="1"/>
          <p:nvPr/>
        </p:nvSpPr>
        <p:spPr>
          <a:xfrm>
            <a:off x="1117099" y="86901"/>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Experimental Preparation</a:t>
            </a:r>
          </a:p>
        </p:txBody>
      </p:sp>
      <p:pic>
        <p:nvPicPr>
          <p:cNvPr id="5" name="Immagine 4" descr="Immagine che contiene logo, Carattere, Elementi grafici, bianco&#10;&#10;Il contenuto generato dall'IA potrebbe non essere corretto.">
            <a:extLst>
              <a:ext uri="{FF2B5EF4-FFF2-40B4-BE49-F238E27FC236}">
                <a16:creationId xmlns:a16="http://schemas.microsoft.com/office/drawing/2014/main" id="{8E2CA044-0538-B7A5-2BB4-701C126E29C6}"/>
              </a:ext>
            </a:extLst>
          </p:cNvPr>
          <p:cNvPicPr>
            <a:picLocks noChangeAspect="1"/>
          </p:cNvPicPr>
          <p:nvPr/>
        </p:nvPicPr>
        <p:blipFill>
          <a:blip r:embed="rId4">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6" name="Immagine 5" descr="Immagine che contiene segnale&#10;&#10;Descrizione generata automaticamente">
            <a:extLst>
              <a:ext uri="{FF2B5EF4-FFF2-40B4-BE49-F238E27FC236}">
                <a16:creationId xmlns:a16="http://schemas.microsoft.com/office/drawing/2014/main" id="{F0BBA097-D7BE-B916-C30A-8B2AF94123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spTree>
    <p:extLst>
      <p:ext uri="{BB962C8B-B14F-4D97-AF65-F5344CB8AC3E}">
        <p14:creationId xmlns:p14="http://schemas.microsoft.com/office/powerpoint/2010/main" val="31980446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a:extLst>
              <a:ext uri="{FF2B5EF4-FFF2-40B4-BE49-F238E27FC236}">
                <a16:creationId xmlns:a16="http://schemas.microsoft.com/office/drawing/2014/main" id="{B9994402-E75D-19B8-BDC8-90CC17D568A9}"/>
              </a:ext>
            </a:extLst>
          </p:cNvPr>
          <p:cNvPicPr/>
          <p:nvPr/>
        </p:nvPicPr>
        <p:blipFill>
          <a:blip r:embed="rId2"/>
          <a:stretch/>
        </p:blipFill>
        <p:spPr>
          <a:xfrm>
            <a:off x="1990817" y="1198744"/>
            <a:ext cx="2309405" cy="2320943"/>
          </a:xfrm>
          <a:prstGeom prst="rect">
            <a:avLst/>
          </a:prstGeom>
          <a:ln>
            <a:solidFill>
              <a:srgbClr val="3465A4"/>
            </a:solidFill>
          </a:ln>
        </p:spPr>
      </p:pic>
      <p:pic>
        <p:nvPicPr>
          <p:cNvPr id="5" name="Picture 2">
            <a:extLst>
              <a:ext uri="{FF2B5EF4-FFF2-40B4-BE49-F238E27FC236}">
                <a16:creationId xmlns:a16="http://schemas.microsoft.com/office/drawing/2014/main" id="{F1FBB403-2133-31B8-1405-8B91688AEA7D}"/>
              </a:ext>
            </a:extLst>
          </p:cNvPr>
          <p:cNvPicPr>
            <a:picLocks noChangeAspect="1"/>
          </p:cNvPicPr>
          <p:nvPr/>
        </p:nvPicPr>
        <p:blipFill rotWithShape="1">
          <a:blip r:embed="rId3"/>
          <a:srcRect l="5303" t="7592" r="12500" b="1894"/>
          <a:stretch/>
        </p:blipFill>
        <p:spPr>
          <a:xfrm>
            <a:off x="160673" y="3605062"/>
            <a:ext cx="3833497" cy="3166037"/>
          </a:xfrm>
          <a:prstGeom prst="rect">
            <a:avLst/>
          </a:prstGeom>
        </p:spPr>
      </p:pic>
      <p:pic>
        <p:nvPicPr>
          <p:cNvPr id="6" name="Picture 2">
            <a:extLst>
              <a:ext uri="{FF2B5EF4-FFF2-40B4-BE49-F238E27FC236}">
                <a16:creationId xmlns:a16="http://schemas.microsoft.com/office/drawing/2014/main" id="{9A689901-0D1F-95B1-3A38-1BF8315C6F26}"/>
              </a:ext>
            </a:extLst>
          </p:cNvPr>
          <p:cNvPicPr>
            <a:picLocks noChangeAspect="1"/>
          </p:cNvPicPr>
          <p:nvPr/>
        </p:nvPicPr>
        <p:blipFill rotWithShape="1">
          <a:blip r:embed="rId4"/>
          <a:srcRect l="19694" t="-542" r="13387" b="542"/>
          <a:stretch/>
        </p:blipFill>
        <p:spPr>
          <a:xfrm>
            <a:off x="5071281" y="1043609"/>
            <a:ext cx="4584879" cy="3045044"/>
          </a:xfrm>
          <a:prstGeom prst="rect">
            <a:avLst/>
          </a:prstGeom>
        </p:spPr>
      </p:pic>
      <p:pic>
        <p:nvPicPr>
          <p:cNvPr id="8" name="Picture 8">
            <a:extLst>
              <a:ext uri="{FF2B5EF4-FFF2-40B4-BE49-F238E27FC236}">
                <a16:creationId xmlns:a16="http://schemas.microsoft.com/office/drawing/2014/main" id="{3E91C38D-F926-80E0-8FAE-5506CC94FA28}"/>
              </a:ext>
            </a:extLst>
          </p:cNvPr>
          <p:cNvPicPr>
            <a:picLocks noChangeAspect="1"/>
          </p:cNvPicPr>
          <p:nvPr/>
        </p:nvPicPr>
        <p:blipFill rotWithShape="1">
          <a:blip r:embed="rId5"/>
          <a:srcRect l="16724" r="19119"/>
          <a:stretch/>
        </p:blipFill>
        <p:spPr>
          <a:xfrm>
            <a:off x="7845693" y="2771679"/>
            <a:ext cx="4151844" cy="2876119"/>
          </a:xfrm>
          <a:prstGeom prst="rect">
            <a:avLst/>
          </a:prstGeom>
        </p:spPr>
      </p:pic>
      <p:sp>
        <p:nvSpPr>
          <p:cNvPr id="9" name="Rectangle 17">
            <a:extLst>
              <a:ext uri="{FF2B5EF4-FFF2-40B4-BE49-F238E27FC236}">
                <a16:creationId xmlns:a16="http://schemas.microsoft.com/office/drawing/2014/main" id="{B2AC4DA5-84CB-58D2-A9C1-69A0563576A4}"/>
              </a:ext>
            </a:extLst>
          </p:cNvPr>
          <p:cNvSpPr/>
          <p:nvPr/>
        </p:nvSpPr>
        <p:spPr>
          <a:xfrm>
            <a:off x="5956497" y="5814391"/>
            <a:ext cx="6096000" cy="584775"/>
          </a:xfrm>
          <a:prstGeom prst="rect">
            <a:avLst/>
          </a:prstGeom>
        </p:spPr>
        <p:txBody>
          <a:bodyPr>
            <a:spAutoFit/>
          </a:bodyPr>
          <a:lstStyle/>
          <a:p>
            <a:r>
              <a:rPr lang="en-US" sz="3200" dirty="0">
                <a:latin typeface="Nimbus Sans L"/>
              </a:rPr>
              <a:t>GROOT </a:t>
            </a:r>
            <a:r>
              <a:rPr lang="en-US" dirty="0"/>
              <a:t> 10.1051/</a:t>
            </a:r>
            <a:r>
              <a:rPr lang="en-US" dirty="0" err="1"/>
              <a:t>epjconf</a:t>
            </a:r>
            <a:r>
              <a:rPr lang="en-US" dirty="0"/>
              <a:t>/201716501034 </a:t>
            </a:r>
            <a:endParaRPr lang="en-US" sz="800" dirty="0">
              <a:latin typeface="Nimbus Sans L"/>
            </a:endParaRPr>
          </a:p>
        </p:txBody>
      </p:sp>
      <p:sp>
        <p:nvSpPr>
          <p:cNvPr id="7" name="CasellaDiTesto 6">
            <a:extLst>
              <a:ext uri="{FF2B5EF4-FFF2-40B4-BE49-F238E27FC236}">
                <a16:creationId xmlns:a16="http://schemas.microsoft.com/office/drawing/2014/main" id="{EA81254B-F5C8-F9B7-AA52-3053A063FC39}"/>
              </a:ext>
            </a:extLst>
          </p:cNvPr>
          <p:cNvSpPr txBox="1"/>
          <p:nvPr/>
        </p:nvSpPr>
        <p:spPr>
          <a:xfrm>
            <a:off x="1117099" y="86901"/>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Target Characterization</a:t>
            </a:r>
          </a:p>
        </p:txBody>
      </p:sp>
      <p:pic>
        <p:nvPicPr>
          <p:cNvPr id="10" name="Immagine 9" descr="Immagine che contiene logo, Carattere, Elementi grafici, bianco&#10;&#10;Il contenuto generato dall'IA potrebbe non essere corretto.">
            <a:extLst>
              <a:ext uri="{FF2B5EF4-FFF2-40B4-BE49-F238E27FC236}">
                <a16:creationId xmlns:a16="http://schemas.microsoft.com/office/drawing/2014/main" id="{D6E4F747-C63E-0F4F-2668-8803F7359BD1}"/>
              </a:ext>
            </a:extLst>
          </p:cNvPr>
          <p:cNvPicPr>
            <a:picLocks noChangeAspect="1"/>
          </p:cNvPicPr>
          <p:nvPr/>
        </p:nvPicPr>
        <p:blipFill>
          <a:blip r:embed="rId6">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11" name="Immagine 10" descr="Immagine che contiene segnale&#10;&#10;Descrizione generata automaticamente">
            <a:extLst>
              <a:ext uri="{FF2B5EF4-FFF2-40B4-BE49-F238E27FC236}">
                <a16:creationId xmlns:a16="http://schemas.microsoft.com/office/drawing/2014/main" id="{248CEDA6-F110-C52E-5D58-205E36E043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spTree>
    <p:extLst>
      <p:ext uri="{BB962C8B-B14F-4D97-AF65-F5344CB8AC3E}">
        <p14:creationId xmlns:p14="http://schemas.microsoft.com/office/powerpoint/2010/main" val="707670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object 8">
            <a:extLst>
              <a:ext uri="{FF2B5EF4-FFF2-40B4-BE49-F238E27FC236}">
                <a16:creationId xmlns:a16="http://schemas.microsoft.com/office/drawing/2014/main" id="{2436AAC1-4AA9-9275-6211-139FFD9C8256}"/>
              </a:ext>
            </a:extLst>
          </p:cNvPr>
          <p:cNvGrpSpPr/>
          <p:nvPr/>
        </p:nvGrpSpPr>
        <p:grpSpPr>
          <a:xfrm>
            <a:off x="694485" y="1575266"/>
            <a:ext cx="4630660" cy="2153677"/>
            <a:chOff x="182879" y="2170450"/>
            <a:chExt cx="4480560" cy="1982876"/>
          </a:xfrm>
        </p:grpSpPr>
        <p:pic>
          <p:nvPicPr>
            <p:cNvPr id="12" name="object 9">
              <a:extLst>
                <a:ext uri="{FF2B5EF4-FFF2-40B4-BE49-F238E27FC236}">
                  <a16:creationId xmlns:a16="http://schemas.microsoft.com/office/drawing/2014/main" id="{92676BFD-9DDC-34B3-9329-DFB5A8A30F91}"/>
                </a:ext>
              </a:extLst>
            </p:cNvPr>
            <p:cNvPicPr/>
            <p:nvPr/>
          </p:nvPicPr>
          <p:blipFill>
            <a:blip r:embed="rId2" cstate="print"/>
            <a:stretch>
              <a:fillRect/>
            </a:stretch>
          </p:blipFill>
          <p:spPr>
            <a:xfrm>
              <a:off x="182879" y="2170450"/>
              <a:ext cx="4480560" cy="992162"/>
            </a:xfrm>
            <a:prstGeom prst="rect">
              <a:avLst/>
            </a:prstGeom>
          </p:spPr>
        </p:pic>
        <p:pic>
          <p:nvPicPr>
            <p:cNvPr id="15" name="object 10">
              <a:extLst>
                <a:ext uri="{FF2B5EF4-FFF2-40B4-BE49-F238E27FC236}">
                  <a16:creationId xmlns:a16="http://schemas.microsoft.com/office/drawing/2014/main" id="{D60555DA-42B2-4B27-6AFF-6F4C1F9070D6}"/>
                </a:ext>
              </a:extLst>
            </p:cNvPr>
            <p:cNvPicPr/>
            <p:nvPr/>
          </p:nvPicPr>
          <p:blipFill>
            <a:blip r:embed="rId3" cstate="print"/>
            <a:stretch>
              <a:fillRect/>
            </a:stretch>
          </p:blipFill>
          <p:spPr>
            <a:xfrm>
              <a:off x="593267" y="3220562"/>
              <a:ext cx="3230638" cy="932764"/>
            </a:xfrm>
            <a:prstGeom prst="rect">
              <a:avLst/>
            </a:prstGeom>
          </p:spPr>
        </p:pic>
        <p:sp>
          <p:nvSpPr>
            <p:cNvPr id="17" name="object 11">
              <a:extLst>
                <a:ext uri="{FF2B5EF4-FFF2-40B4-BE49-F238E27FC236}">
                  <a16:creationId xmlns:a16="http://schemas.microsoft.com/office/drawing/2014/main" id="{113F1572-35AC-CE46-2E3D-B7C91141B2CD}"/>
                </a:ext>
              </a:extLst>
            </p:cNvPr>
            <p:cNvSpPr/>
            <p:nvPr/>
          </p:nvSpPr>
          <p:spPr>
            <a:xfrm>
              <a:off x="274319" y="2468887"/>
              <a:ext cx="457834" cy="457834"/>
            </a:xfrm>
            <a:custGeom>
              <a:avLst/>
              <a:gdLst/>
              <a:ahLst/>
              <a:cxnLst/>
              <a:rect l="l" t="t" r="r" b="b"/>
              <a:pathLst>
                <a:path w="457834" h="457835">
                  <a:moveTo>
                    <a:pt x="228600" y="0"/>
                  </a:moveTo>
                  <a:lnTo>
                    <a:pt x="169514" y="7739"/>
                  </a:lnTo>
                  <a:lnTo>
                    <a:pt x="114477" y="30594"/>
                  </a:lnTo>
                  <a:lnTo>
                    <a:pt x="67006" y="67006"/>
                  </a:lnTo>
                  <a:lnTo>
                    <a:pt x="30594" y="114477"/>
                  </a:lnTo>
                  <a:lnTo>
                    <a:pt x="7739" y="169559"/>
                  </a:lnTo>
                  <a:lnTo>
                    <a:pt x="0" y="228955"/>
                  </a:lnTo>
                  <a:lnTo>
                    <a:pt x="1946" y="258788"/>
                  </a:lnTo>
                  <a:lnTo>
                    <a:pt x="17311" y="316287"/>
                  </a:lnTo>
                  <a:lnTo>
                    <a:pt x="47299" y="368082"/>
                  </a:lnTo>
                  <a:lnTo>
                    <a:pt x="89478" y="410257"/>
                  </a:lnTo>
                  <a:lnTo>
                    <a:pt x="141274" y="440244"/>
                  </a:lnTo>
                  <a:lnTo>
                    <a:pt x="198922" y="455609"/>
                  </a:lnTo>
                  <a:lnTo>
                    <a:pt x="228955" y="457555"/>
                  </a:lnTo>
                  <a:lnTo>
                    <a:pt x="258788" y="455609"/>
                  </a:lnTo>
                  <a:lnTo>
                    <a:pt x="316287" y="440244"/>
                  </a:lnTo>
                  <a:lnTo>
                    <a:pt x="368082" y="410257"/>
                  </a:lnTo>
                  <a:lnTo>
                    <a:pt x="410257" y="368082"/>
                  </a:lnTo>
                  <a:lnTo>
                    <a:pt x="440244" y="316287"/>
                  </a:lnTo>
                  <a:lnTo>
                    <a:pt x="455609" y="258788"/>
                  </a:lnTo>
                  <a:lnTo>
                    <a:pt x="457555" y="228955"/>
                  </a:lnTo>
                  <a:lnTo>
                    <a:pt x="455609" y="198772"/>
                  </a:lnTo>
                  <a:lnTo>
                    <a:pt x="440244" y="141269"/>
                  </a:lnTo>
                  <a:lnTo>
                    <a:pt x="410257" y="89478"/>
                  </a:lnTo>
                  <a:lnTo>
                    <a:pt x="368082" y="47299"/>
                  </a:lnTo>
                  <a:lnTo>
                    <a:pt x="316282" y="17311"/>
                  </a:lnTo>
                  <a:lnTo>
                    <a:pt x="258638" y="1946"/>
                  </a:lnTo>
                  <a:lnTo>
                    <a:pt x="228600" y="0"/>
                  </a:lnTo>
                  <a:close/>
                </a:path>
              </a:pathLst>
            </a:custGeom>
            <a:solidFill>
              <a:srgbClr val="542F8C">
                <a:alpha val="50000"/>
              </a:srgbClr>
            </a:solidFill>
          </p:spPr>
          <p:txBody>
            <a:bodyPr wrap="square" lIns="0" tIns="0" rIns="0" bIns="0" rtlCol="0"/>
            <a:lstStyle/>
            <a:p>
              <a:endParaRPr/>
            </a:p>
          </p:txBody>
        </p:sp>
        <p:sp>
          <p:nvSpPr>
            <p:cNvPr id="18" name="object 12">
              <a:extLst>
                <a:ext uri="{FF2B5EF4-FFF2-40B4-BE49-F238E27FC236}">
                  <a16:creationId xmlns:a16="http://schemas.microsoft.com/office/drawing/2014/main" id="{56A6B45C-F30D-AB13-6BA6-48D98CE4106C}"/>
                </a:ext>
              </a:extLst>
            </p:cNvPr>
            <p:cNvSpPr/>
            <p:nvPr/>
          </p:nvSpPr>
          <p:spPr>
            <a:xfrm>
              <a:off x="1371599" y="2194567"/>
              <a:ext cx="549275" cy="640715"/>
            </a:xfrm>
            <a:custGeom>
              <a:avLst/>
              <a:gdLst/>
              <a:ahLst/>
              <a:cxnLst/>
              <a:rect l="l" t="t" r="r" b="b"/>
              <a:pathLst>
                <a:path w="549275" h="640714">
                  <a:moveTo>
                    <a:pt x="274319" y="0"/>
                  </a:moveTo>
                  <a:lnTo>
                    <a:pt x="203444" y="10888"/>
                  </a:lnTo>
                  <a:lnTo>
                    <a:pt x="137159" y="42837"/>
                  </a:lnTo>
                  <a:lnTo>
                    <a:pt x="80327" y="93821"/>
                  </a:lnTo>
                  <a:lnTo>
                    <a:pt x="56717" y="125304"/>
                  </a:lnTo>
                  <a:lnTo>
                    <a:pt x="36715" y="160197"/>
                  </a:lnTo>
                  <a:lnTo>
                    <a:pt x="20804" y="197785"/>
                  </a:lnTo>
                  <a:lnTo>
                    <a:pt x="9313" y="237329"/>
                  </a:lnTo>
                  <a:lnTo>
                    <a:pt x="2345" y="278357"/>
                  </a:lnTo>
                  <a:lnTo>
                    <a:pt x="0" y="320395"/>
                  </a:lnTo>
                  <a:lnTo>
                    <a:pt x="2345" y="362228"/>
                  </a:lnTo>
                  <a:lnTo>
                    <a:pt x="9313" y="403150"/>
                  </a:lnTo>
                  <a:lnTo>
                    <a:pt x="20804" y="442655"/>
                  </a:lnTo>
                  <a:lnTo>
                    <a:pt x="36715" y="480237"/>
                  </a:lnTo>
                  <a:lnTo>
                    <a:pt x="56717" y="515131"/>
                  </a:lnTo>
                  <a:lnTo>
                    <a:pt x="80327" y="546614"/>
                  </a:lnTo>
                  <a:lnTo>
                    <a:pt x="107242" y="574249"/>
                  </a:lnTo>
                  <a:lnTo>
                    <a:pt x="169480" y="616137"/>
                  </a:lnTo>
                  <a:lnTo>
                    <a:pt x="238711" y="637691"/>
                  </a:lnTo>
                  <a:lnTo>
                    <a:pt x="274675" y="640435"/>
                  </a:lnTo>
                  <a:lnTo>
                    <a:pt x="310433" y="637691"/>
                  </a:lnTo>
                  <a:lnTo>
                    <a:pt x="379520" y="616137"/>
                  </a:lnTo>
                  <a:lnTo>
                    <a:pt x="441760" y="574249"/>
                  </a:lnTo>
                  <a:lnTo>
                    <a:pt x="468677" y="546614"/>
                  </a:lnTo>
                  <a:lnTo>
                    <a:pt x="492284" y="515131"/>
                  </a:lnTo>
                  <a:lnTo>
                    <a:pt x="512279" y="480237"/>
                  </a:lnTo>
                  <a:lnTo>
                    <a:pt x="528191" y="442655"/>
                  </a:lnTo>
                  <a:lnTo>
                    <a:pt x="539681" y="403150"/>
                  </a:lnTo>
                  <a:lnTo>
                    <a:pt x="546650" y="362228"/>
                  </a:lnTo>
                  <a:lnTo>
                    <a:pt x="548995" y="320395"/>
                  </a:lnTo>
                  <a:lnTo>
                    <a:pt x="546650" y="278207"/>
                  </a:lnTo>
                  <a:lnTo>
                    <a:pt x="539681" y="237285"/>
                  </a:lnTo>
                  <a:lnTo>
                    <a:pt x="528191" y="197780"/>
                  </a:lnTo>
                  <a:lnTo>
                    <a:pt x="512279" y="160197"/>
                  </a:lnTo>
                  <a:lnTo>
                    <a:pt x="492284" y="125304"/>
                  </a:lnTo>
                  <a:lnTo>
                    <a:pt x="468677" y="93821"/>
                  </a:lnTo>
                  <a:lnTo>
                    <a:pt x="441760" y="66186"/>
                  </a:lnTo>
                  <a:lnTo>
                    <a:pt x="379515" y="24297"/>
                  </a:lnTo>
                  <a:lnTo>
                    <a:pt x="310283" y="2744"/>
                  </a:lnTo>
                  <a:lnTo>
                    <a:pt x="274319" y="0"/>
                  </a:lnTo>
                  <a:close/>
                </a:path>
              </a:pathLst>
            </a:custGeom>
            <a:solidFill>
              <a:srgbClr val="80D319">
                <a:alpha val="50000"/>
              </a:srgbClr>
            </a:solidFill>
          </p:spPr>
          <p:txBody>
            <a:bodyPr wrap="square" lIns="0" tIns="0" rIns="0" bIns="0" rtlCol="0"/>
            <a:lstStyle/>
            <a:p>
              <a:endParaRPr/>
            </a:p>
          </p:txBody>
        </p:sp>
      </p:grpSp>
      <p:sp>
        <p:nvSpPr>
          <p:cNvPr id="33" name="Ovale 32">
            <a:extLst>
              <a:ext uri="{FF2B5EF4-FFF2-40B4-BE49-F238E27FC236}">
                <a16:creationId xmlns:a16="http://schemas.microsoft.com/office/drawing/2014/main" id="{99AAAED3-C653-19B5-FDB5-B56BDCBE0053}"/>
              </a:ext>
            </a:extLst>
          </p:cNvPr>
          <p:cNvSpPr/>
          <p:nvPr/>
        </p:nvSpPr>
        <p:spPr>
          <a:xfrm>
            <a:off x="1441648" y="1862023"/>
            <a:ext cx="353683" cy="311285"/>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t-IT"/>
          </a:p>
        </p:txBody>
      </p:sp>
      <p:sp>
        <p:nvSpPr>
          <p:cNvPr id="34" name="Ovale 33">
            <a:extLst>
              <a:ext uri="{FF2B5EF4-FFF2-40B4-BE49-F238E27FC236}">
                <a16:creationId xmlns:a16="http://schemas.microsoft.com/office/drawing/2014/main" id="{E2694A22-BDDE-D3A0-EAFB-55C17E309611}"/>
              </a:ext>
            </a:extLst>
          </p:cNvPr>
          <p:cNvSpPr/>
          <p:nvPr/>
        </p:nvSpPr>
        <p:spPr>
          <a:xfrm>
            <a:off x="1441648" y="3026777"/>
            <a:ext cx="507275" cy="541447"/>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t-IT"/>
          </a:p>
        </p:txBody>
      </p:sp>
      <p:sp>
        <p:nvSpPr>
          <p:cNvPr id="35" name="Ovale 34">
            <a:extLst>
              <a:ext uri="{FF2B5EF4-FFF2-40B4-BE49-F238E27FC236}">
                <a16:creationId xmlns:a16="http://schemas.microsoft.com/office/drawing/2014/main" id="{5C65A4CF-AD9B-248E-1B5E-8F0BD040EC0C}"/>
              </a:ext>
            </a:extLst>
          </p:cNvPr>
          <p:cNvSpPr/>
          <p:nvPr/>
        </p:nvSpPr>
        <p:spPr>
          <a:xfrm>
            <a:off x="2321410" y="2757199"/>
            <a:ext cx="507275" cy="1013110"/>
          </a:xfrm>
          <a:prstGeom prst="ellipse">
            <a:avLst/>
          </a:prstGeom>
          <a:solidFill>
            <a:schemeClr val="accent6">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t-IT"/>
          </a:p>
        </p:txBody>
      </p:sp>
      <p:sp>
        <p:nvSpPr>
          <p:cNvPr id="36" name="object 20">
            <a:extLst>
              <a:ext uri="{FF2B5EF4-FFF2-40B4-BE49-F238E27FC236}">
                <a16:creationId xmlns:a16="http://schemas.microsoft.com/office/drawing/2014/main" id="{3BA969DB-3366-9347-E2F0-871AABD996C8}"/>
              </a:ext>
            </a:extLst>
          </p:cNvPr>
          <p:cNvSpPr txBox="1"/>
          <p:nvPr/>
        </p:nvSpPr>
        <p:spPr>
          <a:xfrm>
            <a:off x="454734" y="4271468"/>
            <a:ext cx="7836534" cy="1933863"/>
          </a:xfrm>
          <a:prstGeom prst="rect">
            <a:avLst/>
          </a:prstGeom>
        </p:spPr>
        <p:txBody>
          <a:bodyPr vert="horz" wrap="square" lIns="0" tIns="12700" rIns="0" bIns="0" rtlCol="0">
            <a:spAutoFit/>
          </a:bodyPr>
          <a:lstStyle/>
          <a:p>
            <a:pPr marL="12700">
              <a:lnSpc>
                <a:spcPct val="100000"/>
              </a:lnSpc>
              <a:spcBef>
                <a:spcPts val="100"/>
              </a:spcBef>
            </a:pPr>
            <a:r>
              <a:rPr sz="2200" b="1" spc="215" dirty="0">
                <a:solidFill>
                  <a:srgbClr val="542F8C"/>
                </a:solidFill>
                <a:latin typeface="Arial"/>
                <a:cs typeface="Arial"/>
              </a:rPr>
              <a:t>n</a:t>
            </a:r>
            <a:r>
              <a:rPr sz="2200" b="1" spc="155" dirty="0">
                <a:solidFill>
                  <a:srgbClr val="542F8C"/>
                </a:solidFill>
                <a:latin typeface="Arial"/>
                <a:cs typeface="Arial"/>
              </a:rPr>
              <a:t> </a:t>
            </a:r>
            <a:r>
              <a:rPr sz="2200" b="1" spc="315" dirty="0">
                <a:solidFill>
                  <a:srgbClr val="542F8C"/>
                </a:solidFill>
                <a:latin typeface="Arial"/>
                <a:cs typeface="Arial"/>
              </a:rPr>
              <a:t>&amp;</a:t>
            </a:r>
            <a:r>
              <a:rPr sz="2200" b="1" spc="160" dirty="0">
                <a:solidFill>
                  <a:srgbClr val="542F8C"/>
                </a:solidFill>
                <a:latin typeface="Arial"/>
                <a:cs typeface="Arial"/>
              </a:rPr>
              <a:t> </a:t>
            </a:r>
            <a:r>
              <a:rPr sz="2200" b="1" spc="215" dirty="0">
                <a:solidFill>
                  <a:srgbClr val="542F8C"/>
                </a:solidFill>
                <a:latin typeface="Arial"/>
                <a:cs typeface="Arial"/>
              </a:rPr>
              <a:t>p</a:t>
            </a:r>
            <a:r>
              <a:rPr sz="2200" b="1" spc="160" dirty="0">
                <a:solidFill>
                  <a:srgbClr val="542F8C"/>
                </a:solidFill>
                <a:latin typeface="Arial"/>
                <a:cs typeface="Arial"/>
              </a:rPr>
              <a:t> </a:t>
            </a:r>
            <a:r>
              <a:rPr sz="2200" b="1" spc="-375" dirty="0">
                <a:solidFill>
                  <a:srgbClr val="542F8C"/>
                </a:solidFill>
                <a:latin typeface="Arial"/>
                <a:cs typeface="Arial"/>
              </a:rPr>
              <a:t>→</a:t>
            </a:r>
            <a:r>
              <a:rPr sz="2200" b="1" spc="145" dirty="0">
                <a:solidFill>
                  <a:srgbClr val="542F8C"/>
                </a:solidFill>
                <a:latin typeface="Arial"/>
                <a:cs typeface="Arial"/>
              </a:rPr>
              <a:t> </a:t>
            </a:r>
            <a:r>
              <a:rPr sz="2200" b="1" spc="170" dirty="0">
                <a:solidFill>
                  <a:srgbClr val="542F8C"/>
                </a:solidFill>
                <a:latin typeface="Arial"/>
                <a:cs typeface="Arial"/>
              </a:rPr>
              <a:t>scintillators,</a:t>
            </a:r>
            <a:r>
              <a:rPr sz="2200" b="1" spc="160" dirty="0">
                <a:solidFill>
                  <a:srgbClr val="542F8C"/>
                </a:solidFill>
                <a:latin typeface="Arial"/>
                <a:cs typeface="Arial"/>
              </a:rPr>
              <a:t> </a:t>
            </a:r>
            <a:r>
              <a:rPr sz="2200" b="1" spc="215" dirty="0">
                <a:solidFill>
                  <a:srgbClr val="542F8C"/>
                </a:solidFill>
                <a:latin typeface="Arial"/>
                <a:cs typeface="Arial"/>
              </a:rPr>
              <a:t>diamond,</a:t>
            </a:r>
            <a:r>
              <a:rPr sz="2200" b="1" spc="160" dirty="0">
                <a:solidFill>
                  <a:srgbClr val="542F8C"/>
                </a:solidFill>
                <a:latin typeface="Arial"/>
                <a:cs typeface="Arial"/>
              </a:rPr>
              <a:t> </a:t>
            </a:r>
            <a:r>
              <a:rPr sz="2200" b="1" spc="145" dirty="0">
                <a:solidFill>
                  <a:srgbClr val="542F8C"/>
                </a:solidFill>
                <a:latin typeface="Arial"/>
                <a:cs typeface="Arial"/>
              </a:rPr>
              <a:t>CR39</a:t>
            </a:r>
            <a:endParaRPr sz="2200" dirty="0">
              <a:latin typeface="Arial"/>
              <a:cs typeface="Arial"/>
            </a:endParaRPr>
          </a:p>
          <a:p>
            <a:pPr marL="36830" indent="-24130">
              <a:lnSpc>
                <a:spcPct val="100000"/>
              </a:lnSpc>
              <a:spcBef>
                <a:spcPts val="2470"/>
              </a:spcBef>
            </a:pPr>
            <a:r>
              <a:rPr sz="2200" b="1" spc="225" dirty="0">
                <a:solidFill>
                  <a:srgbClr val="80D319"/>
                </a:solidFill>
                <a:latin typeface="Arial"/>
                <a:cs typeface="Arial"/>
              </a:rPr>
              <a:t>Deuteron</a:t>
            </a:r>
            <a:r>
              <a:rPr sz="2200" b="1" spc="160" dirty="0">
                <a:solidFill>
                  <a:srgbClr val="80D319"/>
                </a:solidFill>
                <a:latin typeface="Arial"/>
                <a:cs typeface="Arial"/>
              </a:rPr>
              <a:t> </a:t>
            </a:r>
            <a:r>
              <a:rPr sz="2200" b="1" spc="204" dirty="0">
                <a:solidFill>
                  <a:srgbClr val="80D319"/>
                </a:solidFill>
                <a:latin typeface="Arial"/>
                <a:cs typeface="Arial"/>
              </a:rPr>
              <a:t>spectrum</a:t>
            </a:r>
            <a:r>
              <a:rPr sz="2200" b="1" spc="175" dirty="0">
                <a:solidFill>
                  <a:srgbClr val="80D319"/>
                </a:solidFill>
                <a:latin typeface="Arial"/>
                <a:cs typeface="Arial"/>
              </a:rPr>
              <a:t> </a:t>
            </a:r>
            <a:r>
              <a:rPr sz="2200" b="1" spc="-375" dirty="0">
                <a:solidFill>
                  <a:srgbClr val="80D319"/>
                </a:solidFill>
                <a:latin typeface="Arial"/>
                <a:cs typeface="Arial"/>
              </a:rPr>
              <a:t>→</a:t>
            </a:r>
            <a:r>
              <a:rPr sz="2200" b="1" spc="150" dirty="0">
                <a:solidFill>
                  <a:srgbClr val="80D319"/>
                </a:solidFill>
                <a:latin typeface="Arial"/>
                <a:cs typeface="Arial"/>
              </a:rPr>
              <a:t> </a:t>
            </a:r>
            <a:r>
              <a:rPr sz="2200" b="1" spc="75" dirty="0">
                <a:solidFill>
                  <a:srgbClr val="80D319"/>
                </a:solidFill>
                <a:latin typeface="Arial"/>
                <a:cs typeface="Arial"/>
              </a:rPr>
              <a:t>MCP,</a:t>
            </a:r>
            <a:r>
              <a:rPr sz="2200" b="1" spc="170" dirty="0">
                <a:solidFill>
                  <a:srgbClr val="80D319"/>
                </a:solidFill>
                <a:latin typeface="Arial"/>
                <a:cs typeface="Arial"/>
              </a:rPr>
              <a:t> </a:t>
            </a:r>
            <a:r>
              <a:rPr sz="2200" b="1" spc="125" dirty="0">
                <a:solidFill>
                  <a:srgbClr val="80D319"/>
                </a:solidFill>
                <a:latin typeface="Arial"/>
                <a:cs typeface="Arial"/>
              </a:rPr>
              <a:t>FC,</a:t>
            </a:r>
            <a:r>
              <a:rPr sz="2200" b="1" spc="170" dirty="0">
                <a:solidFill>
                  <a:srgbClr val="80D319"/>
                </a:solidFill>
                <a:latin typeface="Arial"/>
                <a:cs typeface="Arial"/>
              </a:rPr>
              <a:t> </a:t>
            </a:r>
            <a:r>
              <a:rPr sz="2200" b="1" spc="215" dirty="0">
                <a:solidFill>
                  <a:srgbClr val="80D319"/>
                </a:solidFill>
                <a:latin typeface="Arial"/>
                <a:cs typeface="Arial"/>
              </a:rPr>
              <a:t>diamond,</a:t>
            </a:r>
            <a:r>
              <a:rPr sz="2200" b="1" spc="165" dirty="0">
                <a:solidFill>
                  <a:srgbClr val="80D319"/>
                </a:solidFill>
                <a:latin typeface="Arial"/>
                <a:cs typeface="Arial"/>
              </a:rPr>
              <a:t> </a:t>
            </a:r>
            <a:r>
              <a:rPr sz="2200" b="1" spc="145" dirty="0">
                <a:solidFill>
                  <a:srgbClr val="80D319"/>
                </a:solidFill>
                <a:latin typeface="Arial"/>
                <a:cs typeface="Arial"/>
              </a:rPr>
              <a:t>CR39</a:t>
            </a:r>
            <a:endParaRPr sz="2200" dirty="0">
              <a:latin typeface="Arial"/>
              <a:cs typeface="Arial"/>
            </a:endParaRPr>
          </a:p>
          <a:p>
            <a:pPr marL="36830" marR="5080">
              <a:lnSpc>
                <a:spcPts val="2560"/>
              </a:lnSpc>
              <a:spcBef>
                <a:spcPts val="2010"/>
              </a:spcBef>
            </a:pPr>
            <a:r>
              <a:rPr sz="2200" b="1" spc="130" dirty="0">
                <a:solidFill>
                  <a:schemeClr val="accent2"/>
                </a:solidFill>
                <a:latin typeface="Arial"/>
                <a:cs typeface="Arial"/>
              </a:rPr>
              <a:t>Gas</a:t>
            </a:r>
            <a:r>
              <a:rPr sz="2200" b="1" spc="150" dirty="0">
                <a:solidFill>
                  <a:schemeClr val="accent2"/>
                </a:solidFill>
                <a:latin typeface="Arial"/>
                <a:cs typeface="Arial"/>
              </a:rPr>
              <a:t> </a:t>
            </a:r>
            <a:r>
              <a:rPr sz="2200" b="1" spc="220" dirty="0">
                <a:solidFill>
                  <a:schemeClr val="accent2"/>
                </a:solidFill>
                <a:latin typeface="Arial"/>
                <a:cs typeface="Arial"/>
              </a:rPr>
              <a:t>and</a:t>
            </a:r>
            <a:r>
              <a:rPr sz="2200" b="1" spc="160" dirty="0">
                <a:solidFill>
                  <a:schemeClr val="accent2"/>
                </a:solidFill>
                <a:latin typeface="Arial"/>
                <a:cs typeface="Arial"/>
              </a:rPr>
              <a:t> </a:t>
            </a:r>
            <a:r>
              <a:rPr sz="2200" b="1" spc="204" dirty="0">
                <a:solidFill>
                  <a:schemeClr val="accent2"/>
                </a:solidFill>
                <a:latin typeface="Arial"/>
                <a:cs typeface="Arial"/>
              </a:rPr>
              <a:t>plasma</a:t>
            </a:r>
            <a:r>
              <a:rPr sz="2200" b="1" spc="160" dirty="0">
                <a:solidFill>
                  <a:schemeClr val="accent2"/>
                </a:solidFill>
                <a:latin typeface="Arial"/>
                <a:cs typeface="Arial"/>
              </a:rPr>
              <a:t> </a:t>
            </a:r>
            <a:r>
              <a:rPr sz="2200" b="1" spc="165" dirty="0">
                <a:solidFill>
                  <a:schemeClr val="accent2"/>
                </a:solidFill>
                <a:latin typeface="Arial"/>
                <a:cs typeface="Arial"/>
              </a:rPr>
              <a:t>diagnostics</a:t>
            </a:r>
            <a:r>
              <a:rPr sz="2200" b="1" spc="155" dirty="0">
                <a:solidFill>
                  <a:schemeClr val="accent2"/>
                </a:solidFill>
                <a:latin typeface="Arial"/>
                <a:cs typeface="Arial"/>
              </a:rPr>
              <a:t> </a:t>
            </a:r>
            <a:r>
              <a:rPr sz="2200" b="1" spc="-375" dirty="0">
                <a:solidFill>
                  <a:schemeClr val="accent2"/>
                </a:solidFill>
                <a:latin typeface="Arial"/>
                <a:cs typeface="Arial"/>
              </a:rPr>
              <a:t>→</a:t>
            </a:r>
            <a:r>
              <a:rPr sz="2200" b="1" spc="160" dirty="0">
                <a:solidFill>
                  <a:schemeClr val="accent2"/>
                </a:solidFill>
                <a:latin typeface="Arial"/>
                <a:cs typeface="Arial"/>
              </a:rPr>
              <a:t> </a:t>
            </a:r>
            <a:r>
              <a:rPr sz="2200" b="1" spc="210" dirty="0">
                <a:solidFill>
                  <a:schemeClr val="accent2"/>
                </a:solidFill>
                <a:latin typeface="Arial"/>
                <a:cs typeface="Arial"/>
              </a:rPr>
              <a:t>interferometry, </a:t>
            </a:r>
            <a:r>
              <a:rPr sz="2200" b="1" spc="114" dirty="0">
                <a:solidFill>
                  <a:schemeClr val="accent2"/>
                </a:solidFill>
                <a:latin typeface="Arial"/>
                <a:cs typeface="Arial"/>
              </a:rPr>
              <a:t>CCD,</a:t>
            </a:r>
            <a:r>
              <a:rPr sz="2200" b="1" spc="170" dirty="0">
                <a:solidFill>
                  <a:schemeClr val="accent2"/>
                </a:solidFill>
                <a:latin typeface="Arial"/>
                <a:cs typeface="Arial"/>
              </a:rPr>
              <a:t> </a:t>
            </a:r>
            <a:r>
              <a:rPr sz="2200" b="1" spc="180" dirty="0">
                <a:solidFill>
                  <a:schemeClr val="accent2"/>
                </a:solidFill>
                <a:latin typeface="Arial"/>
                <a:cs typeface="Arial"/>
              </a:rPr>
              <a:t>previous </a:t>
            </a:r>
            <a:r>
              <a:rPr sz="2200" b="1" spc="175" dirty="0">
                <a:solidFill>
                  <a:schemeClr val="accent2"/>
                </a:solidFill>
                <a:latin typeface="Arial"/>
                <a:cs typeface="Arial"/>
              </a:rPr>
              <a:t>Rayleigh</a:t>
            </a:r>
            <a:r>
              <a:rPr sz="2200" b="1" spc="160" dirty="0">
                <a:solidFill>
                  <a:schemeClr val="accent2"/>
                </a:solidFill>
                <a:latin typeface="Arial"/>
                <a:cs typeface="Arial"/>
              </a:rPr>
              <a:t> </a:t>
            </a:r>
            <a:r>
              <a:rPr sz="2200" b="1" spc="200" dirty="0">
                <a:solidFill>
                  <a:schemeClr val="accent2"/>
                </a:solidFill>
                <a:latin typeface="Arial"/>
                <a:cs typeface="Arial"/>
              </a:rPr>
              <a:t>scattering</a:t>
            </a:r>
            <a:r>
              <a:rPr sz="2200" b="1" spc="170" dirty="0">
                <a:solidFill>
                  <a:schemeClr val="accent2"/>
                </a:solidFill>
                <a:latin typeface="Arial"/>
                <a:cs typeface="Arial"/>
              </a:rPr>
              <a:t> </a:t>
            </a:r>
            <a:r>
              <a:rPr sz="2200" b="1" spc="215" dirty="0">
                <a:solidFill>
                  <a:schemeClr val="accent2"/>
                </a:solidFill>
                <a:latin typeface="Arial"/>
                <a:cs typeface="Arial"/>
              </a:rPr>
              <a:t>measurements</a:t>
            </a:r>
            <a:endParaRPr sz="2200" dirty="0">
              <a:solidFill>
                <a:schemeClr val="accent2"/>
              </a:solidFill>
              <a:latin typeface="Arial"/>
              <a:cs typeface="Arial"/>
            </a:endParaRPr>
          </a:p>
        </p:txBody>
      </p:sp>
      <p:grpSp>
        <p:nvGrpSpPr>
          <p:cNvPr id="37" name="Gruppo 36">
            <a:extLst>
              <a:ext uri="{FF2B5EF4-FFF2-40B4-BE49-F238E27FC236}">
                <a16:creationId xmlns:a16="http://schemas.microsoft.com/office/drawing/2014/main" id="{DEFE24DE-194F-9D87-CBD7-D3BABA9E0EDE}"/>
              </a:ext>
            </a:extLst>
          </p:cNvPr>
          <p:cNvGrpSpPr/>
          <p:nvPr/>
        </p:nvGrpSpPr>
        <p:grpSpPr>
          <a:xfrm>
            <a:off x="6908469" y="1264672"/>
            <a:ext cx="4662418" cy="3464866"/>
            <a:chOff x="6035040" y="2196370"/>
            <a:chExt cx="5734075" cy="4139996"/>
          </a:xfrm>
        </p:grpSpPr>
        <p:grpSp>
          <p:nvGrpSpPr>
            <p:cNvPr id="38" name="Gruppo 37">
              <a:extLst>
                <a:ext uri="{FF2B5EF4-FFF2-40B4-BE49-F238E27FC236}">
                  <a16:creationId xmlns:a16="http://schemas.microsoft.com/office/drawing/2014/main" id="{A9877D6A-2BEA-3669-8F74-B8827BCC163E}"/>
                </a:ext>
              </a:extLst>
            </p:cNvPr>
            <p:cNvGrpSpPr/>
            <p:nvPr/>
          </p:nvGrpSpPr>
          <p:grpSpPr>
            <a:xfrm>
              <a:off x="6035040" y="2196370"/>
              <a:ext cx="5734075" cy="4139996"/>
              <a:chOff x="6035040" y="2196370"/>
              <a:chExt cx="5734075" cy="4139996"/>
            </a:xfrm>
          </p:grpSpPr>
          <p:pic>
            <p:nvPicPr>
              <p:cNvPr id="45" name="object 5">
                <a:extLst>
                  <a:ext uri="{FF2B5EF4-FFF2-40B4-BE49-F238E27FC236}">
                    <a16:creationId xmlns:a16="http://schemas.microsoft.com/office/drawing/2014/main" id="{C655B3A5-BB54-FB63-627F-F995022CA884}"/>
                  </a:ext>
                </a:extLst>
              </p:cNvPr>
              <p:cNvPicPr/>
              <p:nvPr/>
            </p:nvPicPr>
            <p:blipFill>
              <a:blip r:embed="rId4" cstate="print"/>
              <a:stretch>
                <a:fillRect/>
              </a:stretch>
            </p:blipFill>
            <p:spPr>
              <a:xfrm>
                <a:off x="6035040" y="2196370"/>
                <a:ext cx="5734075" cy="4139996"/>
              </a:xfrm>
              <a:prstGeom prst="rect">
                <a:avLst/>
              </a:prstGeom>
            </p:spPr>
          </p:pic>
          <p:sp>
            <p:nvSpPr>
              <p:cNvPr id="46" name="object 6">
                <a:extLst>
                  <a:ext uri="{FF2B5EF4-FFF2-40B4-BE49-F238E27FC236}">
                    <a16:creationId xmlns:a16="http://schemas.microsoft.com/office/drawing/2014/main" id="{DD9A4FF5-2632-EEF8-42F3-FCD490DC5D66}"/>
                  </a:ext>
                </a:extLst>
              </p:cNvPr>
              <p:cNvSpPr txBox="1"/>
              <p:nvPr/>
            </p:nvSpPr>
            <p:spPr>
              <a:xfrm>
                <a:off x="6959777" y="2959107"/>
                <a:ext cx="178435" cy="391795"/>
              </a:xfrm>
              <a:prstGeom prst="rect">
                <a:avLst/>
              </a:prstGeom>
            </p:spPr>
            <p:txBody>
              <a:bodyPr vert="horz" wrap="square" lIns="0" tIns="12700" rIns="0" bIns="0" rtlCol="0">
                <a:spAutoFit/>
              </a:bodyPr>
              <a:lstStyle/>
              <a:p>
                <a:pPr marL="12700">
                  <a:lnSpc>
                    <a:spcPct val="100000"/>
                  </a:lnSpc>
                  <a:spcBef>
                    <a:spcPts val="100"/>
                  </a:spcBef>
                </a:pPr>
                <a:r>
                  <a:rPr sz="2400" spc="-50" dirty="0">
                    <a:latin typeface="Times New Roman"/>
                    <a:cs typeface="Times New Roman"/>
                  </a:rPr>
                  <a:t>n</a:t>
                </a:r>
                <a:endParaRPr sz="2400">
                  <a:latin typeface="Times New Roman"/>
                  <a:cs typeface="Times New Roman"/>
                </a:endParaRPr>
              </a:p>
            </p:txBody>
          </p:sp>
          <p:sp>
            <p:nvSpPr>
              <p:cNvPr id="47" name="object 7">
                <a:extLst>
                  <a:ext uri="{FF2B5EF4-FFF2-40B4-BE49-F238E27FC236}">
                    <a16:creationId xmlns:a16="http://schemas.microsoft.com/office/drawing/2014/main" id="{ABC2D81A-8E3D-F2CE-811C-774C527AC0C6}"/>
                  </a:ext>
                </a:extLst>
              </p:cNvPr>
              <p:cNvSpPr txBox="1"/>
              <p:nvPr/>
            </p:nvSpPr>
            <p:spPr>
              <a:xfrm>
                <a:off x="7630096" y="3994119"/>
                <a:ext cx="296545" cy="1002665"/>
              </a:xfrm>
              <a:prstGeom prst="rect">
                <a:avLst/>
              </a:prstGeom>
            </p:spPr>
            <p:txBody>
              <a:bodyPr vert="horz" wrap="square" lIns="0" tIns="12700" rIns="0" bIns="0" rtlCol="0">
                <a:spAutoFit/>
              </a:bodyPr>
              <a:lstStyle/>
              <a:p>
                <a:pPr marL="12700">
                  <a:lnSpc>
                    <a:spcPct val="100000"/>
                  </a:lnSpc>
                  <a:spcBef>
                    <a:spcPts val="100"/>
                  </a:spcBef>
                </a:pPr>
                <a:r>
                  <a:rPr sz="2400" spc="-50" dirty="0">
                    <a:solidFill>
                      <a:srgbClr val="33FF99"/>
                    </a:solidFill>
                    <a:latin typeface="Times New Roman"/>
                    <a:cs typeface="Times New Roman"/>
                  </a:rPr>
                  <a:t>d</a:t>
                </a:r>
                <a:endParaRPr sz="2400">
                  <a:latin typeface="Times New Roman"/>
                  <a:cs typeface="Times New Roman"/>
                </a:endParaRPr>
              </a:p>
              <a:p>
                <a:pPr marL="130175">
                  <a:lnSpc>
                    <a:spcPct val="100000"/>
                  </a:lnSpc>
                  <a:spcBef>
                    <a:spcPts val="1930"/>
                  </a:spcBef>
                </a:pPr>
                <a:r>
                  <a:rPr sz="2400" spc="-50" dirty="0">
                    <a:solidFill>
                      <a:srgbClr val="CC0000"/>
                    </a:solidFill>
                    <a:latin typeface="Times New Roman"/>
                    <a:cs typeface="Times New Roman"/>
                  </a:rPr>
                  <a:t>p</a:t>
                </a:r>
                <a:endParaRPr sz="2400">
                  <a:latin typeface="Times New Roman"/>
                  <a:cs typeface="Times New Roman"/>
                </a:endParaRPr>
              </a:p>
            </p:txBody>
          </p:sp>
          <p:sp>
            <p:nvSpPr>
              <p:cNvPr id="48" name="object 9">
                <a:extLst>
                  <a:ext uri="{FF2B5EF4-FFF2-40B4-BE49-F238E27FC236}">
                    <a16:creationId xmlns:a16="http://schemas.microsoft.com/office/drawing/2014/main" id="{BE4A71BB-6218-CFD7-4FD2-DBDEBE349150}"/>
                  </a:ext>
                </a:extLst>
              </p:cNvPr>
              <p:cNvSpPr/>
              <p:nvPr/>
            </p:nvSpPr>
            <p:spPr>
              <a:xfrm>
                <a:off x="7283525" y="3236411"/>
                <a:ext cx="1496695" cy="596900"/>
              </a:xfrm>
              <a:custGeom>
                <a:avLst/>
                <a:gdLst/>
                <a:ahLst/>
                <a:cxnLst/>
                <a:rect l="l" t="t" r="r" b="b"/>
                <a:pathLst>
                  <a:path w="1496695" h="596900">
                    <a:moveTo>
                      <a:pt x="1496148" y="596518"/>
                    </a:moveTo>
                    <a:lnTo>
                      <a:pt x="0" y="0"/>
                    </a:lnTo>
                  </a:path>
                </a:pathLst>
              </a:custGeom>
              <a:ln w="3175">
                <a:solidFill>
                  <a:srgbClr val="3364A3"/>
                </a:solidFill>
              </a:ln>
            </p:spPr>
            <p:txBody>
              <a:bodyPr wrap="square" lIns="0" tIns="0" rIns="0" bIns="0" rtlCol="0"/>
              <a:lstStyle/>
              <a:p>
                <a:endParaRPr/>
              </a:p>
            </p:txBody>
          </p:sp>
          <p:sp>
            <p:nvSpPr>
              <p:cNvPr id="49" name="object 11">
                <a:extLst>
                  <a:ext uri="{FF2B5EF4-FFF2-40B4-BE49-F238E27FC236}">
                    <a16:creationId xmlns:a16="http://schemas.microsoft.com/office/drawing/2014/main" id="{95B14DC1-4033-AEA2-0B0F-E758D64BED2A}"/>
                  </a:ext>
                </a:extLst>
              </p:cNvPr>
              <p:cNvSpPr/>
              <p:nvPr/>
            </p:nvSpPr>
            <p:spPr>
              <a:xfrm>
                <a:off x="8062556" y="3832562"/>
                <a:ext cx="717550" cy="742315"/>
              </a:xfrm>
              <a:custGeom>
                <a:avLst/>
                <a:gdLst/>
                <a:ahLst/>
                <a:cxnLst/>
                <a:rect l="l" t="t" r="r" b="b"/>
                <a:pathLst>
                  <a:path w="717550" h="742314">
                    <a:moveTo>
                      <a:pt x="717118" y="0"/>
                    </a:moveTo>
                    <a:lnTo>
                      <a:pt x="0" y="741959"/>
                    </a:lnTo>
                  </a:path>
                </a:pathLst>
              </a:custGeom>
              <a:ln w="3175">
                <a:solidFill>
                  <a:srgbClr val="C4000A"/>
                </a:solidFill>
              </a:ln>
            </p:spPr>
            <p:txBody>
              <a:bodyPr wrap="square" lIns="0" tIns="0" rIns="0" bIns="0" rtlCol="0"/>
              <a:lstStyle/>
              <a:p>
                <a:endParaRPr/>
              </a:p>
            </p:txBody>
          </p:sp>
        </p:grpSp>
        <p:sp>
          <p:nvSpPr>
            <p:cNvPr id="39" name="object 12">
              <a:extLst>
                <a:ext uri="{FF2B5EF4-FFF2-40B4-BE49-F238E27FC236}">
                  <a16:creationId xmlns:a16="http://schemas.microsoft.com/office/drawing/2014/main" id="{74D25A57-2B84-423B-DD9A-D431174E867A}"/>
                </a:ext>
              </a:extLst>
            </p:cNvPr>
            <p:cNvSpPr/>
            <p:nvPr/>
          </p:nvSpPr>
          <p:spPr>
            <a:xfrm>
              <a:off x="8013598" y="4544651"/>
              <a:ext cx="80010" cy="80645"/>
            </a:xfrm>
            <a:custGeom>
              <a:avLst/>
              <a:gdLst/>
              <a:ahLst/>
              <a:cxnLst/>
              <a:rect l="l" t="t" r="r" b="b"/>
              <a:pathLst>
                <a:path w="80009" h="80645">
                  <a:moveTo>
                    <a:pt x="25196" y="0"/>
                  </a:moveTo>
                  <a:lnTo>
                    <a:pt x="0" y="80632"/>
                  </a:lnTo>
                  <a:lnTo>
                    <a:pt x="79565" y="52552"/>
                  </a:lnTo>
                  <a:lnTo>
                    <a:pt x="25196" y="0"/>
                  </a:lnTo>
                  <a:close/>
                </a:path>
              </a:pathLst>
            </a:custGeom>
            <a:solidFill>
              <a:srgbClr val="C4000A"/>
            </a:solidFill>
          </p:spPr>
          <p:txBody>
            <a:bodyPr wrap="square" lIns="0" tIns="0" rIns="0" bIns="0" rtlCol="0"/>
            <a:lstStyle/>
            <a:p>
              <a:endParaRPr/>
            </a:p>
          </p:txBody>
        </p:sp>
        <p:sp>
          <p:nvSpPr>
            <p:cNvPr id="40" name="object 13">
              <a:extLst>
                <a:ext uri="{FF2B5EF4-FFF2-40B4-BE49-F238E27FC236}">
                  <a16:creationId xmlns:a16="http://schemas.microsoft.com/office/drawing/2014/main" id="{734128EC-7A96-A69F-5B79-243B04563F14}"/>
                </a:ext>
              </a:extLst>
            </p:cNvPr>
            <p:cNvSpPr/>
            <p:nvPr/>
          </p:nvSpPr>
          <p:spPr>
            <a:xfrm>
              <a:off x="8053565" y="3813842"/>
              <a:ext cx="756920" cy="225425"/>
            </a:xfrm>
            <a:custGeom>
              <a:avLst/>
              <a:gdLst/>
              <a:ahLst/>
              <a:cxnLst/>
              <a:rect l="l" t="t" r="r" b="b"/>
              <a:pathLst>
                <a:path w="756920" h="225425">
                  <a:moveTo>
                    <a:pt x="756348" y="0"/>
                  </a:moveTo>
                  <a:lnTo>
                    <a:pt x="0" y="225005"/>
                  </a:lnTo>
                </a:path>
              </a:pathLst>
            </a:custGeom>
            <a:ln w="3175">
              <a:solidFill>
                <a:srgbClr val="33FF99"/>
              </a:solidFill>
            </a:ln>
          </p:spPr>
          <p:txBody>
            <a:bodyPr wrap="square" lIns="0" tIns="0" rIns="0" bIns="0" rtlCol="0"/>
            <a:lstStyle/>
            <a:p>
              <a:endParaRPr/>
            </a:p>
          </p:txBody>
        </p:sp>
        <p:sp>
          <p:nvSpPr>
            <p:cNvPr id="44" name="object 14">
              <a:extLst>
                <a:ext uri="{FF2B5EF4-FFF2-40B4-BE49-F238E27FC236}">
                  <a16:creationId xmlns:a16="http://schemas.microsoft.com/office/drawing/2014/main" id="{373EEECB-2B45-5E29-88DF-26A5206C5468}"/>
                </a:ext>
              </a:extLst>
            </p:cNvPr>
            <p:cNvSpPr/>
            <p:nvPr/>
          </p:nvSpPr>
          <p:spPr>
            <a:xfrm>
              <a:off x="7985874" y="4001053"/>
              <a:ext cx="83185" cy="73025"/>
            </a:xfrm>
            <a:custGeom>
              <a:avLst/>
              <a:gdLst/>
              <a:ahLst/>
              <a:cxnLst/>
              <a:rect l="l" t="t" r="r" b="b"/>
              <a:pathLst>
                <a:path w="83184" h="73025">
                  <a:moveTo>
                    <a:pt x="61569" y="0"/>
                  </a:moveTo>
                  <a:lnTo>
                    <a:pt x="0" y="57950"/>
                  </a:lnTo>
                  <a:lnTo>
                    <a:pt x="83159" y="72720"/>
                  </a:lnTo>
                  <a:lnTo>
                    <a:pt x="61569" y="0"/>
                  </a:lnTo>
                  <a:close/>
                </a:path>
              </a:pathLst>
            </a:custGeom>
            <a:solidFill>
              <a:srgbClr val="33FF99"/>
            </a:solidFill>
          </p:spPr>
          <p:txBody>
            <a:bodyPr wrap="square" lIns="0" tIns="0" rIns="0" bIns="0" rtlCol="0"/>
            <a:lstStyle/>
            <a:p>
              <a:endParaRPr/>
            </a:p>
          </p:txBody>
        </p:sp>
      </p:grpSp>
      <p:sp>
        <p:nvSpPr>
          <p:cNvPr id="4" name="CasellaDiTesto 3">
            <a:extLst>
              <a:ext uri="{FF2B5EF4-FFF2-40B4-BE49-F238E27FC236}">
                <a16:creationId xmlns:a16="http://schemas.microsoft.com/office/drawing/2014/main" id="{DCC7AE3F-6C12-E483-B454-7E9A6D009699}"/>
              </a:ext>
            </a:extLst>
          </p:cNvPr>
          <p:cNvSpPr txBox="1"/>
          <p:nvPr/>
        </p:nvSpPr>
        <p:spPr>
          <a:xfrm>
            <a:off x="1117099" y="86901"/>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Ex</a:t>
            </a:r>
            <a:r>
              <a:rPr lang="en-US" sz="4000" b="1" dirty="0">
                <a:latin typeface="+mj-lt"/>
                <a:ea typeface="+mj-ea"/>
                <a:cs typeface="+mj-cs"/>
              </a:rPr>
              <a:t>perimental Setup</a:t>
            </a:r>
            <a:endParaRPr lang="en-US" sz="4000" b="1" kern="1200" dirty="0">
              <a:solidFill>
                <a:schemeClr val="tx1"/>
              </a:solidFill>
              <a:latin typeface="+mj-lt"/>
              <a:ea typeface="+mj-ea"/>
              <a:cs typeface="+mj-cs"/>
            </a:endParaRPr>
          </a:p>
        </p:txBody>
      </p:sp>
      <p:pic>
        <p:nvPicPr>
          <p:cNvPr id="5" name="Immagine 4" descr="Immagine che contiene logo, Carattere, Elementi grafici, bianco&#10;&#10;Il contenuto generato dall'IA potrebbe non essere corretto.">
            <a:extLst>
              <a:ext uri="{FF2B5EF4-FFF2-40B4-BE49-F238E27FC236}">
                <a16:creationId xmlns:a16="http://schemas.microsoft.com/office/drawing/2014/main" id="{F4B84D0B-291E-D3FA-BCD4-3A387670BFF1}"/>
              </a:ext>
            </a:extLst>
          </p:cNvPr>
          <p:cNvPicPr>
            <a:picLocks noChangeAspect="1"/>
          </p:cNvPicPr>
          <p:nvPr/>
        </p:nvPicPr>
        <p:blipFill>
          <a:blip r:embed="rId5">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6" name="Immagine 5" descr="Immagine che contiene segnale&#10;&#10;Descrizione generata automaticamente">
            <a:extLst>
              <a:ext uri="{FF2B5EF4-FFF2-40B4-BE49-F238E27FC236}">
                <a16:creationId xmlns:a16="http://schemas.microsoft.com/office/drawing/2014/main" id="{E2D5DD1F-19FC-986F-9EC7-37AFDD6C5B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spTree>
    <p:extLst>
      <p:ext uri="{BB962C8B-B14F-4D97-AF65-F5344CB8AC3E}">
        <p14:creationId xmlns:p14="http://schemas.microsoft.com/office/powerpoint/2010/main" val="2038549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uppo 36">
            <a:extLst>
              <a:ext uri="{FF2B5EF4-FFF2-40B4-BE49-F238E27FC236}">
                <a16:creationId xmlns:a16="http://schemas.microsoft.com/office/drawing/2014/main" id="{DEFE24DE-194F-9D87-CBD7-D3BABA9E0EDE}"/>
              </a:ext>
            </a:extLst>
          </p:cNvPr>
          <p:cNvGrpSpPr/>
          <p:nvPr/>
        </p:nvGrpSpPr>
        <p:grpSpPr>
          <a:xfrm>
            <a:off x="6908469" y="1264672"/>
            <a:ext cx="4662418" cy="3464866"/>
            <a:chOff x="6035040" y="2196370"/>
            <a:chExt cx="5734075" cy="4139996"/>
          </a:xfrm>
        </p:grpSpPr>
        <p:grpSp>
          <p:nvGrpSpPr>
            <p:cNvPr id="38" name="Gruppo 37">
              <a:extLst>
                <a:ext uri="{FF2B5EF4-FFF2-40B4-BE49-F238E27FC236}">
                  <a16:creationId xmlns:a16="http://schemas.microsoft.com/office/drawing/2014/main" id="{A9877D6A-2BEA-3669-8F74-B8827BCC163E}"/>
                </a:ext>
              </a:extLst>
            </p:cNvPr>
            <p:cNvGrpSpPr/>
            <p:nvPr/>
          </p:nvGrpSpPr>
          <p:grpSpPr>
            <a:xfrm>
              <a:off x="6035040" y="2196370"/>
              <a:ext cx="5734075" cy="4139996"/>
              <a:chOff x="6035040" y="2196370"/>
              <a:chExt cx="5734075" cy="4139996"/>
            </a:xfrm>
          </p:grpSpPr>
          <p:pic>
            <p:nvPicPr>
              <p:cNvPr id="45" name="object 5">
                <a:extLst>
                  <a:ext uri="{FF2B5EF4-FFF2-40B4-BE49-F238E27FC236}">
                    <a16:creationId xmlns:a16="http://schemas.microsoft.com/office/drawing/2014/main" id="{C655B3A5-BB54-FB63-627F-F995022CA884}"/>
                  </a:ext>
                </a:extLst>
              </p:cNvPr>
              <p:cNvPicPr/>
              <p:nvPr/>
            </p:nvPicPr>
            <p:blipFill>
              <a:blip r:embed="rId2" cstate="print"/>
              <a:stretch>
                <a:fillRect/>
              </a:stretch>
            </p:blipFill>
            <p:spPr>
              <a:xfrm>
                <a:off x="6035040" y="2196370"/>
                <a:ext cx="5734075" cy="4139996"/>
              </a:xfrm>
              <a:prstGeom prst="rect">
                <a:avLst/>
              </a:prstGeom>
            </p:spPr>
          </p:pic>
          <p:sp>
            <p:nvSpPr>
              <p:cNvPr id="46" name="object 6">
                <a:extLst>
                  <a:ext uri="{FF2B5EF4-FFF2-40B4-BE49-F238E27FC236}">
                    <a16:creationId xmlns:a16="http://schemas.microsoft.com/office/drawing/2014/main" id="{DD9A4FF5-2632-EEF8-42F3-FCD490DC5D66}"/>
                  </a:ext>
                </a:extLst>
              </p:cNvPr>
              <p:cNvSpPr txBox="1"/>
              <p:nvPr/>
            </p:nvSpPr>
            <p:spPr>
              <a:xfrm>
                <a:off x="6959777" y="2959107"/>
                <a:ext cx="178435" cy="391795"/>
              </a:xfrm>
              <a:prstGeom prst="rect">
                <a:avLst/>
              </a:prstGeom>
            </p:spPr>
            <p:txBody>
              <a:bodyPr vert="horz" wrap="square" lIns="0" tIns="12700" rIns="0" bIns="0" rtlCol="0">
                <a:spAutoFit/>
              </a:bodyPr>
              <a:lstStyle/>
              <a:p>
                <a:pPr marL="12700">
                  <a:lnSpc>
                    <a:spcPct val="100000"/>
                  </a:lnSpc>
                  <a:spcBef>
                    <a:spcPts val="100"/>
                  </a:spcBef>
                </a:pPr>
                <a:r>
                  <a:rPr sz="2400" spc="-50" dirty="0">
                    <a:latin typeface="Times New Roman"/>
                    <a:cs typeface="Times New Roman"/>
                  </a:rPr>
                  <a:t>n</a:t>
                </a:r>
                <a:endParaRPr sz="2400">
                  <a:latin typeface="Times New Roman"/>
                  <a:cs typeface="Times New Roman"/>
                </a:endParaRPr>
              </a:p>
            </p:txBody>
          </p:sp>
          <p:sp>
            <p:nvSpPr>
              <p:cNvPr id="47" name="object 7">
                <a:extLst>
                  <a:ext uri="{FF2B5EF4-FFF2-40B4-BE49-F238E27FC236}">
                    <a16:creationId xmlns:a16="http://schemas.microsoft.com/office/drawing/2014/main" id="{ABC2D81A-8E3D-F2CE-811C-774C527AC0C6}"/>
                  </a:ext>
                </a:extLst>
              </p:cNvPr>
              <p:cNvSpPr txBox="1"/>
              <p:nvPr/>
            </p:nvSpPr>
            <p:spPr>
              <a:xfrm>
                <a:off x="7630096" y="3994119"/>
                <a:ext cx="296545" cy="1002665"/>
              </a:xfrm>
              <a:prstGeom prst="rect">
                <a:avLst/>
              </a:prstGeom>
            </p:spPr>
            <p:txBody>
              <a:bodyPr vert="horz" wrap="square" lIns="0" tIns="12700" rIns="0" bIns="0" rtlCol="0">
                <a:spAutoFit/>
              </a:bodyPr>
              <a:lstStyle/>
              <a:p>
                <a:pPr marL="12700">
                  <a:lnSpc>
                    <a:spcPct val="100000"/>
                  </a:lnSpc>
                  <a:spcBef>
                    <a:spcPts val="100"/>
                  </a:spcBef>
                </a:pPr>
                <a:r>
                  <a:rPr sz="2400" spc="-50" dirty="0">
                    <a:solidFill>
                      <a:srgbClr val="33FF99"/>
                    </a:solidFill>
                    <a:latin typeface="Times New Roman"/>
                    <a:cs typeface="Times New Roman"/>
                  </a:rPr>
                  <a:t>d</a:t>
                </a:r>
                <a:endParaRPr sz="2400">
                  <a:latin typeface="Times New Roman"/>
                  <a:cs typeface="Times New Roman"/>
                </a:endParaRPr>
              </a:p>
              <a:p>
                <a:pPr marL="130175">
                  <a:lnSpc>
                    <a:spcPct val="100000"/>
                  </a:lnSpc>
                  <a:spcBef>
                    <a:spcPts val="1930"/>
                  </a:spcBef>
                </a:pPr>
                <a:r>
                  <a:rPr sz="2400" spc="-50" dirty="0">
                    <a:solidFill>
                      <a:srgbClr val="CC0000"/>
                    </a:solidFill>
                    <a:latin typeface="Times New Roman"/>
                    <a:cs typeface="Times New Roman"/>
                  </a:rPr>
                  <a:t>p</a:t>
                </a:r>
                <a:endParaRPr sz="2400">
                  <a:latin typeface="Times New Roman"/>
                  <a:cs typeface="Times New Roman"/>
                </a:endParaRPr>
              </a:p>
            </p:txBody>
          </p:sp>
          <p:sp>
            <p:nvSpPr>
              <p:cNvPr id="48" name="object 9">
                <a:extLst>
                  <a:ext uri="{FF2B5EF4-FFF2-40B4-BE49-F238E27FC236}">
                    <a16:creationId xmlns:a16="http://schemas.microsoft.com/office/drawing/2014/main" id="{BE4A71BB-6218-CFD7-4FD2-DBDEBE349150}"/>
                  </a:ext>
                </a:extLst>
              </p:cNvPr>
              <p:cNvSpPr/>
              <p:nvPr/>
            </p:nvSpPr>
            <p:spPr>
              <a:xfrm>
                <a:off x="7283525" y="3236411"/>
                <a:ext cx="1496695" cy="596900"/>
              </a:xfrm>
              <a:custGeom>
                <a:avLst/>
                <a:gdLst/>
                <a:ahLst/>
                <a:cxnLst/>
                <a:rect l="l" t="t" r="r" b="b"/>
                <a:pathLst>
                  <a:path w="1496695" h="596900">
                    <a:moveTo>
                      <a:pt x="1496148" y="596518"/>
                    </a:moveTo>
                    <a:lnTo>
                      <a:pt x="0" y="0"/>
                    </a:lnTo>
                  </a:path>
                </a:pathLst>
              </a:custGeom>
              <a:ln w="3175">
                <a:solidFill>
                  <a:srgbClr val="3364A3"/>
                </a:solidFill>
              </a:ln>
            </p:spPr>
            <p:txBody>
              <a:bodyPr wrap="square" lIns="0" tIns="0" rIns="0" bIns="0" rtlCol="0"/>
              <a:lstStyle/>
              <a:p>
                <a:endParaRPr/>
              </a:p>
            </p:txBody>
          </p:sp>
          <p:sp>
            <p:nvSpPr>
              <p:cNvPr id="49" name="object 11">
                <a:extLst>
                  <a:ext uri="{FF2B5EF4-FFF2-40B4-BE49-F238E27FC236}">
                    <a16:creationId xmlns:a16="http://schemas.microsoft.com/office/drawing/2014/main" id="{95B14DC1-4033-AEA2-0B0F-E758D64BED2A}"/>
                  </a:ext>
                </a:extLst>
              </p:cNvPr>
              <p:cNvSpPr/>
              <p:nvPr/>
            </p:nvSpPr>
            <p:spPr>
              <a:xfrm>
                <a:off x="8062556" y="3832562"/>
                <a:ext cx="717550" cy="742315"/>
              </a:xfrm>
              <a:custGeom>
                <a:avLst/>
                <a:gdLst/>
                <a:ahLst/>
                <a:cxnLst/>
                <a:rect l="l" t="t" r="r" b="b"/>
                <a:pathLst>
                  <a:path w="717550" h="742314">
                    <a:moveTo>
                      <a:pt x="717118" y="0"/>
                    </a:moveTo>
                    <a:lnTo>
                      <a:pt x="0" y="741959"/>
                    </a:lnTo>
                  </a:path>
                </a:pathLst>
              </a:custGeom>
              <a:ln w="3175">
                <a:solidFill>
                  <a:srgbClr val="C4000A"/>
                </a:solidFill>
              </a:ln>
            </p:spPr>
            <p:txBody>
              <a:bodyPr wrap="square" lIns="0" tIns="0" rIns="0" bIns="0" rtlCol="0"/>
              <a:lstStyle/>
              <a:p>
                <a:endParaRPr/>
              </a:p>
            </p:txBody>
          </p:sp>
        </p:grpSp>
        <p:sp>
          <p:nvSpPr>
            <p:cNvPr id="39" name="object 12">
              <a:extLst>
                <a:ext uri="{FF2B5EF4-FFF2-40B4-BE49-F238E27FC236}">
                  <a16:creationId xmlns:a16="http://schemas.microsoft.com/office/drawing/2014/main" id="{74D25A57-2B84-423B-DD9A-D431174E867A}"/>
                </a:ext>
              </a:extLst>
            </p:cNvPr>
            <p:cNvSpPr/>
            <p:nvPr/>
          </p:nvSpPr>
          <p:spPr>
            <a:xfrm>
              <a:off x="8013598" y="4544651"/>
              <a:ext cx="80010" cy="80645"/>
            </a:xfrm>
            <a:custGeom>
              <a:avLst/>
              <a:gdLst/>
              <a:ahLst/>
              <a:cxnLst/>
              <a:rect l="l" t="t" r="r" b="b"/>
              <a:pathLst>
                <a:path w="80009" h="80645">
                  <a:moveTo>
                    <a:pt x="25196" y="0"/>
                  </a:moveTo>
                  <a:lnTo>
                    <a:pt x="0" y="80632"/>
                  </a:lnTo>
                  <a:lnTo>
                    <a:pt x="79565" y="52552"/>
                  </a:lnTo>
                  <a:lnTo>
                    <a:pt x="25196" y="0"/>
                  </a:lnTo>
                  <a:close/>
                </a:path>
              </a:pathLst>
            </a:custGeom>
            <a:solidFill>
              <a:srgbClr val="C4000A"/>
            </a:solidFill>
          </p:spPr>
          <p:txBody>
            <a:bodyPr wrap="square" lIns="0" tIns="0" rIns="0" bIns="0" rtlCol="0"/>
            <a:lstStyle/>
            <a:p>
              <a:endParaRPr/>
            </a:p>
          </p:txBody>
        </p:sp>
        <p:sp>
          <p:nvSpPr>
            <p:cNvPr id="40" name="object 13">
              <a:extLst>
                <a:ext uri="{FF2B5EF4-FFF2-40B4-BE49-F238E27FC236}">
                  <a16:creationId xmlns:a16="http://schemas.microsoft.com/office/drawing/2014/main" id="{734128EC-7A96-A69F-5B79-243B04563F14}"/>
                </a:ext>
              </a:extLst>
            </p:cNvPr>
            <p:cNvSpPr/>
            <p:nvPr/>
          </p:nvSpPr>
          <p:spPr>
            <a:xfrm>
              <a:off x="8053565" y="3813842"/>
              <a:ext cx="756920" cy="225425"/>
            </a:xfrm>
            <a:custGeom>
              <a:avLst/>
              <a:gdLst/>
              <a:ahLst/>
              <a:cxnLst/>
              <a:rect l="l" t="t" r="r" b="b"/>
              <a:pathLst>
                <a:path w="756920" h="225425">
                  <a:moveTo>
                    <a:pt x="756348" y="0"/>
                  </a:moveTo>
                  <a:lnTo>
                    <a:pt x="0" y="225005"/>
                  </a:lnTo>
                </a:path>
              </a:pathLst>
            </a:custGeom>
            <a:ln w="3175">
              <a:solidFill>
                <a:srgbClr val="33FF99"/>
              </a:solidFill>
            </a:ln>
          </p:spPr>
          <p:txBody>
            <a:bodyPr wrap="square" lIns="0" tIns="0" rIns="0" bIns="0" rtlCol="0"/>
            <a:lstStyle/>
            <a:p>
              <a:endParaRPr/>
            </a:p>
          </p:txBody>
        </p:sp>
        <p:sp>
          <p:nvSpPr>
            <p:cNvPr id="44" name="object 14">
              <a:extLst>
                <a:ext uri="{FF2B5EF4-FFF2-40B4-BE49-F238E27FC236}">
                  <a16:creationId xmlns:a16="http://schemas.microsoft.com/office/drawing/2014/main" id="{373EEECB-2B45-5E29-88DF-26A5206C5468}"/>
                </a:ext>
              </a:extLst>
            </p:cNvPr>
            <p:cNvSpPr/>
            <p:nvPr/>
          </p:nvSpPr>
          <p:spPr>
            <a:xfrm>
              <a:off x="7985874" y="4001053"/>
              <a:ext cx="83185" cy="73025"/>
            </a:xfrm>
            <a:custGeom>
              <a:avLst/>
              <a:gdLst/>
              <a:ahLst/>
              <a:cxnLst/>
              <a:rect l="l" t="t" r="r" b="b"/>
              <a:pathLst>
                <a:path w="83184" h="73025">
                  <a:moveTo>
                    <a:pt x="61569" y="0"/>
                  </a:moveTo>
                  <a:lnTo>
                    <a:pt x="0" y="57950"/>
                  </a:lnTo>
                  <a:lnTo>
                    <a:pt x="83159" y="72720"/>
                  </a:lnTo>
                  <a:lnTo>
                    <a:pt x="61569" y="0"/>
                  </a:lnTo>
                  <a:close/>
                </a:path>
              </a:pathLst>
            </a:custGeom>
            <a:solidFill>
              <a:srgbClr val="33FF99"/>
            </a:solidFill>
          </p:spPr>
          <p:txBody>
            <a:bodyPr wrap="square" lIns="0" tIns="0" rIns="0" bIns="0" rtlCol="0"/>
            <a:lstStyle/>
            <a:p>
              <a:endParaRPr/>
            </a:p>
          </p:txBody>
        </p:sp>
      </p:grpSp>
      <p:pic>
        <p:nvPicPr>
          <p:cNvPr id="4" name="object 4">
            <a:extLst>
              <a:ext uri="{FF2B5EF4-FFF2-40B4-BE49-F238E27FC236}">
                <a16:creationId xmlns:a16="http://schemas.microsoft.com/office/drawing/2014/main" id="{05C6859B-BE4F-C814-F26D-272791EA21B8}"/>
              </a:ext>
            </a:extLst>
          </p:cNvPr>
          <p:cNvPicPr/>
          <p:nvPr/>
        </p:nvPicPr>
        <p:blipFill>
          <a:blip r:embed="rId3" cstate="print"/>
          <a:stretch>
            <a:fillRect/>
          </a:stretch>
        </p:blipFill>
        <p:spPr>
          <a:xfrm>
            <a:off x="751453" y="1034431"/>
            <a:ext cx="4183587" cy="2700913"/>
          </a:xfrm>
          <a:prstGeom prst="rect">
            <a:avLst/>
          </a:prstGeom>
        </p:spPr>
      </p:pic>
      <p:sp>
        <p:nvSpPr>
          <p:cNvPr id="7" name="object 11">
            <a:extLst>
              <a:ext uri="{FF2B5EF4-FFF2-40B4-BE49-F238E27FC236}">
                <a16:creationId xmlns:a16="http://schemas.microsoft.com/office/drawing/2014/main" id="{D43563D8-1798-BE4F-19D0-94C20EF3E5FD}"/>
              </a:ext>
            </a:extLst>
          </p:cNvPr>
          <p:cNvSpPr txBox="1"/>
          <p:nvPr/>
        </p:nvSpPr>
        <p:spPr>
          <a:xfrm>
            <a:off x="1654515" y="2951381"/>
            <a:ext cx="1510665" cy="228268"/>
          </a:xfrm>
          <a:prstGeom prst="rect">
            <a:avLst/>
          </a:prstGeom>
        </p:spPr>
        <p:txBody>
          <a:bodyPr vert="horz" wrap="square" lIns="0" tIns="12700" rIns="0" bIns="0" rtlCol="0">
            <a:spAutoFit/>
          </a:bodyPr>
          <a:lstStyle/>
          <a:p>
            <a:pPr marL="12700">
              <a:lnSpc>
                <a:spcPct val="100000"/>
              </a:lnSpc>
              <a:spcBef>
                <a:spcPts val="100"/>
              </a:spcBef>
            </a:pPr>
            <a:r>
              <a:rPr sz="1400" spc="135" dirty="0">
                <a:latin typeface="Arial"/>
                <a:cs typeface="Arial"/>
              </a:rPr>
              <a:t>photopeak</a:t>
            </a:r>
            <a:endParaRPr sz="1400" dirty="0">
              <a:latin typeface="Arial"/>
              <a:cs typeface="Arial"/>
            </a:endParaRPr>
          </a:p>
        </p:txBody>
      </p:sp>
      <p:sp>
        <p:nvSpPr>
          <p:cNvPr id="8" name="object 11">
            <a:extLst>
              <a:ext uri="{FF2B5EF4-FFF2-40B4-BE49-F238E27FC236}">
                <a16:creationId xmlns:a16="http://schemas.microsoft.com/office/drawing/2014/main" id="{C366AC86-4657-5F0E-0279-D26ABAC617D4}"/>
              </a:ext>
            </a:extLst>
          </p:cNvPr>
          <p:cNvSpPr txBox="1"/>
          <p:nvPr/>
        </p:nvSpPr>
        <p:spPr>
          <a:xfrm>
            <a:off x="2573344" y="1838709"/>
            <a:ext cx="1510665" cy="228268"/>
          </a:xfrm>
          <a:prstGeom prst="rect">
            <a:avLst/>
          </a:prstGeom>
        </p:spPr>
        <p:txBody>
          <a:bodyPr vert="horz" wrap="square" lIns="0" tIns="12700" rIns="0" bIns="0" rtlCol="0">
            <a:spAutoFit/>
          </a:bodyPr>
          <a:lstStyle/>
          <a:p>
            <a:pPr marL="12700">
              <a:lnSpc>
                <a:spcPct val="100000"/>
              </a:lnSpc>
              <a:spcBef>
                <a:spcPts val="100"/>
              </a:spcBef>
            </a:pPr>
            <a:r>
              <a:rPr lang="it-IT" sz="1400" spc="135" dirty="0">
                <a:latin typeface="Arial"/>
                <a:cs typeface="Arial"/>
              </a:rPr>
              <a:t>neutron</a:t>
            </a:r>
            <a:endParaRPr sz="1400" dirty="0">
              <a:latin typeface="Arial"/>
              <a:cs typeface="Arial"/>
            </a:endParaRPr>
          </a:p>
        </p:txBody>
      </p:sp>
      <p:pic>
        <p:nvPicPr>
          <p:cNvPr id="11" name="Immagine 10" descr="Immagine che contiene testo, schermata, bianco e nero, arte&#10;&#10;Descrizione generata automaticamente">
            <a:extLst>
              <a:ext uri="{FF2B5EF4-FFF2-40B4-BE49-F238E27FC236}">
                <a16:creationId xmlns:a16="http://schemas.microsoft.com/office/drawing/2014/main" id="{F0A14CC4-BC9B-59C4-3D72-8910307016E6}"/>
              </a:ext>
            </a:extLst>
          </p:cNvPr>
          <p:cNvPicPr>
            <a:picLocks noChangeAspect="1"/>
          </p:cNvPicPr>
          <p:nvPr/>
        </p:nvPicPr>
        <p:blipFill>
          <a:blip r:embed="rId4">
            <a:extLst>
              <a:ext uri="{28A0092B-C50C-407E-A947-70E740481C1C}">
                <a14:useLocalDpi xmlns:a14="http://schemas.microsoft.com/office/drawing/2010/main" val="0"/>
              </a:ext>
            </a:extLst>
          </a:blip>
          <a:srcRect l="22559" t="15672" r="40959" b="17357"/>
          <a:stretch/>
        </p:blipFill>
        <p:spPr>
          <a:xfrm>
            <a:off x="3026797" y="2223602"/>
            <a:ext cx="3486249" cy="3599967"/>
          </a:xfrm>
          <a:prstGeom prst="rect">
            <a:avLst/>
          </a:prstGeom>
        </p:spPr>
      </p:pic>
      <p:sp>
        <p:nvSpPr>
          <p:cNvPr id="12" name="CasellaDiTesto 11">
            <a:extLst>
              <a:ext uri="{FF2B5EF4-FFF2-40B4-BE49-F238E27FC236}">
                <a16:creationId xmlns:a16="http://schemas.microsoft.com/office/drawing/2014/main" id="{827215FE-94CA-7CD0-E92E-0241AFAF02AD}"/>
              </a:ext>
            </a:extLst>
          </p:cNvPr>
          <p:cNvSpPr txBox="1"/>
          <p:nvPr/>
        </p:nvSpPr>
        <p:spPr>
          <a:xfrm>
            <a:off x="3313561" y="5823569"/>
            <a:ext cx="2912720" cy="523220"/>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it-IT" sz="2800" b="1" i="1" dirty="0"/>
              <a:t>A star in the lab!!</a:t>
            </a:r>
          </a:p>
        </p:txBody>
      </p:sp>
      <p:sp>
        <p:nvSpPr>
          <p:cNvPr id="5" name="CasellaDiTesto 4">
            <a:extLst>
              <a:ext uri="{FF2B5EF4-FFF2-40B4-BE49-F238E27FC236}">
                <a16:creationId xmlns:a16="http://schemas.microsoft.com/office/drawing/2014/main" id="{AAA71ECC-2471-73E1-BB4D-8B0975A46E37}"/>
              </a:ext>
            </a:extLst>
          </p:cNvPr>
          <p:cNvSpPr txBox="1"/>
          <p:nvPr/>
        </p:nvSpPr>
        <p:spPr>
          <a:xfrm>
            <a:off x="1117099" y="86901"/>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Experimental Setu</a:t>
            </a:r>
            <a:r>
              <a:rPr lang="en-US" sz="4000" b="1" dirty="0">
                <a:latin typeface="+mj-lt"/>
                <a:ea typeface="+mj-ea"/>
                <a:cs typeface="+mj-cs"/>
              </a:rPr>
              <a:t>p</a:t>
            </a:r>
          </a:p>
        </p:txBody>
      </p:sp>
      <p:pic>
        <p:nvPicPr>
          <p:cNvPr id="6" name="Immagine 5" descr="Immagine che contiene logo, Carattere, Elementi grafici, bianco&#10;&#10;Il contenuto generato dall'IA potrebbe non essere corretto.">
            <a:extLst>
              <a:ext uri="{FF2B5EF4-FFF2-40B4-BE49-F238E27FC236}">
                <a16:creationId xmlns:a16="http://schemas.microsoft.com/office/drawing/2014/main" id="{BB9567EA-BD57-71EA-7D43-15B016CD3630}"/>
              </a:ext>
            </a:extLst>
          </p:cNvPr>
          <p:cNvPicPr>
            <a:picLocks noChangeAspect="1"/>
          </p:cNvPicPr>
          <p:nvPr/>
        </p:nvPicPr>
        <p:blipFill>
          <a:blip r:embed="rId5">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9" name="Immagine 8" descr="Immagine che contiene segnale&#10;&#10;Descrizione generata automaticamente">
            <a:extLst>
              <a:ext uri="{FF2B5EF4-FFF2-40B4-BE49-F238E27FC236}">
                <a16:creationId xmlns:a16="http://schemas.microsoft.com/office/drawing/2014/main" id="{D9F001A0-A9F3-B60D-1957-2FC9D0F34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spTree>
    <p:extLst>
      <p:ext uri="{BB962C8B-B14F-4D97-AF65-F5344CB8AC3E}">
        <p14:creationId xmlns:p14="http://schemas.microsoft.com/office/powerpoint/2010/main" val="8122784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3">
            <a:extLst>
              <a:ext uri="{FF2B5EF4-FFF2-40B4-BE49-F238E27FC236}">
                <a16:creationId xmlns:a16="http://schemas.microsoft.com/office/drawing/2014/main" id="{6EE9893A-7885-6B73-20CF-240F0EE9CF78}"/>
              </a:ext>
            </a:extLst>
          </p:cNvPr>
          <p:cNvSpPr txBox="1"/>
          <p:nvPr/>
        </p:nvSpPr>
        <p:spPr>
          <a:xfrm>
            <a:off x="6543580" y="1718233"/>
            <a:ext cx="5491429" cy="670247"/>
          </a:xfrm>
          <a:prstGeom prst="rect">
            <a:avLst/>
          </a:prstGeom>
        </p:spPr>
        <p:txBody>
          <a:bodyPr vert="horz" wrap="square" lIns="0" tIns="33019" rIns="0" bIns="0" rtlCol="0">
            <a:spAutoFit/>
          </a:bodyPr>
          <a:lstStyle/>
          <a:p>
            <a:pPr marL="19685" marR="5080">
              <a:lnSpc>
                <a:spcPts val="2550"/>
              </a:lnSpc>
              <a:spcBef>
                <a:spcPts val="259"/>
              </a:spcBef>
            </a:pPr>
            <a:r>
              <a:rPr b="1" spc="204" dirty="0">
                <a:cs typeface="Arial"/>
              </a:rPr>
              <a:t>Over</a:t>
            </a:r>
            <a:r>
              <a:rPr b="1" spc="160" dirty="0">
                <a:cs typeface="Arial"/>
              </a:rPr>
              <a:t> </a:t>
            </a:r>
            <a:r>
              <a:rPr b="1" spc="285" dirty="0">
                <a:cs typeface="Arial"/>
              </a:rPr>
              <a:t>3000</a:t>
            </a:r>
            <a:r>
              <a:rPr b="1" spc="160" dirty="0">
                <a:cs typeface="Arial"/>
              </a:rPr>
              <a:t> </a:t>
            </a:r>
            <a:r>
              <a:rPr b="1" spc="165" dirty="0">
                <a:cs typeface="Arial"/>
              </a:rPr>
              <a:t>shots, </a:t>
            </a:r>
            <a:r>
              <a:rPr b="1" spc="235" dirty="0">
                <a:cs typeface="Arial"/>
              </a:rPr>
              <a:t>with</a:t>
            </a:r>
            <a:r>
              <a:rPr b="1" spc="160" dirty="0">
                <a:cs typeface="Arial"/>
              </a:rPr>
              <a:t> </a:t>
            </a:r>
            <a:r>
              <a:rPr b="1" spc="145" dirty="0">
                <a:cs typeface="Arial"/>
              </a:rPr>
              <a:t>T</a:t>
            </a:r>
            <a:r>
              <a:rPr b="1" spc="170" dirty="0">
                <a:cs typeface="Arial"/>
              </a:rPr>
              <a:t> control</a:t>
            </a:r>
            <a:r>
              <a:rPr b="1" spc="165" dirty="0">
                <a:cs typeface="Arial"/>
              </a:rPr>
              <a:t> </a:t>
            </a:r>
            <a:r>
              <a:rPr b="1" spc="240" dirty="0">
                <a:cs typeface="Arial"/>
              </a:rPr>
              <a:t>between </a:t>
            </a:r>
            <a:r>
              <a:rPr b="1" spc="190" dirty="0">
                <a:cs typeface="Arial"/>
              </a:rPr>
              <a:t>kT</a:t>
            </a:r>
            <a:r>
              <a:rPr b="1" spc="550" dirty="0">
                <a:cs typeface="Arial"/>
              </a:rPr>
              <a:t>~</a:t>
            </a:r>
            <a:r>
              <a:rPr b="1" spc="290" dirty="0">
                <a:cs typeface="Arial"/>
              </a:rPr>
              <a:t>1</a:t>
            </a:r>
            <a:r>
              <a:rPr b="1" spc="150" dirty="0">
                <a:cs typeface="Arial"/>
              </a:rPr>
              <a:t> </a:t>
            </a:r>
            <a:r>
              <a:rPr b="1" spc="215" dirty="0">
                <a:cs typeface="Arial"/>
              </a:rPr>
              <a:t>keV</a:t>
            </a:r>
            <a:r>
              <a:rPr b="1" spc="165" dirty="0">
                <a:cs typeface="Arial"/>
              </a:rPr>
              <a:t> </a:t>
            </a:r>
            <a:r>
              <a:rPr b="1" spc="220" dirty="0">
                <a:cs typeface="Arial"/>
              </a:rPr>
              <a:t>and</a:t>
            </a:r>
            <a:r>
              <a:rPr b="1" spc="150" dirty="0">
                <a:cs typeface="Arial"/>
              </a:rPr>
              <a:t> </a:t>
            </a:r>
            <a:r>
              <a:rPr b="1" spc="190" dirty="0">
                <a:cs typeface="Arial"/>
              </a:rPr>
              <a:t>kT</a:t>
            </a:r>
            <a:r>
              <a:rPr b="1" spc="550" dirty="0">
                <a:cs typeface="Arial"/>
              </a:rPr>
              <a:t>~</a:t>
            </a:r>
            <a:r>
              <a:rPr b="1" spc="285" dirty="0">
                <a:cs typeface="Arial"/>
              </a:rPr>
              <a:t>40</a:t>
            </a:r>
            <a:r>
              <a:rPr b="1" spc="150" dirty="0">
                <a:cs typeface="Arial"/>
              </a:rPr>
              <a:t> </a:t>
            </a:r>
            <a:r>
              <a:rPr b="1" spc="195" dirty="0">
                <a:cs typeface="Arial"/>
              </a:rPr>
              <a:t>keV</a:t>
            </a:r>
            <a:endParaRPr dirty="0">
              <a:cs typeface="Arial"/>
            </a:endParaRPr>
          </a:p>
        </p:txBody>
      </p:sp>
      <p:pic>
        <p:nvPicPr>
          <p:cNvPr id="13" name="Immagine 12" descr="Immagine che contiene macchina, Attrezzature mediche, Tecnico, interno&#10;&#10;Descrizione generata automaticamente">
            <a:extLst>
              <a:ext uri="{FF2B5EF4-FFF2-40B4-BE49-F238E27FC236}">
                <a16:creationId xmlns:a16="http://schemas.microsoft.com/office/drawing/2014/main" id="{3DCF5A8E-DFD9-6D3F-E6D6-73E955CB1DF7}"/>
              </a:ext>
            </a:extLst>
          </p:cNvPr>
          <p:cNvPicPr>
            <a:picLocks noChangeAspect="1"/>
          </p:cNvPicPr>
          <p:nvPr/>
        </p:nvPicPr>
        <p:blipFill rotWithShape="1">
          <a:blip r:embed="rId3">
            <a:extLst>
              <a:ext uri="{28A0092B-C50C-407E-A947-70E740481C1C}">
                <a14:useLocalDpi xmlns:a14="http://schemas.microsoft.com/office/drawing/2010/main" val="0"/>
              </a:ext>
            </a:extLst>
          </a:blip>
          <a:srcRect t="17279" b="23129"/>
          <a:stretch/>
        </p:blipFill>
        <p:spPr>
          <a:xfrm>
            <a:off x="372862" y="1379877"/>
            <a:ext cx="6043420" cy="4801847"/>
          </a:xfrm>
          <a:prstGeom prst="rect">
            <a:avLst/>
          </a:prstGeom>
        </p:spPr>
      </p:pic>
      <p:pic>
        <p:nvPicPr>
          <p:cNvPr id="7" name="Immagine 6" descr="Immagine che contiene diagramma, Diagramma, testo, linea&#10;&#10;Descrizione generata automaticamente">
            <a:extLst>
              <a:ext uri="{FF2B5EF4-FFF2-40B4-BE49-F238E27FC236}">
                <a16:creationId xmlns:a16="http://schemas.microsoft.com/office/drawing/2014/main" id="{4B2D9248-8A63-FD27-1EC6-7E9E301F31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3580" y="2786820"/>
            <a:ext cx="5453234" cy="2979461"/>
          </a:xfrm>
          <a:prstGeom prst="rect">
            <a:avLst/>
          </a:prstGeom>
        </p:spPr>
      </p:pic>
      <p:sp>
        <p:nvSpPr>
          <p:cNvPr id="4" name="CasellaDiTesto 3">
            <a:extLst>
              <a:ext uri="{FF2B5EF4-FFF2-40B4-BE49-F238E27FC236}">
                <a16:creationId xmlns:a16="http://schemas.microsoft.com/office/drawing/2014/main" id="{F7235145-5649-1BDE-9ED6-37E2B93A3ABA}"/>
              </a:ext>
            </a:extLst>
          </p:cNvPr>
          <p:cNvSpPr txBox="1"/>
          <p:nvPr/>
        </p:nvSpPr>
        <p:spPr>
          <a:xfrm>
            <a:off x="1117099" y="86901"/>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latin typeface="+mj-lt"/>
                <a:ea typeface="+mj-ea"/>
                <a:cs typeface="+mj-cs"/>
              </a:rPr>
              <a:t>Data taking</a:t>
            </a:r>
            <a:endParaRPr lang="en-US" sz="4000" b="1" kern="1200" dirty="0">
              <a:solidFill>
                <a:schemeClr val="tx1"/>
              </a:solidFill>
              <a:latin typeface="+mj-lt"/>
              <a:ea typeface="+mj-ea"/>
              <a:cs typeface="+mj-cs"/>
            </a:endParaRPr>
          </a:p>
        </p:txBody>
      </p:sp>
      <p:pic>
        <p:nvPicPr>
          <p:cNvPr id="5" name="Immagine 4" descr="Immagine che contiene logo, Carattere, Elementi grafici, bianco&#10;&#10;Il contenuto generato dall'IA potrebbe non essere corretto.">
            <a:extLst>
              <a:ext uri="{FF2B5EF4-FFF2-40B4-BE49-F238E27FC236}">
                <a16:creationId xmlns:a16="http://schemas.microsoft.com/office/drawing/2014/main" id="{47EF11F8-CD70-C064-D78D-CCDB4E99915B}"/>
              </a:ext>
            </a:extLst>
          </p:cNvPr>
          <p:cNvPicPr>
            <a:picLocks noChangeAspect="1"/>
          </p:cNvPicPr>
          <p:nvPr/>
        </p:nvPicPr>
        <p:blipFill>
          <a:blip r:embed="rId5">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6" name="Immagine 5" descr="Immagine che contiene segnale&#10;&#10;Descrizione generata automaticamente">
            <a:extLst>
              <a:ext uri="{FF2B5EF4-FFF2-40B4-BE49-F238E27FC236}">
                <a16:creationId xmlns:a16="http://schemas.microsoft.com/office/drawing/2014/main" id="{3CF69FE4-48A2-1338-746C-C6D550341B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spTree>
    <p:extLst>
      <p:ext uri="{BB962C8B-B14F-4D97-AF65-F5344CB8AC3E}">
        <p14:creationId xmlns:p14="http://schemas.microsoft.com/office/powerpoint/2010/main" val="2327589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D4974-3118-29C8-DA84-AEED6E759851}"/>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95799619-3BF4-AADA-F728-840298BB7DC9}"/>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Big Bang Nucleosynthesis</a:t>
            </a:r>
          </a:p>
        </p:txBody>
      </p:sp>
      <p:pic>
        <p:nvPicPr>
          <p:cNvPr id="3" name="Immagine 2" descr="Immagine che contiene logo, Carattere, Elementi grafici, bianco&#10;&#10;Il contenuto generato dall'IA potrebbe non essere corretto.">
            <a:extLst>
              <a:ext uri="{FF2B5EF4-FFF2-40B4-BE49-F238E27FC236}">
                <a16:creationId xmlns:a16="http://schemas.microsoft.com/office/drawing/2014/main" id="{D2B5E94F-4077-B2A7-936C-9045F4964263}"/>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4" name="Immagine 3" descr="Immagine che contiene segnale&#10;&#10;Descrizione generata automaticamente">
            <a:extLst>
              <a:ext uri="{FF2B5EF4-FFF2-40B4-BE49-F238E27FC236}">
                <a16:creationId xmlns:a16="http://schemas.microsoft.com/office/drawing/2014/main" id="{62C077D5-0035-CABA-2617-EFBF8C5579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sp>
        <p:nvSpPr>
          <p:cNvPr id="8" name="TextBox 8">
            <a:extLst>
              <a:ext uri="{FF2B5EF4-FFF2-40B4-BE49-F238E27FC236}">
                <a16:creationId xmlns:a16="http://schemas.microsoft.com/office/drawing/2014/main" id="{A67F3D13-D576-099E-286E-5DAE97DCE23A}"/>
              </a:ext>
            </a:extLst>
          </p:cNvPr>
          <p:cNvSpPr txBox="1"/>
          <p:nvPr/>
        </p:nvSpPr>
        <p:spPr>
          <a:xfrm>
            <a:off x="725753" y="2636277"/>
            <a:ext cx="5198231" cy="1585446"/>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p>
            <a:pPr algn="just">
              <a:lnSpc>
                <a:spcPct val="90000"/>
              </a:lnSpc>
              <a:spcAft>
                <a:spcPts val="600"/>
              </a:spcAft>
            </a:pPr>
            <a:r>
              <a:rPr lang="en-US" dirty="0">
                <a:latin typeface="+mj-lt"/>
              </a:rPr>
              <a:t>For a time window of ≈ 200 – 1000 s after expansion began, corresponding to temperatures and densities of T ≈ 0.9 – 0.4 GK and 𝜌</a:t>
            </a:r>
            <a:r>
              <a:rPr lang="en-US" baseline="-25000" dirty="0">
                <a:latin typeface="+mj-lt"/>
              </a:rPr>
              <a:t>b</a:t>
            </a:r>
            <a:r>
              <a:rPr lang="en-US" dirty="0">
                <a:latin typeface="+mj-lt"/>
              </a:rPr>
              <a:t> ≈ 2 × 10</a:t>
            </a:r>
            <a:r>
              <a:rPr lang="en-US" baseline="30000" dirty="0">
                <a:latin typeface="+mj-lt"/>
              </a:rPr>
              <a:t>-5</a:t>
            </a:r>
            <a:r>
              <a:rPr lang="en-US" dirty="0">
                <a:latin typeface="+mj-lt"/>
              </a:rPr>
              <a:t> – 2 × 10</a:t>
            </a:r>
            <a:r>
              <a:rPr lang="en-US" baseline="30000" dirty="0">
                <a:latin typeface="+mj-lt"/>
              </a:rPr>
              <a:t>-6</a:t>
            </a:r>
            <a:r>
              <a:rPr lang="en-US" dirty="0">
                <a:latin typeface="+mj-lt"/>
              </a:rPr>
              <a:t> g/cm</a:t>
            </a:r>
            <a:r>
              <a:rPr lang="en-US" baseline="30000" dirty="0">
                <a:latin typeface="+mj-lt"/>
              </a:rPr>
              <a:t>3</a:t>
            </a:r>
            <a:r>
              <a:rPr lang="en-US" dirty="0">
                <a:latin typeface="+mj-lt"/>
              </a:rPr>
              <a:t>  the early universe passed through an epoch of nucleosynthesis. </a:t>
            </a:r>
            <a:r>
              <a:rPr lang="en-US" baseline="30000" dirty="0">
                <a:latin typeface="+mj-lt"/>
              </a:rPr>
              <a:t>2</a:t>
            </a:r>
            <a:r>
              <a:rPr lang="en-US" dirty="0">
                <a:latin typeface="+mj-lt"/>
              </a:rPr>
              <a:t>H, </a:t>
            </a:r>
            <a:r>
              <a:rPr lang="en-US" baseline="30000" dirty="0">
                <a:latin typeface="+mj-lt"/>
              </a:rPr>
              <a:t>3</a:t>
            </a:r>
            <a:r>
              <a:rPr lang="en-US" dirty="0">
                <a:latin typeface="+mj-lt"/>
              </a:rPr>
              <a:t>H, </a:t>
            </a:r>
            <a:r>
              <a:rPr lang="en-US" baseline="30000" dirty="0">
                <a:latin typeface="+mj-lt"/>
              </a:rPr>
              <a:t>3</a:t>
            </a:r>
            <a:r>
              <a:rPr lang="en-US" dirty="0">
                <a:latin typeface="+mj-lt"/>
              </a:rPr>
              <a:t>He, </a:t>
            </a:r>
            <a:r>
              <a:rPr lang="en-US" baseline="30000" dirty="0">
                <a:latin typeface="+mj-lt"/>
              </a:rPr>
              <a:t>4</a:t>
            </a:r>
            <a:r>
              <a:rPr lang="en-US" dirty="0">
                <a:latin typeface="+mj-lt"/>
              </a:rPr>
              <a:t>He, </a:t>
            </a:r>
            <a:r>
              <a:rPr lang="en-US" baseline="30000" dirty="0">
                <a:latin typeface="+mj-lt"/>
              </a:rPr>
              <a:t>7</a:t>
            </a:r>
            <a:r>
              <a:rPr lang="en-US" dirty="0">
                <a:latin typeface="+mj-lt"/>
              </a:rPr>
              <a:t>Li, and </a:t>
            </a:r>
            <a:r>
              <a:rPr lang="en-US" baseline="30000" dirty="0">
                <a:latin typeface="+mj-lt"/>
              </a:rPr>
              <a:t>7</a:t>
            </a:r>
            <a:r>
              <a:rPr lang="en-US" dirty="0">
                <a:latin typeface="+mj-lt"/>
              </a:rPr>
              <a:t>Be are formed (</a:t>
            </a:r>
            <a:r>
              <a:rPr lang="en-US" i="1" dirty="0">
                <a:latin typeface="+mj-lt"/>
              </a:rPr>
              <a:t>primordial</a:t>
            </a:r>
            <a:r>
              <a:rPr lang="en-US" dirty="0">
                <a:latin typeface="+mj-lt"/>
              </a:rPr>
              <a:t> or </a:t>
            </a:r>
            <a:r>
              <a:rPr lang="en-US" i="1" dirty="0">
                <a:latin typeface="+mj-lt"/>
              </a:rPr>
              <a:t>Big Bang Nucleosynthesis</a:t>
            </a:r>
            <a:r>
              <a:rPr lang="en-US" dirty="0">
                <a:latin typeface="+mj-lt"/>
              </a:rPr>
              <a:t>, BBN)</a:t>
            </a:r>
          </a:p>
        </p:txBody>
      </p:sp>
      <p:pic>
        <p:nvPicPr>
          <p:cNvPr id="9" name="Picture 15">
            <a:extLst>
              <a:ext uri="{FF2B5EF4-FFF2-40B4-BE49-F238E27FC236}">
                <a16:creationId xmlns:a16="http://schemas.microsoft.com/office/drawing/2014/main" id="{3A634F93-6525-E7BA-1B4F-3CF0CCDDD355}"/>
              </a:ext>
            </a:extLst>
          </p:cNvPr>
          <p:cNvPicPr>
            <a:picLocks noChangeAspect="1"/>
          </p:cNvPicPr>
          <p:nvPr/>
        </p:nvPicPr>
        <p:blipFill>
          <a:blip r:embed="rId4"/>
          <a:stretch>
            <a:fillRect/>
          </a:stretch>
        </p:blipFill>
        <p:spPr>
          <a:xfrm>
            <a:off x="6366495" y="1601947"/>
            <a:ext cx="5557752" cy="3863807"/>
          </a:xfrm>
          <a:prstGeom prst="rect">
            <a:avLst/>
          </a:prstGeom>
        </p:spPr>
      </p:pic>
    </p:spTree>
    <p:extLst>
      <p:ext uri="{BB962C8B-B14F-4D97-AF65-F5344CB8AC3E}">
        <p14:creationId xmlns:p14="http://schemas.microsoft.com/office/powerpoint/2010/main" val="24223309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442DB663-6EA3-6024-103C-C4A2E1A77517}"/>
              </a:ext>
            </a:extLst>
          </p:cNvPr>
          <p:cNvPicPr>
            <a:picLocks noChangeAspect="1"/>
          </p:cNvPicPr>
          <p:nvPr/>
        </p:nvPicPr>
        <p:blipFill>
          <a:blip r:embed="rId2">
            <a:lum/>
            <a:alphaModFix/>
          </a:blip>
          <a:srcRect l="1745" t="4802" r="9307" b="1686"/>
          <a:stretch>
            <a:fillRect/>
          </a:stretch>
        </p:blipFill>
        <p:spPr>
          <a:xfrm>
            <a:off x="6131019" y="3286984"/>
            <a:ext cx="5347812" cy="3071285"/>
          </a:xfrm>
          <a:prstGeom prst="rect">
            <a:avLst/>
          </a:prstGeom>
          <a:noFill/>
          <a:ln>
            <a:noFill/>
          </a:ln>
        </p:spPr>
      </p:pic>
      <p:pic>
        <p:nvPicPr>
          <p:cNvPr id="11" name="Immagine 10">
            <a:extLst>
              <a:ext uri="{FF2B5EF4-FFF2-40B4-BE49-F238E27FC236}">
                <a16:creationId xmlns:a16="http://schemas.microsoft.com/office/drawing/2014/main" id="{3736A475-D61A-5F89-4BAB-4B7B74895314}"/>
              </a:ext>
            </a:extLst>
          </p:cNvPr>
          <p:cNvPicPr>
            <a:picLocks noChangeAspect="1"/>
          </p:cNvPicPr>
          <p:nvPr/>
        </p:nvPicPr>
        <p:blipFill>
          <a:blip r:embed="rId3">
            <a:lum/>
            <a:alphaModFix/>
          </a:blip>
          <a:srcRect l="2200" t="4534" r="8551" b="1331"/>
          <a:stretch>
            <a:fillRect/>
          </a:stretch>
        </p:blipFill>
        <p:spPr>
          <a:xfrm>
            <a:off x="713169" y="3286984"/>
            <a:ext cx="5330019" cy="3071285"/>
          </a:xfrm>
          <a:prstGeom prst="rect">
            <a:avLst/>
          </a:prstGeom>
          <a:noFill/>
          <a:ln>
            <a:noFill/>
          </a:ln>
        </p:spPr>
      </p:pic>
      <p:pic>
        <p:nvPicPr>
          <p:cNvPr id="12" name="Immagine 11">
            <a:extLst>
              <a:ext uri="{FF2B5EF4-FFF2-40B4-BE49-F238E27FC236}">
                <a16:creationId xmlns:a16="http://schemas.microsoft.com/office/drawing/2014/main" id="{3799EC4D-5E9F-5A66-4B81-B4A83C5212E7}"/>
              </a:ext>
            </a:extLst>
          </p:cNvPr>
          <p:cNvPicPr>
            <a:picLocks noChangeAspect="1"/>
          </p:cNvPicPr>
          <p:nvPr/>
        </p:nvPicPr>
        <p:blipFill>
          <a:blip r:embed="rId4">
            <a:lum/>
            <a:alphaModFix/>
          </a:blip>
          <a:srcRect/>
          <a:stretch>
            <a:fillRect/>
          </a:stretch>
        </p:blipFill>
        <p:spPr>
          <a:xfrm>
            <a:off x="3349689" y="994378"/>
            <a:ext cx="5841436" cy="2070882"/>
          </a:xfrm>
          <a:prstGeom prst="rect">
            <a:avLst/>
          </a:prstGeom>
          <a:noFill/>
          <a:ln>
            <a:noFill/>
          </a:ln>
        </p:spPr>
      </p:pic>
      <p:sp>
        <p:nvSpPr>
          <p:cNvPr id="4" name="CasellaDiTesto 3">
            <a:extLst>
              <a:ext uri="{FF2B5EF4-FFF2-40B4-BE49-F238E27FC236}">
                <a16:creationId xmlns:a16="http://schemas.microsoft.com/office/drawing/2014/main" id="{03C77238-C655-BB78-3100-8739159FFBA5}"/>
              </a:ext>
            </a:extLst>
          </p:cNvPr>
          <p:cNvSpPr txBox="1"/>
          <p:nvPr/>
        </p:nvSpPr>
        <p:spPr>
          <a:xfrm>
            <a:off x="1117099" y="86901"/>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Results</a:t>
            </a:r>
          </a:p>
        </p:txBody>
      </p:sp>
      <p:pic>
        <p:nvPicPr>
          <p:cNvPr id="5" name="Immagine 4" descr="Immagine che contiene logo, Carattere, Elementi grafici, bianco&#10;&#10;Il contenuto generato dall'IA potrebbe non essere corretto.">
            <a:extLst>
              <a:ext uri="{FF2B5EF4-FFF2-40B4-BE49-F238E27FC236}">
                <a16:creationId xmlns:a16="http://schemas.microsoft.com/office/drawing/2014/main" id="{58372A36-2AA3-7945-1D14-92C5960BC377}"/>
              </a:ext>
            </a:extLst>
          </p:cNvPr>
          <p:cNvPicPr>
            <a:picLocks noChangeAspect="1"/>
          </p:cNvPicPr>
          <p:nvPr/>
        </p:nvPicPr>
        <p:blipFill>
          <a:blip r:embed="rId5">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6" name="Immagine 5" descr="Immagine che contiene segnale&#10;&#10;Descrizione generata automaticamente">
            <a:extLst>
              <a:ext uri="{FF2B5EF4-FFF2-40B4-BE49-F238E27FC236}">
                <a16:creationId xmlns:a16="http://schemas.microsoft.com/office/drawing/2014/main" id="{20AB6E84-52E6-0671-834F-7792A56B0B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spTree>
    <p:extLst>
      <p:ext uri="{BB962C8B-B14F-4D97-AF65-F5344CB8AC3E}">
        <p14:creationId xmlns:p14="http://schemas.microsoft.com/office/powerpoint/2010/main" val="41572633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3D6D7-765A-51BE-A428-619A075F0B94}"/>
            </a:ext>
          </a:extLst>
        </p:cNvPr>
        <p:cNvGrpSpPr/>
        <p:nvPr/>
      </p:nvGrpSpPr>
      <p:grpSpPr>
        <a:xfrm>
          <a:off x="0" y="0"/>
          <a:ext cx="0" cy="0"/>
          <a:chOff x="0" y="0"/>
          <a:chExt cx="0" cy="0"/>
        </a:xfrm>
      </p:grpSpPr>
      <p:pic>
        <p:nvPicPr>
          <p:cNvPr id="4" name="Picture 9">
            <a:extLst>
              <a:ext uri="{FF2B5EF4-FFF2-40B4-BE49-F238E27FC236}">
                <a16:creationId xmlns:a16="http://schemas.microsoft.com/office/drawing/2014/main" id="{A73EAF2E-A8D3-ED24-6C0E-166D51B679B8}"/>
              </a:ext>
            </a:extLst>
          </p:cNvPr>
          <p:cNvPicPr>
            <a:picLocks noChangeAspect="1"/>
          </p:cNvPicPr>
          <p:nvPr/>
        </p:nvPicPr>
        <p:blipFill rotWithShape="1">
          <a:blip r:embed="rId2"/>
          <a:srcRect l="17888" t="-313" r="2546" b="313"/>
          <a:stretch/>
        </p:blipFill>
        <p:spPr>
          <a:xfrm>
            <a:off x="187409" y="2458665"/>
            <a:ext cx="4313724" cy="3049640"/>
          </a:xfrm>
          <a:prstGeom prst="rect">
            <a:avLst/>
          </a:prstGeom>
        </p:spPr>
      </p:pic>
      <p:pic>
        <p:nvPicPr>
          <p:cNvPr id="6" name="Immagine 7" descr="Immagine che contiene testo, elettronica, Schermo del computer, multimediale&#10;&#10;Descrizione generata automaticamente">
            <a:extLst>
              <a:ext uri="{FF2B5EF4-FFF2-40B4-BE49-F238E27FC236}">
                <a16:creationId xmlns:a16="http://schemas.microsoft.com/office/drawing/2014/main" id="{0438BAE0-962A-C6AC-4A17-1A1A7D2719EC}"/>
              </a:ext>
            </a:extLst>
          </p:cNvPr>
          <p:cNvPicPr>
            <a:picLocks noChangeAspect="1"/>
          </p:cNvPicPr>
          <p:nvPr/>
        </p:nvPicPr>
        <p:blipFill>
          <a:blip r:embed="rId3">
            <a:extLst>
              <a:ext uri="{28A0092B-C50C-407E-A947-70E740481C1C}">
                <a14:useLocalDpi xmlns:a14="http://schemas.microsoft.com/office/drawing/2010/main" val="0"/>
              </a:ext>
            </a:extLst>
          </a:blip>
          <a:srcRect l="13696" t="14719" r="56223" b="32740"/>
          <a:stretch/>
        </p:blipFill>
        <p:spPr>
          <a:xfrm>
            <a:off x="6176451" y="2845948"/>
            <a:ext cx="2822182" cy="2770415"/>
          </a:xfrm>
          <a:prstGeom prst="rect">
            <a:avLst/>
          </a:prstGeom>
        </p:spPr>
      </p:pic>
      <p:sp>
        <p:nvSpPr>
          <p:cNvPr id="7" name="Rectangle 1">
            <a:extLst>
              <a:ext uri="{FF2B5EF4-FFF2-40B4-BE49-F238E27FC236}">
                <a16:creationId xmlns:a16="http://schemas.microsoft.com/office/drawing/2014/main" id="{FE1E1342-31BC-C2C7-5801-4FA51554CC35}"/>
              </a:ext>
            </a:extLst>
          </p:cNvPr>
          <p:cNvSpPr/>
          <p:nvPr/>
        </p:nvSpPr>
        <p:spPr>
          <a:xfrm>
            <a:off x="8122294" y="3044747"/>
            <a:ext cx="451086" cy="369332"/>
          </a:xfrm>
          <a:prstGeom prst="rect">
            <a:avLst/>
          </a:prstGeom>
        </p:spPr>
        <p:txBody>
          <a:bodyPr wrap="none">
            <a:spAutoFit/>
          </a:bodyPr>
          <a:lstStyle/>
          <a:p>
            <a:r>
              <a:rPr lang="it-IT" b="1" spc="204" dirty="0">
                <a:solidFill>
                  <a:schemeClr val="bg1"/>
                </a:solidFill>
                <a:cs typeface="Arial"/>
              </a:rPr>
              <a:t>D</a:t>
            </a:r>
            <a:r>
              <a:rPr lang="it-IT" b="1" spc="204" baseline="30000" dirty="0">
                <a:solidFill>
                  <a:schemeClr val="bg1"/>
                </a:solidFill>
                <a:cs typeface="Arial"/>
              </a:rPr>
              <a:t>+</a:t>
            </a:r>
            <a:endParaRPr lang="en-US" baseline="30000" dirty="0"/>
          </a:p>
        </p:txBody>
      </p:sp>
      <p:pic>
        <p:nvPicPr>
          <p:cNvPr id="8" name="Immagine 9" descr="Immagine che contiene computer, testo, Software multimediale, schermata&#10;&#10;Descrizione generata automaticamente">
            <a:extLst>
              <a:ext uri="{FF2B5EF4-FFF2-40B4-BE49-F238E27FC236}">
                <a16:creationId xmlns:a16="http://schemas.microsoft.com/office/drawing/2014/main" id="{57756C70-547D-4F55-074D-D50BBD205F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5014" y="2150403"/>
            <a:ext cx="2725753" cy="2943252"/>
          </a:xfrm>
          <a:prstGeom prst="rect">
            <a:avLst/>
          </a:prstGeom>
        </p:spPr>
      </p:pic>
      <p:sp>
        <p:nvSpPr>
          <p:cNvPr id="9" name="Rectangle 2">
            <a:extLst>
              <a:ext uri="{FF2B5EF4-FFF2-40B4-BE49-F238E27FC236}">
                <a16:creationId xmlns:a16="http://schemas.microsoft.com/office/drawing/2014/main" id="{01B7CB00-600F-A396-2BE8-9EE9E1122E26}"/>
              </a:ext>
            </a:extLst>
          </p:cNvPr>
          <p:cNvSpPr/>
          <p:nvPr/>
        </p:nvSpPr>
        <p:spPr>
          <a:xfrm>
            <a:off x="10211764" y="3823661"/>
            <a:ext cx="515013" cy="369332"/>
          </a:xfrm>
          <a:prstGeom prst="rect">
            <a:avLst/>
          </a:prstGeom>
        </p:spPr>
        <p:txBody>
          <a:bodyPr wrap="none">
            <a:spAutoFit/>
          </a:bodyPr>
          <a:lstStyle/>
          <a:p>
            <a:r>
              <a:rPr lang="it-IT" b="1" spc="204" dirty="0">
                <a:solidFill>
                  <a:schemeClr val="bg1"/>
                </a:solidFill>
                <a:cs typeface="Arial"/>
              </a:rPr>
              <a:t>C</a:t>
            </a:r>
            <a:r>
              <a:rPr lang="it-IT" b="1" spc="204" baseline="30000" dirty="0">
                <a:solidFill>
                  <a:schemeClr val="bg1"/>
                </a:solidFill>
                <a:cs typeface="Arial"/>
              </a:rPr>
              <a:t>+?</a:t>
            </a:r>
            <a:endParaRPr lang="en-US" baseline="30000" dirty="0"/>
          </a:p>
        </p:txBody>
      </p:sp>
      <p:sp>
        <p:nvSpPr>
          <p:cNvPr id="13" name="Rectangle 17">
            <a:extLst>
              <a:ext uri="{FF2B5EF4-FFF2-40B4-BE49-F238E27FC236}">
                <a16:creationId xmlns:a16="http://schemas.microsoft.com/office/drawing/2014/main" id="{E3007FD9-DBD2-B656-8510-E0B363F803A1}"/>
              </a:ext>
            </a:extLst>
          </p:cNvPr>
          <p:cNvSpPr/>
          <p:nvPr/>
        </p:nvSpPr>
        <p:spPr>
          <a:xfrm>
            <a:off x="11013865" y="2893226"/>
            <a:ext cx="451086" cy="646331"/>
          </a:xfrm>
          <a:prstGeom prst="rect">
            <a:avLst/>
          </a:prstGeom>
        </p:spPr>
        <p:txBody>
          <a:bodyPr wrap="none">
            <a:spAutoFit/>
          </a:bodyPr>
          <a:lstStyle/>
          <a:p>
            <a:r>
              <a:rPr lang="it-IT" b="1" spc="204" dirty="0">
                <a:solidFill>
                  <a:schemeClr val="bg1"/>
                </a:solidFill>
                <a:cs typeface="Arial"/>
              </a:rPr>
              <a:t>H</a:t>
            </a:r>
            <a:r>
              <a:rPr lang="it-IT" b="1" spc="204" baseline="30000" dirty="0">
                <a:solidFill>
                  <a:schemeClr val="bg1"/>
                </a:solidFill>
                <a:cs typeface="Arial"/>
              </a:rPr>
              <a:t>+</a:t>
            </a:r>
          </a:p>
          <a:p>
            <a:endParaRPr lang="en-US" dirty="0"/>
          </a:p>
        </p:txBody>
      </p:sp>
      <p:pic>
        <p:nvPicPr>
          <p:cNvPr id="14" name="Immagine 4" descr="Immagine che contiene macchina, ingegneria, tubo, interno&#10;&#10;Descrizione generata automaticamente">
            <a:extLst>
              <a:ext uri="{FF2B5EF4-FFF2-40B4-BE49-F238E27FC236}">
                <a16:creationId xmlns:a16="http://schemas.microsoft.com/office/drawing/2014/main" id="{C092CA28-BCD7-C46B-F822-7067887A34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3818" y="2782503"/>
            <a:ext cx="2822182" cy="3762909"/>
          </a:xfrm>
          <a:prstGeom prst="rect">
            <a:avLst/>
          </a:prstGeom>
        </p:spPr>
      </p:pic>
      <p:sp>
        <p:nvSpPr>
          <p:cNvPr id="15" name="object 13">
            <a:extLst>
              <a:ext uri="{FF2B5EF4-FFF2-40B4-BE49-F238E27FC236}">
                <a16:creationId xmlns:a16="http://schemas.microsoft.com/office/drawing/2014/main" id="{DCF6DE7E-9F39-A9B5-DCBC-479D2A9E3B18}"/>
              </a:ext>
            </a:extLst>
          </p:cNvPr>
          <p:cNvSpPr txBox="1"/>
          <p:nvPr/>
        </p:nvSpPr>
        <p:spPr>
          <a:xfrm>
            <a:off x="526259" y="1280546"/>
            <a:ext cx="9057805" cy="680763"/>
          </a:xfrm>
          <a:prstGeom prst="rect">
            <a:avLst/>
          </a:prstGeom>
        </p:spPr>
        <p:txBody>
          <a:bodyPr vert="horz" wrap="square" lIns="0" tIns="33019" rIns="0" bIns="0" rtlCol="0">
            <a:spAutoFit/>
          </a:bodyPr>
          <a:lstStyle/>
          <a:p>
            <a:pPr marL="19685" marR="5080" algn="just">
              <a:lnSpc>
                <a:spcPts val="2550"/>
              </a:lnSpc>
              <a:spcBef>
                <a:spcPts val="259"/>
              </a:spcBef>
            </a:pPr>
            <a:r>
              <a:rPr lang="it-IT" b="1" spc="204" dirty="0">
                <a:cs typeface="Arial"/>
              </a:rPr>
              <a:t>Online Thomson Parabola </a:t>
            </a:r>
            <a:r>
              <a:rPr lang="it-IT" b="1" spc="204" dirty="0" err="1">
                <a:cs typeface="Arial"/>
              </a:rPr>
              <a:t>Spectrometer</a:t>
            </a:r>
            <a:r>
              <a:rPr lang="it-IT" b="1" spc="204" dirty="0">
                <a:cs typeface="Arial"/>
              </a:rPr>
              <a:t> with MCP-</a:t>
            </a:r>
            <a:r>
              <a:rPr lang="it-IT" b="1" spc="204" dirty="0" err="1">
                <a:cs typeface="Arial"/>
              </a:rPr>
              <a:t>readout</a:t>
            </a:r>
            <a:r>
              <a:rPr lang="it-IT" b="1" spc="204" dirty="0">
                <a:cs typeface="Arial"/>
              </a:rPr>
              <a:t> </a:t>
            </a:r>
            <a:r>
              <a:rPr lang="it-IT" b="1" spc="204" dirty="0" err="1">
                <a:cs typeface="Arial"/>
              </a:rPr>
              <a:t>developed</a:t>
            </a:r>
            <a:r>
              <a:rPr lang="it-IT" b="1" spc="204" dirty="0">
                <a:cs typeface="Arial"/>
              </a:rPr>
              <a:t> in collaboration with ELI-NP (D. Doria et al.) and GIST, for CH</a:t>
            </a:r>
            <a:r>
              <a:rPr lang="it-IT" b="1" spc="204" baseline="-25000" dirty="0">
                <a:cs typeface="Arial"/>
              </a:rPr>
              <a:t>4</a:t>
            </a:r>
            <a:r>
              <a:rPr lang="it-IT" b="1" spc="204" dirty="0">
                <a:cs typeface="Arial"/>
              </a:rPr>
              <a:t> test.</a:t>
            </a:r>
            <a:endParaRPr dirty="0">
              <a:cs typeface="Arial"/>
            </a:endParaRPr>
          </a:p>
        </p:txBody>
      </p:sp>
      <p:sp>
        <p:nvSpPr>
          <p:cNvPr id="5" name="CasellaDiTesto 4">
            <a:extLst>
              <a:ext uri="{FF2B5EF4-FFF2-40B4-BE49-F238E27FC236}">
                <a16:creationId xmlns:a16="http://schemas.microsoft.com/office/drawing/2014/main" id="{16BF3C9C-06C0-1722-A671-851EBAC3AAD7}"/>
              </a:ext>
            </a:extLst>
          </p:cNvPr>
          <p:cNvSpPr txBox="1"/>
          <p:nvPr/>
        </p:nvSpPr>
        <p:spPr>
          <a:xfrm>
            <a:off x="1117099" y="86901"/>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Towards C-C Fusion</a:t>
            </a:r>
          </a:p>
        </p:txBody>
      </p:sp>
      <p:pic>
        <p:nvPicPr>
          <p:cNvPr id="10" name="Immagine 9" descr="Immagine che contiene logo, Carattere, Elementi grafici, bianco&#10;&#10;Il contenuto generato dall'IA potrebbe non essere corretto.">
            <a:extLst>
              <a:ext uri="{FF2B5EF4-FFF2-40B4-BE49-F238E27FC236}">
                <a16:creationId xmlns:a16="http://schemas.microsoft.com/office/drawing/2014/main" id="{4247074C-2F45-B2B1-74DE-EE461B43BA28}"/>
              </a:ext>
            </a:extLst>
          </p:cNvPr>
          <p:cNvPicPr>
            <a:picLocks noChangeAspect="1"/>
          </p:cNvPicPr>
          <p:nvPr/>
        </p:nvPicPr>
        <p:blipFill>
          <a:blip r:embed="rId6">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11" name="Immagine 10" descr="Immagine che contiene segnale&#10;&#10;Descrizione generata automaticamente">
            <a:extLst>
              <a:ext uri="{FF2B5EF4-FFF2-40B4-BE49-F238E27FC236}">
                <a16:creationId xmlns:a16="http://schemas.microsoft.com/office/drawing/2014/main" id="{1D1CA706-BA56-24E9-AE3C-907203673D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spTree>
    <p:extLst>
      <p:ext uri="{BB962C8B-B14F-4D97-AF65-F5344CB8AC3E}">
        <p14:creationId xmlns:p14="http://schemas.microsoft.com/office/powerpoint/2010/main" val="28610849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1D0F0B-F2C1-87D3-668F-AF92B0B6F06C}"/>
              </a:ext>
            </a:extLst>
          </p:cNvPr>
          <p:cNvSpPr txBox="1">
            <a:spLocks/>
          </p:cNvSpPr>
          <p:nvPr/>
        </p:nvSpPr>
        <p:spPr>
          <a:xfrm>
            <a:off x="494429" y="73763"/>
            <a:ext cx="9692640" cy="109373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t-IT" sz="3200" b="1" dirty="0">
              <a:effectLst>
                <a:outerShdw blurRad="38100" dist="38100" dir="2700000" algn="tl">
                  <a:srgbClr val="000000">
                    <a:alpha val="43137"/>
                  </a:srgbClr>
                </a:outerShdw>
              </a:effectLst>
            </a:endParaRPr>
          </a:p>
        </p:txBody>
      </p:sp>
      <p:pic>
        <p:nvPicPr>
          <p:cNvPr id="4" name="Immagine 3">
            <a:extLst>
              <a:ext uri="{FF2B5EF4-FFF2-40B4-BE49-F238E27FC236}">
                <a16:creationId xmlns:a16="http://schemas.microsoft.com/office/drawing/2014/main" id="{D907490E-4897-9EB3-0864-B9BF23C872BD}"/>
              </a:ext>
            </a:extLst>
          </p:cNvPr>
          <p:cNvPicPr>
            <a:picLocks noChangeAspect="1"/>
          </p:cNvPicPr>
          <p:nvPr/>
        </p:nvPicPr>
        <p:blipFill>
          <a:blip r:embed="rId2">
            <a:lum/>
            <a:alphaModFix/>
          </a:blip>
          <a:srcRect l="2035" t="7835" r="8933" b="9585"/>
          <a:stretch>
            <a:fillRect/>
          </a:stretch>
        </p:blipFill>
        <p:spPr>
          <a:xfrm>
            <a:off x="6888341" y="3917453"/>
            <a:ext cx="4104655" cy="2690405"/>
          </a:xfrm>
          <a:prstGeom prst="rect">
            <a:avLst/>
          </a:prstGeom>
          <a:noFill/>
          <a:ln>
            <a:noFill/>
          </a:ln>
        </p:spPr>
      </p:pic>
      <p:sp>
        <p:nvSpPr>
          <p:cNvPr id="5" name="CasellaDiTesto 4">
            <a:extLst>
              <a:ext uri="{FF2B5EF4-FFF2-40B4-BE49-F238E27FC236}">
                <a16:creationId xmlns:a16="http://schemas.microsoft.com/office/drawing/2014/main" id="{A0E5BDC4-5AE1-2436-A782-BDFF794D4768}"/>
              </a:ext>
            </a:extLst>
          </p:cNvPr>
          <p:cNvSpPr txBox="1"/>
          <p:nvPr/>
        </p:nvSpPr>
        <p:spPr>
          <a:xfrm>
            <a:off x="414997" y="3862406"/>
            <a:ext cx="5789917" cy="2745452"/>
          </a:xfrm>
          <a:prstGeom prst="rect">
            <a:avLst/>
          </a:prstGeom>
          <a:ln/>
        </p:spPr>
        <p:style>
          <a:lnRef idx="2">
            <a:schemeClr val="dk1"/>
          </a:lnRef>
          <a:fillRef idx="1">
            <a:schemeClr val="lt1"/>
          </a:fillRef>
          <a:effectRef idx="0">
            <a:schemeClr val="dk1"/>
          </a:effectRef>
          <a:fontRef idx="minor">
            <a:schemeClr val="dk1"/>
          </a:fontRef>
        </p:style>
        <p:txBody>
          <a:bodyPr wrap="square" lIns="90000" tIns="45000" rIns="90000" bIns="45000" anchorCtr="0" compatLnSpc="0">
            <a:spAutoFit/>
          </a:bodyPr>
          <a:lstStyle/>
          <a:p>
            <a:pPr marL="0" marR="0" lvl="0" indent="0" hangingPunct="0">
              <a:lnSpc>
                <a:spcPct val="100000"/>
              </a:lnSpc>
              <a:spcBef>
                <a:spcPts val="0"/>
              </a:spcBef>
              <a:spcAft>
                <a:spcPts val="0"/>
              </a:spcAft>
              <a:buNone/>
              <a:tabLst/>
            </a:pPr>
            <a:r>
              <a:rPr lang="en-US" sz="2000" b="0" i="1" u="none" strike="noStrike" kern="1200" cap="none" dirty="0">
                <a:ln>
                  <a:noFill/>
                </a:ln>
                <a:solidFill>
                  <a:schemeClr val="accent1">
                    <a:lumMod val="75000"/>
                  </a:schemeClr>
                </a:solidFill>
                <a:latin typeface="Liberation Sans" pitchFamily="18"/>
                <a:ea typeface="Noto Sans CJK SC Regular" pitchFamily="2"/>
                <a:cs typeface="FreeSans" pitchFamily="2"/>
              </a:rPr>
              <a:t>Science-driven, portable, cost-efficient</a:t>
            </a:r>
          </a:p>
          <a:p>
            <a:pPr marL="0" marR="0" lvl="0" indent="0" hangingPunct="0">
              <a:lnSpc>
                <a:spcPct val="100000"/>
              </a:lnSpc>
              <a:spcBef>
                <a:spcPts val="0"/>
              </a:spcBef>
              <a:spcAft>
                <a:spcPts val="0"/>
              </a:spcAft>
              <a:buNone/>
              <a:tabLst/>
            </a:pPr>
            <a:endParaRPr lang="en-US" sz="2000" b="0" i="0" u="none" strike="noStrike" kern="1200" cap="none" dirty="0">
              <a:ln>
                <a:noFill/>
              </a:ln>
              <a:solidFill>
                <a:schemeClr val="accent1">
                  <a:lumMod val="75000"/>
                </a:schemeClr>
              </a:solidFill>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SzPct val="45000"/>
              <a:buFont typeface="OpenSymbol"/>
              <a:buChar char="•"/>
              <a:tabLst/>
            </a:pPr>
            <a:r>
              <a:rPr lang="en-US" sz="2000" b="0" i="0" u="none" strike="noStrike" kern="1200" cap="none" dirty="0">
                <a:ln>
                  <a:noFill/>
                </a:ln>
                <a:solidFill>
                  <a:schemeClr val="accent1">
                    <a:lumMod val="75000"/>
                  </a:schemeClr>
                </a:solidFill>
                <a:latin typeface="Liberation Sans" pitchFamily="18"/>
                <a:ea typeface="Noto Sans CJK SC Regular" pitchFamily="2"/>
                <a:cs typeface="FreeSans" pitchFamily="2"/>
              </a:rPr>
              <a:t>cryo-cooled supersonic nozzle</a:t>
            </a:r>
          </a:p>
          <a:p>
            <a:pPr marL="0" marR="0" lvl="0" indent="0" hangingPunct="0">
              <a:lnSpc>
                <a:spcPct val="100000"/>
              </a:lnSpc>
              <a:spcBef>
                <a:spcPts val="0"/>
              </a:spcBef>
              <a:spcAft>
                <a:spcPts val="0"/>
              </a:spcAft>
              <a:buSzPct val="45000"/>
              <a:buFont typeface="OpenSymbol"/>
              <a:buChar char="•"/>
              <a:tabLst/>
            </a:pPr>
            <a:r>
              <a:rPr lang="en-US" sz="2000" b="0" i="0" u="none" strike="noStrike" kern="1200" cap="none" dirty="0">
                <a:ln>
                  <a:noFill/>
                </a:ln>
                <a:solidFill>
                  <a:schemeClr val="accent1">
                    <a:lumMod val="75000"/>
                  </a:schemeClr>
                </a:solidFill>
                <a:latin typeface="Liberation Sans" pitchFamily="18"/>
                <a:ea typeface="Noto Sans CJK SC Regular" pitchFamily="2"/>
                <a:cs typeface="FreeSans" pitchFamily="2"/>
              </a:rPr>
              <a:t>compact interaction chamber</a:t>
            </a:r>
          </a:p>
          <a:p>
            <a:pPr marL="0" marR="0" lvl="0" indent="0" hangingPunct="0">
              <a:lnSpc>
                <a:spcPct val="100000"/>
              </a:lnSpc>
              <a:spcBef>
                <a:spcPts val="0"/>
              </a:spcBef>
              <a:spcAft>
                <a:spcPts val="0"/>
              </a:spcAft>
              <a:buSzPct val="45000"/>
              <a:buFont typeface="OpenSymbol"/>
              <a:buChar char="•"/>
              <a:tabLst/>
            </a:pPr>
            <a:r>
              <a:rPr lang="en-US" sz="2000" b="0" i="0" u="none" strike="noStrike" kern="1200" cap="none" dirty="0">
                <a:ln>
                  <a:noFill/>
                </a:ln>
                <a:solidFill>
                  <a:schemeClr val="accent1">
                    <a:lumMod val="75000"/>
                  </a:schemeClr>
                </a:solidFill>
                <a:latin typeface="Liberation Sans" pitchFamily="18"/>
                <a:ea typeface="Noto Sans CJK SC Regular" pitchFamily="2"/>
                <a:cs typeface="FreeSans" pitchFamily="2"/>
              </a:rPr>
              <a:t>neutron </a:t>
            </a:r>
            <a:r>
              <a:rPr lang="en-US" sz="2000" b="0" i="0" u="none" strike="noStrike" kern="1200" cap="none" dirty="0" err="1">
                <a:ln>
                  <a:noFill/>
                </a:ln>
                <a:solidFill>
                  <a:schemeClr val="accent1">
                    <a:lumMod val="75000"/>
                  </a:schemeClr>
                </a:solidFill>
                <a:latin typeface="Liberation Sans" pitchFamily="18"/>
                <a:ea typeface="Noto Sans CJK SC Regular" pitchFamily="2"/>
                <a:cs typeface="FreeSans" pitchFamily="2"/>
              </a:rPr>
              <a:t>ToF</a:t>
            </a:r>
            <a:r>
              <a:rPr lang="en-US" sz="2000" b="0" i="0" u="none" strike="noStrike" kern="1200" cap="none" dirty="0">
                <a:ln>
                  <a:noFill/>
                </a:ln>
                <a:solidFill>
                  <a:schemeClr val="accent1">
                    <a:lumMod val="75000"/>
                  </a:schemeClr>
                </a:solidFill>
                <a:latin typeface="Liberation Sans" pitchFamily="18"/>
                <a:ea typeface="Noto Sans CJK SC Regular" pitchFamily="2"/>
                <a:cs typeface="FreeSans" pitchFamily="2"/>
              </a:rPr>
              <a:t> detectors (plastic/liquid scintillators)</a:t>
            </a:r>
          </a:p>
          <a:p>
            <a:pPr marL="0" marR="0" lvl="0" indent="0" hangingPunct="0">
              <a:lnSpc>
                <a:spcPct val="100000"/>
              </a:lnSpc>
              <a:spcBef>
                <a:spcPts val="0"/>
              </a:spcBef>
              <a:spcAft>
                <a:spcPts val="0"/>
              </a:spcAft>
              <a:buSzPct val="45000"/>
              <a:buFont typeface="OpenSymbol"/>
              <a:buChar char="•"/>
              <a:tabLst/>
            </a:pPr>
            <a:r>
              <a:rPr lang="en-US" sz="2000" b="0" i="0" u="none" strike="noStrike" kern="1200" cap="none" dirty="0">
                <a:ln>
                  <a:noFill/>
                </a:ln>
                <a:solidFill>
                  <a:schemeClr val="accent1">
                    <a:lumMod val="75000"/>
                  </a:schemeClr>
                </a:solidFill>
                <a:latin typeface="Liberation Sans" pitchFamily="18"/>
                <a:ea typeface="Noto Sans CJK SC Regular" pitchFamily="2"/>
                <a:cs typeface="FreeSans" pitchFamily="2"/>
              </a:rPr>
              <a:t>charged particle </a:t>
            </a:r>
            <a:r>
              <a:rPr lang="en-US" sz="2000" b="0" i="0" u="none" strike="noStrike" kern="1200" cap="none" dirty="0" err="1">
                <a:ln>
                  <a:noFill/>
                </a:ln>
                <a:solidFill>
                  <a:schemeClr val="accent1">
                    <a:lumMod val="75000"/>
                  </a:schemeClr>
                </a:solidFill>
                <a:latin typeface="Liberation Sans" pitchFamily="18"/>
                <a:ea typeface="Noto Sans CJK SC Regular" pitchFamily="2"/>
                <a:cs typeface="FreeSans" pitchFamily="2"/>
              </a:rPr>
              <a:t>ToF</a:t>
            </a:r>
            <a:r>
              <a:rPr lang="en-US" sz="2000" b="0" i="0" u="none" strike="noStrike" kern="1200" cap="none" dirty="0">
                <a:ln>
                  <a:noFill/>
                </a:ln>
                <a:solidFill>
                  <a:schemeClr val="accent1">
                    <a:lumMod val="75000"/>
                  </a:schemeClr>
                </a:solidFill>
                <a:latin typeface="Liberation Sans" pitchFamily="18"/>
                <a:ea typeface="Noto Sans CJK SC Regular" pitchFamily="2"/>
                <a:cs typeface="FreeSans" pitchFamily="2"/>
              </a:rPr>
              <a:t> detectors (</a:t>
            </a:r>
            <a:r>
              <a:rPr lang="en-US" sz="2000" b="0" i="0" u="none" strike="noStrike" kern="1200" cap="none" dirty="0" err="1">
                <a:ln>
                  <a:noFill/>
                </a:ln>
                <a:solidFill>
                  <a:schemeClr val="accent1">
                    <a:lumMod val="75000"/>
                  </a:schemeClr>
                </a:solidFill>
                <a:latin typeface="Liberation Sans" pitchFamily="18"/>
                <a:ea typeface="Noto Sans CJK SC Regular" pitchFamily="2"/>
                <a:cs typeface="FreeSans" pitchFamily="2"/>
              </a:rPr>
              <a:t>SiC</a:t>
            </a:r>
            <a:r>
              <a:rPr lang="en-US" sz="2000" b="0" i="0" u="none" strike="noStrike" kern="1200" cap="none" dirty="0">
                <a:ln>
                  <a:noFill/>
                </a:ln>
                <a:solidFill>
                  <a:schemeClr val="accent1">
                    <a:lumMod val="75000"/>
                  </a:schemeClr>
                </a:solidFill>
                <a:latin typeface="Liberation Sans" pitchFamily="18"/>
                <a:ea typeface="Noto Sans CJK SC Regular" pitchFamily="2"/>
                <a:cs typeface="FreeSans" pitchFamily="2"/>
              </a:rPr>
              <a:t>/CVD diamond detectors + FCs)</a:t>
            </a:r>
          </a:p>
          <a:p>
            <a:pPr marL="0" marR="0" lvl="0" indent="0" hangingPunct="0">
              <a:lnSpc>
                <a:spcPct val="100000"/>
              </a:lnSpc>
              <a:spcBef>
                <a:spcPts val="0"/>
              </a:spcBef>
              <a:spcAft>
                <a:spcPts val="0"/>
              </a:spcAft>
              <a:buSzPct val="45000"/>
              <a:buFont typeface="OpenSymbol"/>
              <a:buChar char="•"/>
              <a:tabLst/>
            </a:pPr>
            <a:r>
              <a:rPr lang="en-US" sz="2000" b="0" i="0" u="none" strike="noStrike" kern="1200" cap="none" dirty="0">
                <a:ln>
                  <a:noFill/>
                </a:ln>
                <a:solidFill>
                  <a:schemeClr val="accent1">
                    <a:lumMod val="75000"/>
                  </a:schemeClr>
                </a:solidFill>
                <a:latin typeface="Liberation Sans" pitchFamily="18"/>
                <a:ea typeface="Noto Sans CJK SC Regular" pitchFamily="2"/>
                <a:cs typeface="FreeSans" pitchFamily="2"/>
              </a:rPr>
              <a:t>2 TPS</a:t>
            </a:r>
          </a:p>
          <a:p>
            <a:pPr marL="0" marR="0" lvl="0" indent="0" hangingPunct="0">
              <a:lnSpc>
                <a:spcPct val="100000"/>
              </a:lnSpc>
              <a:spcBef>
                <a:spcPts val="0"/>
              </a:spcBef>
              <a:spcAft>
                <a:spcPts val="0"/>
              </a:spcAft>
              <a:buSzPct val="45000"/>
              <a:buFont typeface="OpenSymbol"/>
              <a:buChar char="•"/>
              <a:tabLst/>
            </a:pPr>
            <a:r>
              <a:rPr lang="en-US" sz="2000" b="0" i="0" u="none" strike="noStrike" kern="1200" cap="none" dirty="0">
                <a:ln>
                  <a:noFill/>
                </a:ln>
                <a:solidFill>
                  <a:schemeClr val="accent1">
                    <a:lumMod val="75000"/>
                  </a:schemeClr>
                </a:solidFill>
                <a:latin typeface="Liberation Sans" pitchFamily="18"/>
                <a:ea typeface="Noto Sans CJK SC Regular" pitchFamily="2"/>
                <a:cs typeface="FreeSans" pitchFamily="2"/>
              </a:rPr>
              <a:t>(CR39 for checks/normalization)</a:t>
            </a:r>
          </a:p>
        </p:txBody>
      </p:sp>
      <p:pic>
        <p:nvPicPr>
          <p:cNvPr id="7" name="Immagine 6" descr="Immagine che contiene valvola, strumento, elettronica&#10;&#10;Il contenuto generato dall'IA potrebbe non essere corretto.">
            <a:extLst>
              <a:ext uri="{FF2B5EF4-FFF2-40B4-BE49-F238E27FC236}">
                <a16:creationId xmlns:a16="http://schemas.microsoft.com/office/drawing/2014/main" id="{619BD0ED-626E-035F-81A2-4274FD43C787}"/>
              </a:ext>
            </a:extLst>
          </p:cNvPr>
          <p:cNvPicPr>
            <a:picLocks noChangeAspect="1"/>
          </p:cNvPicPr>
          <p:nvPr/>
        </p:nvPicPr>
        <p:blipFill>
          <a:blip r:embed="rId3">
            <a:extLst>
              <a:ext uri="{28A0092B-C50C-407E-A947-70E740481C1C}">
                <a14:useLocalDpi xmlns:a14="http://schemas.microsoft.com/office/drawing/2010/main" val="0"/>
              </a:ext>
            </a:extLst>
          </a:blip>
          <a:srcRect t="27643" b="17750"/>
          <a:stretch/>
        </p:blipFill>
        <p:spPr>
          <a:xfrm>
            <a:off x="770861" y="1676377"/>
            <a:ext cx="3832302" cy="1569518"/>
          </a:xfrm>
          <a:prstGeom prst="rect">
            <a:avLst/>
          </a:prstGeom>
        </p:spPr>
      </p:pic>
      <p:pic>
        <p:nvPicPr>
          <p:cNvPr id="8" name="Picture 2">
            <a:extLst>
              <a:ext uri="{FF2B5EF4-FFF2-40B4-BE49-F238E27FC236}">
                <a16:creationId xmlns:a16="http://schemas.microsoft.com/office/drawing/2014/main" id="{B35532C0-F553-BF2D-3CA0-3819DCDD4245}"/>
              </a:ext>
            </a:extLst>
          </p:cNvPr>
          <p:cNvPicPr>
            <a:picLocks noChangeAspect="1"/>
          </p:cNvPicPr>
          <p:nvPr/>
        </p:nvPicPr>
        <p:blipFill rotWithShape="1">
          <a:blip r:embed="rId4"/>
          <a:srcRect l="25087" t="36094" r="14307" b="26195"/>
          <a:stretch/>
        </p:blipFill>
        <p:spPr>
          <a:xfrm>
            <a:off x="5116281" y="1537499"/>
            <a:ext cx="1669143" cy="1847274"/>
          </a:xfrm>
          <a:prstGeom prst="rect">
            <a:avLst/>
          </a:prstGeom>
        </p:spPr>
      </p:pic>
      <p:pic>
        <p:nvPicPr>
          <p:cNvPr id="9" name="Picture 14">
            <a:extLst>
              <a:ext uri="{FF2B5EF4-FFF2-40B4-BE49-F238E27FC236}">
                <a16:creationId xmlns:a16="http://schemas.microsoft.com/office/drawing/2014/main" id="{D0A2F12F-0C6A-F60A-6ABC-39DF1EEC69D2}"/>
              </a:ext>
            </a:extLst>
          </p:cNvPr>
          <p:cNvPicPr>
            <a:picLocks noChangeAspect="1"/>
          </p:cNvPicPr>
          <p:nvPr/>
        </p:nvPicPr>
        <p:blipFill rotWithShape="1">
          <a:blip r:embed="rId5"/>
          <a:srcRect l="33902" t="-7019" r="31514" b="24336"/>
          <a:stretch/>
        </p:blipFill>
        <p:spPr>
          <a:xfrm>
            <a:off x="7298542" y="1356947"/>
            <a:ext cx="1642127" cy="2208378"/>
          </a:xfrm>
          <a:prstGeom prst="rect">
            <a:avLst/>
          </a:prstGeom>
        </p:spPr>
      </p:pic>
      <p:pic>
        <p:nvPicPr>
          <p:cNvPr id="10" name="object 4">
            <a:extLst>
              <a:ext uri="{FF2B5EF4-FFF2-40B4-BE49-F238E27FC236}">
                <a16:creationId xmlns:a16="http://schemas.microsoft.com/office/drawing/2014/main" id="{0F1A0885-3D39-AD13-DA14-E554B15BAA1F}"/>
              </a:ext>
            </a:extLst>
          </p:cNvPr>
          <p:cNvPicPr/>
          <p:nvPr/>
        </p:nvPicPr>
        <p:blipFill>
          <a:blip r:embed="rId6" cstate="print"/>
          <a:stretch>
            <a:fillRect/>
          </a:stretch>
        </p:blipFill>
        <p:spPr>
          <a:xfrm>
            <a:off x="9496004" y="1537499"/>
            <a:ext cx="2188194" cy="2690405"/>
          </a:xfrm>
          <a:prstGeom prst="rect">
            <a:avLst/>
          </a:prstGeom>
        </p:spPr>
      </p:pic>
      <p:sp>
        <p:nvSpPr>
          <p:cNvPr id="6" name="CasellaDiTesto 5">
            <a:extLst>
              <a:ext uri="{FF2B5EF4-FFF2-40B4-BE49-F238E27FC236}">
                <a16:creationId xmlns:a16="http://schemas.microsoft.com/office/drawing/2014/main" id="{E6C74E93-C8BB-65CC-9A64-61C7536EAAB1}"/>
              </a:ext>
            </a:extLst>
          </p:cNvPr>
          <p:cNvSpPr txBox="1"/>
          <p:nvPr/>
        </p:nvSpPr>
        <p:spPr>
          <a:xfrm>
            <a:off x="1117099" y="86901"/>
            <a:ext cx="10175631" cy="1111843"/>
          </a:xfrm>
          <a:prstGeom prst="rect">
            <a:avLst/>
          </a:prstGeom>
        </p:spPr>
        <p:txBody>
          <a:bodyPr vert="horz" lIns="91440" tIns="45720" rIns="91440" bIns="45720" rtlCol="0" anchor="ctr">
            <a:normAutofit lnSpcReduction="10000"/>
          </a:bodyPr>
          <a:lstStyle/>
          <a:p>
            <a:pPr algn="ctr">
              <a:lnSpc>
                <a:spcPct val="90000"/>
              </a:lnSpc>
              <a:spcBef>
                <a:spcPct val="0"/>
              </a:spcBef>
              <a:spcAft>
                <a:spcPts val="600"/>
              </a:spcAft>
            </a:pPr>
            <a:r>
              <a:rPr lang="en-US" sz="4000" b="1" kern="1200" dirty="0">
                <a:solidFill>
                  <a:schemeClr val="accent2"/>
                </a:solidFill>
                <a:latin typeface="+mj-lt"/>
                <a:ea typeface="+mj-ea"/>
                <a:cs typeface="+mj-cs"/>
              </a:rPr>
              <a:t>V</a:t>
            </a:r>
            <a:r>
              <a:rPr lang="en-US" sz="4000" b="1" kern="1200" dirty="0">
                <a:solidFill>
                  <a:schemeClr val="tx1"/>
                </a:solidFill>
                <a:latin typeface="+mj-lt"/>
                <a:ea typeface="+mj-ea"/>
                <a:cs typeface="+mj-cs"/>
              </a:rPr>
              <a:t>ersatile </a:t>
            </a:r>
            <a:r>
              <a:rPr lang="en-US" sz="4000" b="1" kern="1200" dirty="0">
                <a:solidFill>
                  <a:schemeClr val="accent2"/>
                </a:solidFill>
                <a:latin typeface="+mj-lt"/>
                <a:ea typeface="+mj-ea"/>
                <a:cs typeface="+mj-cs"/>
              </a:rPr>
              <a:t>A</a:t>
            </a:r>
            <a:r>
              <a:rPr lang="en-US" sz="4000" b="1" kern="1200" dirty="0">
                <a:solidFill>
                  <a:schemeClr val="tx1"/>
                </a:solidFill>
                <a:latin typeface="+mj-lt"/>
                <a:ea typeface="+mj-ea"/>
                <a:cs typeface="+mj-cs"/>
              </a:rPr>
              <a:t>rray for </a:t>
            </a:r>
            <a:r>
              <a:rPr lang="en-US" sz="4000" b="1" kern="1200" dirty="0">
                <a:solidFill>
                  <a:schemeClr val="accent2"/>
                </a:solidFill>
                <a:latin typeface="+mj-lt"/>
                <a:ea typeface="+mj-ea"/>
                <a:cs typeface="+mj-cs"/>
              </a:rPr>
              <a:t>L</a:t>
            </a:r>
            <a:r>
              <a:rPr lang="en-US" sz="4000" b="1" kern="1200" dirty="0">
                <a:solidFill>
                  <a:schemeClr val="tx1"/>
                </a:solidFill>
                <a:latin typeface="+mj-lt"/>
                <a:ea typeface="+mj-ea"/>
                <a:cs typeface="+mj-cs"/>
              </a:rPr>
              <a:t>aser-induced </a:t>
            </a:r>
            <a:br>
              <a:rPr lang="en-US" sz="4000" b="1" kern="1200" dirty="0">
                <a:solidFill>
                  <a:schemeClr val="tx1"/>
                </a:solidFill>
                <a:latin typeface="+mj-lt"/>
                <a:ea typeface="+mj-ea"/>
                <a:cs typeface="+mj-cs"/>
              </a:rPr>
            </a:br>
            <a:r>
              <a:rPr lang="en-US" sz="4000" b="1" kern="1200" dirty="0">
                <a:solidFill>
                  <a:schemeClr val="accent2"/>
                </a:solidFill>
                <a:latin typeface="+mj-lt"/>
                <a:ea typeface="+mj-ea"/>
                <a:cs typeface="+mj-cs"/>
              </a:rPr>
              <a:t>A</a:t>
            </a:r>
            <a:r>
              <a:rPr lang="en-US" sz="4000" b="1" kern="1200" dirty="0">
                <a:solidFill>
                  <a:schemeClr val="tx1"/>
                </a:solidFill>
                <a:latin typeface="+mj-lt"/>
                <a:ea typeface="+mj-ea"/>
                <a:cs typeface="+mj-cs"/>
              </a:rPr>
              <a:t>strophysics </a:t>
            </a:r>
            <a:r>
              <a:rPr lang="en-US" sz="4000" b="1" kern="1200" dirty="0">
                <a:solidFill>
                  <a:schemeClr val="accent2"/>
                </a:solidFill>
                <a:latin typeface="+mj-lt"/>
                <a:ea typeface="+mj-ea"/>
                <a:cs typeface="+mj-cs"/>
              </a:rPr>
              <a:t>R</a:t>
            </a:r>
            <a:r>
              <a:rPr lang="en-US" sz="4000" b="1" kern="1200" dirty="0">
                <a:solidFill>
                  <a:schemeClr val="tx1"/>
                </a:solidFill>
                <a:latin typeface="+mj-lt"/>
                <a:ea typeface="+mj-ea"/>
                <a:cs typeface="+mj-cs"/>
              </a:rPr>
              <a:t>esearch</a:t>
            </a:r>
          </a:p>
        </p:txBody>
      </p:sp>
      <p:pic>
        <p:nvPicPr>
          <p:cNvPr id="11" name="Immagine 10" descr="Immagine che contiene logo, Carattere, Elementi grafici, bianco&#10;&#10;Il contenuto generato dall'IA potrebbe non essere corretto.">
            <a:extLst>
              <a:ext uri="{FF2B5EF4-FFF2-40B4-BE49-F238E27FC236}">
                <a16:creationId xmlns:a16="http://schemas.microsoft.com/office/drawing/2014/main" id="{68D15B20-AFBE-8AFF-9425-1C036C8BC48D}"/>
              </a:ext>
            </a:extLst>
          </p:cNvPr>
          <p:cNvPicPr>
            <a:picLocks noChangeAspect="1"/>
          </p:cNvPicPr>
          <p:nvPr/>
        </p:nvPicPr>
        <p:blipFill>
          <a:blip r:embed="rId7">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12" name="Immagine 11" descr="Immagine che contiene segnale&#10;&#10;Descrizione generata automaticamente">
            <a:extLst>
              <a:ext uri="{FF2B5EF4-FFF2-40B4-BE49-F238E27FC236}">
                <a16:creationId xmlns:a16="http://schemas.microsoft.com/office/drawing/2014/main" id="{8CCB46B9-3EAD-775E-F6F1-7DF46AA780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spTree>
    <p:extLst>
      <p:ext uri="{BB962C8B-B14F-4D97-AF65-F5344CB8AC3E}">
        <p14:creationId xmlns:p14="http://schemas.microsoft.com/office/powerpoint/2010/main" val="14252503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6C838A1-2653-11D3-8D1A-F19854611076}"/>
              </a:ext>
            </a:extLst>
          </p:cNvPr>
          <p:cNvSpPr txBox="1"/>
          <p:nvPr/>
        </p:nvSpPr>
        <p:spPr>
          <a:xfrm>
            <a:off x="1117099" y="86901"/>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latin typeface="+mj-lt"/>
                <a:ea typeface="+mj-ea"/>
                <a:cs typeface="+mj-cs"/>
              </a:rPr>
              <a:t>Do not Trust me</a:t>
            </a:r>
            <a:endParaRPr lang="en-US" sz="4000" b="1" kern="1200" dirty="0">
              <a:solidFill>
                <a:schemeClr val="tx1"/>
              </a:solidFill>
              <a:latin typeface="+mj-lt"/>
              <a:ea typeface="+mj-ea"/>
              <a:cs typeface="+mj-cs"/>
            </a:endParaRPr>
          </a:p>
        </p:txBody>
      </p:sp>
      <p:pic>
        <p:nvPicPr>
          <p:cNvPr id="3" name="Immagine 2" descr="Immagine che contiene logo, Carattere, Elementi grafici, bianco&#10;&#10;Il contenuto generato dall'IA potrebbe non essere corretto.">
            <a:extLst>
              <a:ext uri="{FF2B5EF4-FFF2-40B4-BE49-F238E27FC236}">
                <a16:creationId xmlns:a16="http://schemas.microsoft.com/office/drawing/2014/main" id="{7192E799-5954-032D-DF09-FDF51545E1E2}"/>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4" name="Immagine 3" descr="Immagine che contiene segnale&#10;&#10;Descrizione generata automaticamente">
            <a:extLst>
              <a:ext uri="{FF2B5EF4-FFF2-40B4-BE49-F238E27FC236}">
                <a16:creationId xmlns:a16="http://schemas.microsoft.com/office/drawing/2014/main" id="{B5BDE7F0-5B66-DDC6-B9E0-A37993F67E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pic>
        <p:nvPicPr>
          <p:cNvPr id="1026" name="Picture 2" descr="Cauldrons in the Cosmos: Nuclear Astrophysics, Rolfs, Rodney">
            <a:extLst>
              <a:ext uri="{FF2B5EF4-FFF2-40B4-BE49-F238E27FC236}">
                <a16:creationId xmlns:a16="http://schemas.microsoft.com/office/drawing/2014/main" id="{313FED35-C248-0E94-EEA0-5FB36FFEB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4842" y="1493767"/>
            <a:ext cx="3351296" cy="47312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uclear Physics of Stars | Wiley">
            <a:extLst>
              <a:ext uri="{FF2B5EF4-FFF2-40B4-BE49-F238E27FC236}">
                <a16:creationId xmlns:a16="http://schemas.microsoft.com/office/drawing/2014/main" id="{5B1EE2FB-9CF8-24DD-D486-18579A5191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2091" y="1493768"/>
            <a:ext cx="3379457" cy="4731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8353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068C7-A882-C3C0-01B3-763A229C9080}"/>
            </a:ext>
          </a:extLst>
        </p:cNvPr>
        <p:cNvGrpSpPr/>
        <p:nvPr/>
      </p:nvGrpSpPr>
      <p:grpSpPr>
        <a:xfrm>
          <a:off x="0" y="0"/>
          <a:ext cx="0" cy="0"/>
          <a:chOff x="0" y="0"/>
          <a:chExt cx="0" cy="0"/>
        </a:xfrm>
      </p:grpSpPr>
      <p:sp>
        <p:nvSpPr>
          <p:cNvPr id="6170" name="Rectangle 6150">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750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1" name="Rectangle 6152">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Nessuna descrizione della foto disponibile.">
            <a:extLst>
              <a:ext uri="{FF2B5EF4-FFF2-40B4-BE49-F238E27FC236}">
                <a16:creationId xmlns:a16="http://schemas.microsoft.com/office/drawing/2014/main" id="{660C56C1-59A8-0FC3-9667-3B94EFCBFEA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97004" y="545496"/>
            <a:ext cx="4757107" cy="3567830"/>
          </a:xfrm>
          <a:prstGeom prst="rect">
            <a:avLst/>
          </a:prstGeom>
          <a:noFill/>
          <a:extLst>
            <a:ext uri="{909E8E84-426E-40DD-AFC4-6F175D3DCCD1}">
              <a14:hiddenFill xmlns:a14="http://schemas.microsoft.com/office/drawing/2010/main">
                <a:solidFill>
                  <a:srgbClr val="FFFFFF"/>
                </a:solidFill>
              </a14:hiddenFill>
            </a:ext>
          </a:extLst>
        </p:spPr>
      </p:pic>
      <p:sp>
        <p:nvSpPr>
          <p:cNvPr id="6172" name="Rectangle 6154">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ject 39">
            <a:extLst>
              <a:ext uri="{FF2B5EF4-FFF2-40B4-BE49-F238E27FC236}">
                <a16:creationId xmlns:a16="http://schemas.microsoft.com/office/drawing/2014/main" id="{29599C10-BE1D-786E-7827-CB9C8CAA6999}"/>
              </a:ext>
            </a:extLst>
          </p:cNvPr>
          <p:cNvPicPr/>
          <p:nvPr/>
        </p:nvPicPr>
        <p:blipFill>
          <a:blip r:embed="rId3" cstate="print"/>
          <a:stretch>
            <a:fillRect/>
          </a:stretch>
        </p:blipFill>
        <p:spPr>
          <a:xfrm>
            <a:off x="2050181" y="798896"/>
            <a:ext cx="2363621" cy="1645921"/>
          </a:xfrm>
          <a:prstGeom prst="rect">
            <a:avLst/>
          </a:prstGeom>
        </p:spPr>
      </p:pic>
      <p:sp>
        <p:nvSpPr>
          <p:cNvPr id="3" name="object 3">
            <a:extLst>
              <a:ext uri="{FF2B5EF4-FFF2-40B4-BE49-F238E27FC236}">
                <a16:creationId xmlns:a16="http://schemas.microsoft.com/office/drawing/2014/main" id="{D2954C3A-620D-BECA-1664-D8BBF0C6130E}"/>
              </a:ext>
            </a:extLst>
          </p:cNvPr>
          <p:cNvSpPr txBox="1"/>
          <p:nvPr/>
        </p:nvSpPr>
        <p:spPr>
          <a:xfrm>
            <a:off x="6597004" y="4180305"/>
            <a:ext cx="4777842" cy="1098121"/>
          </a:xfrm>
          <a:prstGeom prst="rect">
            <a:avLst/>
          </a:prstGeom>
        </p:spPr>
        <p:txBody>
          <a:bodyPr vert="horz" wrap="square" lIns="0" tIns="12700" rIns="0" bIns="0" rtlCol="0">
            <a:spAutoFit/>
          </a:bodyPr>
          <a:lstStyle/>
          <a:p>
            <a:pPr marL="67945" algn="ctr">
              <a:lnSpc>
                <a:spcPts val="1675"/>
              </a:lnSpc>
              <a:spcBef>
                <a:spcPts val="100"/>
              </a:spcBef>
            </a:pPr>
            <a:r>
              <a:rPr sz="1400" spc="110" dirty="0">
                <a:cs typeface="Arial"/>
              </a:rPr>
              <a:t>@</a:t>
            </a:r>
            <a:r>
              <a:rPr sz="1400" b="1" spc="110" dirty="0">
                <a:cs typeface="Arial"/>
              </a:rPr>
              <a:t>Catania</a:t>
            </a:r>
            <a:r>
              <a:rPr sz="1400" spc="110" dirty="0">
                <a:cs typeface="Arial"/>
              </a:rPr>
              <a:t>:</a:t>
            </a:r>
            <a:r>
              <a:rPr sz="1400" spc="70" dirty="0">
                <a:cs typeface="Arial"/>
              </a:rPr>
              <a:t> </a:t>
            </a:r>
            <a:r>
              <a:rPr sz="1400" dirty="0">
                <a:cs typeface="Arial"/>
              </a:rPr>
              <a:t>A.</a:t>
            </a:r>
            <a:r>
              <a:rPr sz="1400" spc="75" dirty="0">
                <a:cs typeface="Arial"/>
              </a:rPr>
              <a:t> </a:t>
            </a:r>
            <a:r>
              <a:rPr sz="1400" spc="70" dirty="0">
                <a:cs typeface="Arial"/>
              </a:rPr>
              <a:t>Bonasera,</a:t>
            </a:r>
            <a:r>
              <a:rPr sz="1400" spc="90" dirty="0">
                <a:cs typeface="Arial"/>
              </a:rPr>
              <a:t> </a:t>
            </a:r>
            <a:r>
              <a:rPr sz="1400" dirty="0">
                <a:cs typeface="Arial"/>
              </a:rPr>
              <a:t>S.</a:t>
            </a:r>
            <a:r>
              <a:rPr sz="1400" spc="80" dirty="0">
                <a:cs typeface="Arial"/>
              </a:rPr>
              <a:t> </a:t>
            </a:r>
            <a:r>
              <a:rPr sz="1400" spc="75" dirty="0">
                <a:cs typeface="Arial"/>
              </a:rPr>
              <a:t>Cherubini, </a:t>
            </a:r>
            <a:r>
              <a:rPr sz="1400" dirty="0">
                <a:cs typeface="Arial"/>
              </a:rPr>
              <a:t>G.</a:t>
            </a:r>
            <a:r>
              <a:rPr sz="1400" spc="70" dirty="0">
                <a:cs typeface="Arial"/>
              </a:rPr>
              <a:t> </a:t>
            </a:r>
            <a:r>
              <a:rPr sz="1400" spc="85" dirty="0">
                <a:cs typeface="Arial"/>
              </a:rPr>
              <a:t>D’Agata,</a:t>
            </a:r>
            <a:r>
              <a:rPr sz="1400" spc="75" dirty="0">
                <a:cs typeface="Arial"/>
              </a:rPr>
              <a:t> </a:t>
            </a:r>
            <a:r>
              <a:rPr sz="1400" dirty="0">
                <a:cs typeface="Arial"/>
              </a:rPr>
              <a:t>A.</a:t>
            </a:r>
            <a:r>
              <a:rPr sz="1400" spc="75" dirty="0">
                <a:cs typeface="Arial"/>
              </a:rPr>
              <a:t> </a:t>
            </a:r>
            <a:r>
              <a:rPr sz="1400" spc="60" dirty="0">
                <a:cs typeface="Arial"/>
              </a:rPr>
              <a:t>Di</a:t>
            </a:r>
            <a:r>
              <a:rPr sz="1400" spc="80" dirty="0">
                <a:cs typeface="Arial"/>
              </a:rPr>
              <a:t> </a:t>
            </a:r>
            <a:r>
              <a:rPr sz="1400" spc="55" dirty="0">
                <a:cs typeface="Arial"/>
              </a:rPr>
              <a:t>Pietro,</a:t>
            </a:r>
            <a:r>
              <a:rPr sz="1400" spc="75" dirty="0">
                <a:cs typeface="Arial"/>
              </a:rPr>
              <a:t> </a:t>
            </a:r>
            <a:r>
              <a:rPr sz="1400" spc="-120" dirty="0">
                <a:cs typeface="Arial"/>
              </a:rPr>
              <a:t>P.</a:t>
            </a:r>
            <a:r>
              <a:rPr sz="1400" spc="80" dirty="0">
                <a:cs typeface="Arial"/>
              </a:rPr>
              <a:t> </a:t>
            </a:r>
            <a:r>
              <a:rPr sz="1400" spc="55" dirty="0">
                <a:cs typeface="Arial"/>
              </a:rPr>
              <a:t>Figuera,</a:t>
            </a:r>
            <a:r>
              <a:rPr lang="it-IT" sz="1400" spc="55" dirty="0">
                <a:cs typeface="Arial"/>
              </a:rPr>
              <a:t> S. Gammino,</a:t>
            </a:r>
            <a:r>
              <a:rPr sz="1400" spc="70" dirty="0">
                <a:cs typeface="Arial"/>
              </a:rPr>
              <a:t> </a:t>
            </a:r>
            <a:r>
              <a:rPr sz="1400" dirty="0">
                <a:cs typeface="Arial"/>
              </a:rPr>
              <a:t>G.L.</a:t>
            </a:r>
            <a:r>
              <a:rPr sz="1400" spc="75" dirty="0">
                <a:cs typeface="Arial"/>
              </a:rPr>
              <a:t> </a:t>
            </a:r>
            <a:r>
              <a:rPr sz="1400" spc="60" dirty="0">
                <a:cs typeface="Arial"/>
              </a:rPr>
              <a:t>Guardo,</a:t>
            </a:r>
            <a:r>
              <a:rPr lang="it-IT" sz="1400" spc="60" dirty="0">
                <a:cs typeface="Arial"/>
              </a:rPr>
              <a:t> </a:t>
            </a:r>
            <a:r>
              <a:rPr sz="1400" dirty="0">
                <a:cs typeface="Arial"/>
              </a:rPr>
              <a:t>M.</a:t>
            </a:r>
            <a:r>
              <a:rPr sz="1400" spc="85" dirty="0">
                <a:cs typeface="Arial"/>
              </a:rPr>
              <a:t> </a:t>
            </a:r>
            <a:r>
              <a:rPr sz="1400" spc="70" dirty="0">
                <a:cs typeface="Arial"/>
              </a:rPr>
              <a:t>Gulino,</a:t>
            </a:r>
            <a:r>
              <a:rPr sz="1400" spc="85" dirty="0">
                <a:cs typeface="Arial"/>
              </a:rPr>
              <a:t> </a:t>
            </a:r>
            <a:r>
              <a:rPr sz="1400" dirty="0">
                <a:cs typeface="Arial"/>
              </a:rPr>
              <a:t>M.</a:t>
            </a:r>
            <a:r>
              <a:rPr sz="1400" spc="85" dirty="0">
                <a:cs typeface="Arial"/>
              </a:rPr>
              <a:t> </a:t>
            </a:r>
            <a:r>
              <a:rPr sz="1400" dirty="0">
                <a:cs typeface="Arial"/>
              </a:rPr>
              <a:t>La</a:t>
            </a:r>
            <a:r>
              <a:rPr sz="1400" spc="95" dirty="0">
                <a:cs typeface="Arial"/>
              </a:rPr>
              <a:t> </a:t>
            </a:r>
            <a:r>
              <a:rPr sz="1400" spc="75" dirty="0">
                <a:cs typeface="Arial"/>
              </a:rPr>
              <a:t>Cognata,</a:t>
            </a:r>
            <a:r>
              <a:rPr sz="1400" spc="175" dirty="0">
                <a:cs typeface="Arial"/>
              </a:rPr>
              <a:t> </a:t>
            </a:r>
            <a:r>
              <a:rPr sz="1400" spc="90" dirty="0">
                <a:cs typeface="Arial"/>
              </a:rPr>
              <a:t>L.</a:t>
            </a:r>
            <a:r>
              <a:rPr sz="1400" spc="135" dirty="0">
                <a:cs typeface="Arial"/>
              </a:rPr>
              <a:t> </a:t>
            </a:r>
            <a:r>
              <a:rPr sz="1400" spc="114" dirty="0">
                <a:cs typeface="Arial"/>
              </a:rPr>
              <a:t>Lamia,</a:t>
            </a:r>
            <a:r>
              <a:rPr sz="1400" spc="85" dirty="0">
                <a:cs typeface="Arial"/>
              </a:rPr>
              <a:t> </a:t>
            </a:r>
            <a:r>
              <a:rPr sz="1400" spc="50" dirty="0">
                <a:cs typeface="Arial"/>
              </a:rPr>
              <a:t>D.</a:t>
            </a:r>
            <a:r>
              <a:rPr sz="1400" spc="85" dirty="0">
                <a:cs typeface="Arial"/>
              </a:rPr>
              <a:t> </a:t>
            </a:r>
            <a:r>
              <a:rPr sz="1400" spc="90" dirty="0">
                <a:cs typeface="Arial"/>
              </a:rPr>
              <a:t>Lattuada,</a:t>
            </a:r>
            <a:r>
              <a:rPr sz="1400" spc="80" dirty="0">
                <a:cs typeface="Arial"/>
              </a:rPr>
              <a:t> </a:t>
            </a:r>
            <a:r>
              <a:rPr sz="1400" dirty="0">
                <a:cs typeface="Arial"/>
              </a:rPr>
              <a:t>A.A.</a:t>
            </a:r>
            <a:r>
              <a:rPr sz="1400" spc="90" dirty="0">
                <a:cs typeface="Arial"/>
              </a:rPr>
              <a:t> </a:t>
            </a:r>
            <a:r>
              <a:rPr sz="1400" spc="70" dirty="0">
                <a:cs typeface="Arial"/>
              </a:rPr>
              <a:t>Oliva,</a:t>
            </a:r>
            <a:r>
              <a:rPr sz="1400" spc="120" dirty="0">
                <a:cs typeface="Arial"/>
              </a:rPr>
              <a:t> </a:t>
            </a:r>
            <a:r>
              <a:rPr sz="1400" b="1" spc="100" dirty="0">
                <a:cs typeface="Arial"/>
              </a:rPr>
              <a:t>R.G.</a:t>
            </a:r>
            <a:r>
              <a:rPr sz="1400" b="1" spc="135" dirty="0">
                <a:cs typeface="Arial"/>
              </a:rPr>
              <a:t> </a:t>
            </a:r>
            <a:r>
              <a:rPr sz="1400" b="1" spc="105" dirty="0">
                <a:cs typeface="Arial"/>
              </a:rPr>
              <a:t>Pizzone</a:t>
            </a:r>
            <a:r>
              <a:rPr sz="1400" spc="105" dirty="0">
                <a:cs typeface="Arial"/>
              </a:rPr>
              <a:t>,</a:t>
            </a:r>
            <a:r>
              <a:rPr sz="1400" spc="85" dirty="0">
                <a:cs typeface="Arial"/>
              </a:rPr>
              <a:t> </a:t>
            </a:r>
            <a:r>
              <a:rPr sz="1400" spc="-20" dirty="0">
                <a:cs typeface="Arial"/>
              </a:rPr>
              <a:t>G.G. </a:t>
            </a:r>
            <a:r>
              <a:rPr sz="1400" spc="60" dirty="0">
                <a:cs typeface="Arial"/>
              </a:rPr>
              <a:t>Rapisarda</a:t>
            </a:r>
            <a:r>
              <a:rPr sz="1400" spc="50" dirty="0">
                <a:cs typeface="Arial"/>
              </a:rPr>
              <a:t>,</a:t>
            </a:r>
            <a:r>
              <a:rPr sz="1400" spc="70" dirty="0">
                <a:cs typeface="Arial"/>
              </a:rPr>
              <a:t> </a:t>
            </a:r>
            <a:r>
              <a:rPr sz="1400" dirty="0">
                <a:cs typeface="Arial"/>
              </a:rPr>
              <a:t>S.</a:t>
            </a:r>
            <a:r>
              <a:rPr sz="1400" spc="65" dirty="0">
                <a:cs typeface="Arial"/>
              </a:rPr>
              <a:t> </a:t>
            </a:r>
            <a:r>
              <a:rPr sz="1400" spc="70" dirty="0">
                <a:cs typeface="Arial"/>
              </a:rPr>
              <a:t>Romano, </a:t>
            </a:r>
            <a:r>
              <a:rPr sz="1400" spc="50" dirty="0">
                <a:cs typeface="Arial"/>
              </a:rPr>
              <a:t>D.</a:t>
            </a:r>
            <a:r>
              <a:rPr sz="1400" spc="70" dirty="0">
                <a:cs typeface="Arial"/>
              </a:rPr>
              <a:t> </a:t>
            </a:r>
            <a:r>
              <a:rPr sz="1400" spc="80" dirty="0">
                <a:cs typeface="Arial"/>
              </a:rPr>
              <a:t>Santonocito,</a:t>
            </a:r>
            <a:r>
              <a:rPr sz="1400" spc="70" dirty="0">
                <a:cs typeface="Arial"/>
              </a:rPr>
              <a:t> </a:t>
            </a:r>
            <a:r>
              <a:rPr sz="1400" dirty="0">
                <a:cs typeface="Arial"/>
              </a:rPr>
              <a:t>M.L.</a:t>
            </a:r>
            <a:r>
              <a:rPr sz="1400" spc="70" dirty="0">
                <a:cs typeface="Arial"/>
              </a:rPr>
              <a:t> </a:t>
            </a:r>
            <a:r>
              <a:rPr sz="1400" spc="55" dirty="0">
                <a:cs typeface="Arial"/>
              </a:rPr>
              <a:t>Sergi,</a:t>
            </a:r>
            <a:r>
              <a:rPr sz="1400" spc="70" dirty="0">
                <a:cs typeface="Arial"/>
              </a:rPr>
              <a:t> </a:t>
            </a:r>
            <a:r>
              <a:rPr sz="1400" dirty="0">
                <a:cs typeface="Arial"/>
              </a:rPr>
              <a:t>R.</a:t>
            </a:r>
            <a:r>
              <a:rPr sz="1400" spc="70" dirty="0">
                <a:cs typeface="Arial"/>
              </a:rPr>
              <a:t> </a:t>
            </a:r>
            <a:r>
              <a:rPr sz="1400" spc="75" dirty="0">
                <a:cs typeface="Arial"/>
              </a:rPr>
              <a:t>Spartà,</a:t>
            </a:r>
            <a:r>
              <a:rPr sz="1400" spc="70" dirty="0">
                <a:cs typeface="Arial"/>
              </a:rPr>
              <a:t> </a:t>
            </a:r>
            <a:r>
              <a:rPr sz="1400" dirty="0">
                <a:cs typeface="Arial"/>
              </a:rPr>
              <a:t>C.</a:t>
            </a:r>
            <a:r>
              <a:rPr sz="1400" spc="70" dirty="0">
                <a:cs typeface="Arial"/>
              </a:rPr>
              <a:t> </a:t>
            </a:r>
            <a:r>
              <a:rPr sz="1400" spc="75" dirty="0">
                <a:cs typeface="Arial"/>
              </a:rPr>
              <a:t>Spitaleri,</a:t>
            </a:r>
            <a:r>
              <a:rPr sz="1400" spc="70" dirty="0">
                <a:cs typeface="Arial"/>
              </a:rPr>
              <a:t> </a:t>
            </a:r>
            <a:r>
              <a:rPr sz="1400" spc="-25" dirty="0">
                <a:cs typeface="Arial"/>
              </a:rPr>
              <a:t>A.</a:t>
            </a:r>
            <a:r>
              <a:rPr lang="it-IT" sz="1400" spc="-25" dirty="0">
                <a:cs typeface="Arial"/>
              </a:rPr>
              <a:t> </a:t>
            </a:r>
            <a:r>
              <a:rPr sz="1400" spc="45" dirty="0">
                <a:cs typeface="Arial"/>
              </a:rPr>
              <a:t>Tumino</a:t>
            </a:r>
            <a:endParaRPr sz="1400" dirty="0">
              <a:cs typeface="Arial"/>
            </a:endParaRPr>
          </a:p>
        </p:txBody>
      </p:sp>
      <p:sp>
        <p:nvSpPr>
          <p:cNvPr id="6" name="object 5">
            <a:extLst>
              <a:ext uri="{FF2B5EF4-FFF2-40B4-BE49-F238E27FC236}">
                <a16:creationId xmlns:a16="http://schemas.microsoft.com/office/drawing/2014/main" id="{B6BE35E0-8B87-2C57-6E80-34231AAD5E68}"/>
              </a:ext>
            </a:extLst>
          </p:cNvPr>
          <p:cNvSpPr txBox="1"/>
          <p:nvPr/>
        </p:nvSpPr>
        <p:spPr>
          <a:xfrm>
            <a:off x="7466297" y="5278426"/>
            <a:ext cx="3039257" cy="659155"/>
          </a:xfrm>
          <a:prstGeom prst="rect">
            <a:avLst/>
          </a:prstGeom>
        </p:spPr>
        <p:txBody>
          <a:bodyPr vert="horz" wrap="square" lIns="0" tIns="12700" rIns="0" bIns="0" rtlCol="0">
            <a:spAutoFit/>
          </a:bodyPr>
          <a:lstStyle/>
          <a:p>
            <a:pPr marL="12700" algn="ctr">
              <a:lnSpc>
                <a:spcPct val="100000"/>
              </a:lnSpc>
              <a:spcBef>
                <a:spcPts val="100"/>
              </a:spcBef>
            </a:pPr>
            <a:r>
              <a:rPr sz="1400" b="1" spc="110" dirty="0">
                <a:cs typeface="Arial"/>
              </a:rPr>
              <a:t>@Napoli</a:t>
            </a:r>
            <a:r>
              <a:rPr sz="1400" b="1" spc="155" dirty="0">
                <a:cs typeface="Arial"/>
              </a:rPr>
              <a:t> </a:t>
            </a:r>
            <a:r>
              <a:rPr sz="1400" dirty="0">
                <a:cs typeface="Arial"/>
              </a:rPr>
              <a:t>M.</a:t>
            </a:r>
            <a:r>
              <a:rPr sz="1400" spc="90" dirty="0">
                <a:cs typeface="Arial"/>
              </a:rPr>
              <a:t> </a:t>
            </a:r>
            <a:r>
              <a:rPr sz="1400" dirty="0">
                <a:cs typeface="Arial"/>
              </a:rPr>
              <a:t>La</a:t>
            </a:r>
            <a:r>
              <a:rPr sz="1400" spc="110" dirty="0">
                <a:cs typeface="Arial"/>
              </a:rPr>
              <a:t> </a:t>
            </a:r>
            <a:r>
              <a:rPr sz="1400" spc="100" dirty="0">
                <a:cs typeface="Arial"/>
              </a:rPr>
              <a:t>Commara</a:t>
            </a:r>
            <a:r>
              <a:rPr sz="1400" spc="120" dirty="0">
                <a:cs typeface="Arial"/>
              </a:rPr>
              <a:t> </a:t>
            </a:r>
            <a:r>
              <a:rPr sz="1400" b="1" spc="110" dirty="0">
                <a:cs typeface="Arial"/>
              </a:rPr>
              <a:t>@Padova</a:t>
            </a:r>
            <a:r>
              <a:rPr sz="1400" b="1" spc="160" dirty="0">
                <a:cs typeface="Arial"/>
              </a:rPr>
              <a:t> </a:t>
            </a:r>
            <a:r>
              <a:rPr sz="1400" dirty="0">
                <a:cs typeface="Arial"/>
              </a:rPr>
              <a:t>M.</a:t>
            </a:r>
            <a:r>
              <a:rPr sz="1400" spc="95" dirty="0">
                <a:cs typeface="Arial"/>
              </a:rPr>
              <a:t> </a:t>
            </a:r>
            <a:r>
              <a:rPr sz="1400" spc="40" dirty="0">
                <a:cs typeface="Arial"/>
              </a:rPr>
              <a:t>Mazzocco</a:t>
            </a:r>
            <a:r>
              <a:rPr lang="it-IT" sz="1400" spc="40" dirty="0">
                <a:cs typeface="Arial"/>
              </a:rPr>
              <a:t>, S. Pigliapoco, A. Togni</a:t>
            </a:r>
            <a:endParaRPr sz="1400" dirty="0">
              <a:cs typeface="Arial"/>
            </a:endParaRPr>
          </a:p>
        </p:txBody>
      </p:sp>
      <p:sp>
        <p:nvSpPr>
          <p:cNvPr id="7" name="object 6">
            <a:extLst>
              <a:ext uri="{FF2B5EF4-FFF2-40B4-BE49-F238E27FC236}">
                <a16:creationId xmlns:a16="http://schemas.microsoft.com/office/drawing/2014/main" id="{A7D2D5EB-505B-F6D9-E824-7194F1ACC678}"/>
              </a:ext>
            </a:extLst>
          </p:cNvPr>
          <p:cNvSpPr txBox="1"/>
          <p:nvPr/>
        </p:nvSpPr>
        <p:spPr>
          <a:xfrm>
            <a:off x="7139176" y="5868793"/>
            <a:ext cx="3693501" cy="443711"/>
          </a:xfrm>
          <a:prstGeom prst="rect">
            <a:avLst/>
          </a:prstGeom>
        </p:spPr>
        <p:txBody>
          <a:bodyPr vert="horz" wrap="square" lIns="0" tIns="12700" rIns="0" bIns="0" rtlCol="0">
            <a:spAutoFit/>
          </a:bodyPr>
          <a:lstStyle/>
          <a:p>
            <a:pPr marL="12700" algn="ctr">
              <a:lnSpc>
                <a:spcPct val="100000"/>
              </a:lnSpc>
              <a:spcBef>
                <a:spcPts val="100"/>
              </a:spcBef>
            </a:pPr>
            <a:r>
              <a:rPr sz="1400" b="1" spc="114" dirty="0">
                <a:cs typeface="Arial"/>
              </a:rPr>
              <a:t>@Perugia</a:t>
            </a:r>
            <a:r>
              <a:rPr sz="1400" b="1" spc="190" dirty="0">
                <a:cs typeface="Arial"/>
              </a:rPr>
              <a:t> </a:t>
            </a:r>
            <a:r>
              <a:rPr sz="1400" b="1" dirty="0">
                <a:cs typeface="Arial"/>
              </a:rPr>
              <a:t>S.</a:t>
            </a:r>
            <a:r>
              <a:rPr sz="1400" b="1" spc="125" dirty="0">
                <a:cs typeface="Arial"/>
              </a:rPr>
              <a:t> </a:t>
            </a:r>
            <a:r>
              <a:rPr sz="1400" b="1" spc="70" dirty="0">
                <a:cs typeface="Arial"/>
              </a:rPr>
              <a:t>Palmerini</a:t>
            </a:r>
            <a:r>
              <a:rPr sz="1400" spc="70" dirty="0">
                <a:cs typeface="Arial"/>
              </a:rPr>
              <a:t>,</a:t>
            </a:r>
            <a:r>
              <a:rPr sz="1400" spc="120" dirty="0">
                <a:cs typeface="Arial"/>
              </a:rPr>
              <a:t> </a:t>
            </a:r>
            <a:r>
              <a:rPr sz="1400" dirty="0">
                <a:cs typeface="Arial"/>
              </a:rPr>
              <a:t>M.</a:t>
            </a:r>
            <a:r>
              <a:rPr sz="1400" spc="125" dirty="0">
                <a:cs typeface="Arial"/>
              </a:rPr>
              <a:t> </a:t>
            </a:r>
            <a:r>
              <a:rPr sz="1400" spc="85" dirty="0">
                <a:cs typeface="Arial"/>
              </a:rPr>
              <a:t>Limongi,</a:t>
            </a:r>
            <a:r>
              <a:rPr sz="1400" spc="120" dirty="0">
                <a:cs typeface="Arial"/>
              </a:rPr>
              <a:t> </a:t>
            </a:r>
            <a:r>
              <a:rPr sz="1400" dirty="0">
                <a:cs typeface="Arial"/>
              </a:rPr>
              <a:t>A.</a:t>
            </a:r>
            <a:r>
              <a:rPr sz="1400" spc="120" dirty="0">
                <a:cs typeface="Arial"/>
              </a:rPr>
              <a:t> </a:t>
            </a:r>
            <a:r>
              <a:rPr sz="1400" spc="65" dirty="0">
                <a:cs typeface="Arial"/>
              </a:rPr>
              <a:t>Chieffi,</a:t>
            </a:r>
            <a:r>
              <a:rPr sz="1400" spc="125" dirty="0">
                <a:cs typeface="Arial"/>
              </a:rPr>
              <a:t> </a:t>
            </a:r>
            <a:r>
              <a:rPr sz="1400" dirty="0">
                <a:cs typeface="Arial"/>
              </a:rPr>
              <a:t>M.C.</a:t>
            </a:r>
            <a:r>
              <a:rPr sz="1400" spc="114" dirty="0">
                <a:cs typeface="Arial"/>
              </a:rPr>
              <a:t> </a:t>
            </a:r>
            <a:r>
              <a:rPr sz="1400" spc="45" dirty="0">
                <a:cs typeface="Arial"/>
              </a:rPr>
              <a:t>Nucci</a:t>
            </a:r>
            <a:endParaRPr sz="1400" dirty="0">
              <a:cs typeface="Arial"/>
            </a:endParaRPr>
          </a:p>
        </p:txBody>
      </p:sp>
      <p:sp>
        <p:nvSpPr>
          <p:cNvPr id="8" name="object 11">
            <a:extLst>
              <a:ext uri="{FF2B5EF4-FFF2-40B4-BE49-F238E27FC236}">
                <a16:creationId xmlns:a16="http://schemas.microsoft.com/office/drawing/2014/main" id="{AE60DE8B-7EA8-FA1A-D74A-A7DEBA186BB7}"/>
              </a:ext>
            </a:extLst>
          </p:cNvPr>
          <p:cNvSpPr txBox="1"/>
          <p:nvPr/>
        </p:nvSpPr>
        <p:spPr>
          <a:xfrm>
            <a:off x="785064" y="3164078"/>
            <a:ext cx="4842016" cy="2926570"/>
          </a:xfrm>
          <a:prstGeom prst="rect">
            <a:avLst/>
          </a:prstGeom>
        </p:spPr>
        <p:txBody>
          <a:bodyPr vert="horz" wrap="square" lIns="0" tIns="55880" rIns="0" bIns="0" rtlCol="0">
            <a:spAutoFit/>
          </a:bodyPr>
          <a:lstStyle/>
          <a:p>
            <a:pPr marL="12700" algn="ctr">
              <a:lnSpc>
                <a:spcPct val="100000"/>
              </a:lnSpc>
              <a:spcBef>
                <a:spcPts val="440"/>
              </a:spcBef>
            </a:pPr>
            <a:r>
              <a:rPr sz="1000" b="1" spc="70" dirty="0">
                <a:cs typeface="Arial"/>
              </a:rPr>
              <a:t>Collaborations</a:t>
            </a:r>
            <a:endParaRPr sz="1000" dirty="0">
              <a:cs typeface="Arial"/>
            </a:endParaRPr>
          </a:p>
          <a:p>
            <a:pPr marL="12700" marR="521970" algn="ctr">
              <a:lnSpc>
                <a:spcPct val="115900"/>
              </a:lnSpc>
              <a:spcBef>
                <a:spcPts val="140"/>
              </a:spcBef>
            </a:pPr>
            <a:r>
              <a:rPr sz="1000" i="1" spc="50" dirty="0">
                <a:cs typeface="Arial"/>
              </a:rPr>
              <a:t>Cyclotron</a:t>
            </a:r>
            <a:r>
              <a:rPr sz="1000" i="1" spc="190" dirty="0">
                <a:cs typeface="Arial"/>
              </a:rPr>
              <a:t> </a:t>
            </a:r>
            <a:r>
              <a:rPr sz="1000" i="1" dirty="0">
                <a:cs typeface="Arial"/>
              </a:rPr>
              <a:t>Institute,Texas</a:t>
            </a:r>
            <a:r>
              <a:rPr sz="1000" i="1" spc="195" dirty="0">
                <a:cs typeface="Arial"/>
              </a:rPr>
              <a:t> </a:t>
            </a:r>
            <a:r>
              <a:rPr sz="1000" i="1" dirty="0">
                <a:cs typeface="Arial"/>
              </a:rPr>
              <a:t>A&amp;M,US</a:t>
            </a:r>
            <a:r>
              <a:rPr sz="1000" dirty="0">
                <a:cs typeface="Arial"/>
              </a:rPr>
              <a:t>:</a:t>
            </a:r>
            <a:r>
              <a:rPr sz="1000" spc="204" dirty="0">
                <a:cs typeface="Arial"/>
              </a:rPr>
              <a:t> </a:t>
            </a:r>
            <a:r>
              <a:rPr sz="1000" dirty="0">
                <a:cs typeface="Arial"/>
              </a:rPr>
              <a:t>R.</a:t>
            </a:r>
            <a:r>
              <a:rPr sz="1000" spc="210" dirty="0">
                <a:cs typeface="Arial"/>
              </a:rPr>
              <a:t> </a:t>
            </a:r>
            <a:r>
              <a:rPr sz="1000" dirty="0">
                <a:cs typeface="Arial"/>
              </a:rPr>
              <a:t>Tribble,</a:t>
            </a:r>
            <a:r>
              <a:rPr sz="1000" spc="204" dirty="0">
                <a:cs typeface="Arial"/>
              </a:rPr>
              <a:t> </a:t>
            </a:r>
            <a:r>
              <a:rPr sz="1000" dirty="0">
                <a:cs typeface="Arial"/>
              </a:rPr>
              <a:t>V.</a:t>
            </a:r>
            <a:r>
              <a:rPr sz="1000" spc="210" dirty="0">
                <a:cs typeface="Arial"/>
              </a:rPr>
              <a:t> </a:t>
            </a:r>
            <a:r>
              <a:rPr sz="1000" spc="35" dirty="0">
                <a:cs typeface="Arial"/>
              </a:rPr>
              <a:t>Goldber </a:t>
            </a:r>
            <a:r>
              <a:rPr sz="1000" dirty="0">
                <a:cs typeface="Arial"/>
              </a:rPr>
              <a:t>Texas</a:t>
            </a:r>
            <a:r>
              <a:rPr sz="1000" spc="65" dirty="0">
                <a:cs typeface="Arial"/>
              </a:rPr>
              <a:t> </a:t>
            </a:r>
            <a:r>
              <a:rPr sz="1000" i="1" dirty="0">
                <a:cs typeface="Arial"/>
              </a:rPr>
              <a:t>A&amp;M</a:t>
            </a:r>
            <a:r>
              <a:rPr sz="1000" i="1" spc="70" dirty="0">
                <a:cs typeface="Arial"/>
              </a:rPr>
              <a:t> </a:t>
            </a:r>
            <a:r>
              <a:rPr sz="1000" i="1" spc="55" dirty="0">
                <a:cs typeface="Arial"/>
              </a:rPr>
              <a:t>Commerce</a:t>
            </a:r>
            <a:r>
              <a:rPr sz="1000" i="1" spc="95" dirty="0">
                <a:cs typeface="Arial"/>
              </a:rPr>
              <a:t> </a:t>
            </a:r>
            <a:r>
              <a:rPr sz="1000" i="1" dirty="0">
                <a:cs typeface="Arial"/>
              </a:rPr>
              <a:t>US</a:t>
            </a:r>
            <a:r>
              <a:rPr sz="1000" dirty="0">
                <a:cs typeface="Arial"/>
              </a:rPr>
              <a:t>:</a:t>
            </a:r>
            <a:r>
              <a:rPr sz="1000" spc="70" dirty="0">
                <a:cs typeface="Arial"/>
              </a:rPr>
              <a:t> </a:t>
            </a:r>
            <a:r>
              <a:rPr sz="1000" dirty="0">
                <a:cs typeface="Arial"/>
              </a:rPr>
              <a:t>C.</a:t>
            </a:r>
            <a:r>
              <a:rPr sz="1000" spc="90" dirty="0">
                <a:cs typeface="Arial"/>
              </a:rPr>
              <a:t> </a:t>
            </a:r>
            <a:r>
              <a:rPr sz="1000" spc="45" dirty="0">
                <a:cs typeface="Arial"/>
              </a:rPr>
              <a:t>Bertulani</a:t>
            </a:r>
            <a:endParaRPr sz="1000" dirty="0">
              <a:cs typeface="Arial"/>
            </a:endParaRPr>
          </a:p>
          <a:p>
            <a:pPr marL="12700" algn="ctr">
              <a:lnSpc>
                <a:spcPct val="100000"/>
              </a:lnSpc>
              <a:spcBef>
                <a:spcPts val="200"/>
              </a:spcBef>
            </a:pPr>
            <a:r>
              <a:rPr sz="1000" i="1" dirty="0">
                <a:cs typeface="Arial"/>
              </a:rPr>
              <a:t>Florida</a:t>
            </a:r>
            <a:r>
              <a:rPr sz="1000" i="1" spc="114" dirty="0">
                <a:cs typeface="Arial"/>
              </a:rPr>
              <a:t> </a:t>
            </a:r>
            <a:r>
              <a:rPr sz="1000" i="1" spc="55" dirty="0">
                <a:cs typeface="Arial"/>
              </a:rPr>
              <a:t>State</a:t>
            </a:r>
            <a:r>
              <a:rPr sz="1000" i="1" spc="135" dirty="0">
                <a:cs typeface="Arial"/>
              </a:rPr>
              <a:t> </a:t>
            </a:r>
            <a:r>
              <a:rPr sz="1000" i="1" spc="55" dirty="0">
                <a:cs typeface="Arial"/>
              </a:rPr>
              <a:t>University</a:t>
            </a:r>
            <a:r>
              <a:rPr sz="1000" i="1" spc="110" dirty="0">
                <a:cs typeface="Arial"/>
              </a:rPr>
              <a:t> </a:t>
            </a:r>
            <a:r>
              <a:rPr sz="1000" i="1" dirty="0">
                <a:cs typeface="Arial"/>
              </a:rPr>
              <a:t>US</a:t>
            </a:r>
            <a:r>
              <a:rPr sz="1000" dirty="0">
                <a:cs typeface="Arial"/>
              </a:rPr>
              <a:t>:</a:t>
            </a:r>
            <a:r>
              <a:rPr sz="1000" spc="120" dirty="0">
                <a:cs typeface="Arial"/>
              </a:rPr>
              <a:t> </a:t>
            </a:r>
            <a:r>
              <a:rPr sz="1000" dirty="0">
                <a:cs typeface="Arial"/>
              </a:rPr>
              <a:t>I.</a:t>
            </a:r>
            <a:r>
              <a:rPr sz="1000" spc="130" dirty="0">
                <a:cs typeface="Arial"/>
              </a:rPr>
              <a:t> </a:t>
            </a:r>
            <a:r>
              <a:rPr sz="1000" spc="45" dirty="0">
                <a:cs typeface="Arial"/>
              </a:rPr>
              <a:t>Wiedenhofer</a:t>
            </a:r>
            <a:endParaRPr sz="1000" dirty="0">
              <a:cs typeface="Arial"/>
            </a:endParaRPr>
          </a:p>
          <a:p>
            <a:pPr marL="12700" algn="ctr">
              <a:lnSpc>
                <a:spcPct val="100000"/>
              </a:lnSpc>
              <a:spcBef>
                <a:spcPts val="210"/>
              </a:spcBef>
            </a:pPr>
            <a:r>
              <a:rPr sz="1000" i="1" spc="50" dirty="0">
                <a:cs typeface="Arial"/>
              </a:rPr>
              <a:t>Notre</a:t>
            </a:r>
            <a:r>
              <a:rPr sz="1000" i="1" spc="120" dirty="0">
                <a:cs typeface="Arial"/>
              </a:rPr>
              <a:t> </a:t>
            </a:r>
            <a:r>
              <a:rPr sz="1000" i="1" spc="60" dirty="0">
                <a:cs typeface="Arial"/>
              </a:rPr>
              <a:t>Dame</a:t>
            </a:r>
            <a:r>
              <a:rPr sz="1000" i="1" spc="120" dirty="0">
                <a:cs typeface="Arial"/>
              </a:rPr>
              <a:t> </a:t>
            </a:r>
            <a:r>
              <a:rPr sz="1000" i="1" spc="55" dirty="0">
                <a:cs typeface="Arial"/>
              </a:rPr>
              <a:t>University</a:t>
            </a:r>
            <a:r>
              <a:rPr sz="1000" i="1" spc="100" dirty="0">
                <a:cs typeface="Arial"/>
              </a:rPr>
              <a:t> </a:t>
            </a:r>
            <a:r>
              <a:rPr sz="1000" i="1" spc="10" dirty="0">
                <a:cs typeface="Arial"/>
              </a:rPr>
              <a:t>US</a:t>
            </a:r>
            <a:r>
              <a:rPr sz="1000" spc="10" dirty="0">
                <a:cs typeface="Arial"/>
              </a:rPr>
              <a:t>:</a:t>
            </a:r>
            <a:r>
              <a:rPr sz="1000" spc="95" dirty="0">
                <a:cs typeface="Arial"/>
              </a:rPr>
              <a:t> </a:t>
            </a:r>
            <a:r>
              <a:rPr sz="1000" spc="10" dirty="0">
                <a:cs typeface="Arial"/>
              </a:rPr>
              <a:t>M.</a:t>
            </a:r>
            <a:r>
              <a:rPr sz="1000" spc="125" dirty="0">
                <a:cs typeface="Arial"/>
              </a:rPr>
              <a:t> </a:t>
            </a:r>
            <a:r>
              <a:rPr sz="1000" spc="10" dirty="0">
                <a:cs typeface="Arial"/>
              </a:rPr>
              <a:t>Wiescher,</a:t>
            </a:r>
            <a:r>
              <a:rPr sz="1000" spc="120" dirty="0">
                <a:cs typeface="Arial"/>
              </a:rPr>
              <a:t> </a:t>
            </a:r>
            <a:r>
              <a:rPr sz="1000" spc="10" dirty="0">
                <a:cs typeface="Arial"/>
              </a:rPr>
              <a:t>M.</a:t>
            </a:r>
            <a:r>
              <a:rPr sz="1000" spc="105" dirty="0">
                <a:cs typeface="Arial"/>
              </a:rPr>
              <a:t> </a:t>
            </a:r>
            <a:r>
              <a:rPr sz="1000" spc="-10" dirty="0">
                <a:cs typeface="Arial"/>
              </a:rPr>
              <a:t>Couder</a:t>
            </a:r>
            <a:endParaRPr sz="1000" dirty="0">
              <a:cs typeface="Arial"/>
            </a:endParaRPr>
          </a:p>
          <a:p>
            <a:pPr marL="12700" marR="5080" algn="ctr">
              <a:lnSpc>
                <a:spcPct val="115900"/>
              </a:lnSpc>
            </a:pPr>
            <a:r>
              <a:rPr sz="1000" i="1" dirty="0">
                <a:cs typeface="Arial"/>
              </a:rPr>
              <a:t>C.N.S.</a:t>
            </a:r>
            <a:r>
              <a:rPr sz="1000" i="1" spc="160" dirty="0">
                <a:cs typeface="Arial"/>
              </a:rPr>
              <a:t> </a:t>
            </a:r>
            <a:r>
              <a:rPr sz="1000" i="1" dirty="0">
                <a:cs typeface="Arial"/>
              </a:rPr>
              <a:t>Riken,</a:t>
            </a:r>
            <a:r>
              <a:rPr sz="1000" i="1" spc="175" dirty="0">
                <a:cs typeface="Arial"/>
              </a:rPr>
              <a:t> </a:t>
            </a:r>
            <a:r>
              <a:rPr sz="1000" i="1" dirty="0">
                <a:cs typeface="Arial"/>
              </a:rPr>
              <a:t>Wako,</a:t>
            </a:r>
            <a:r>
              <a:rPr sz="1000" i="1" spc="175" dirty="0">
                <a:cs typeface="Arial"/>
              </a:rPr>
              <a:t> </a:t>
            </a:r>
            <a:r>
              <a:rPr sz="1000" i="1" dirty="0">
                <a:cs typeface="Arial"/>
              </a:rPr>
              <a:t>Japan</a:t>
            </a:r>
            <a:r>
              <a:rPr sz="1000" dirty="0">
                <a:cs typeface="Arial"/>
              </a:rPr>
              <a:t>:</a:t>
            </a:r>
            <a:r>
              <a:rPr sz="1000" spc="150" dirty="0">
                <a:cs typeface="Arial"/>
              </a:rPr>
              <a:t> </a:t>
            </a:r>
            <a:r>
              <a:rPr sz="1000" dirty="0">
                <a:cs typeface="Arial"/>
              </a:rPr>
              <a:t>S.</a:t>
            </a:r>
            <a:r>
              <a:rPr sz="1000" spc="175" dirty="0">
                <a:cs typeface="Arial"/>
              </a:rPr>
              <a:t> </a:t>
            </a:r>
            <a:r>
              <a:rPr sz="1000" dirty="0">
                <a:cs typeface="Arial"/>
              </a:rPr>
              <a:t>Kubono,</a:t>
            </a:r>
            <a:r>
              <a:rPr sz="1000" spc="160" dirty="0">
                <a:cs typeface="Arial"/>
              </a:rPr>
              <a:t> </a:t>
            </a:r>
            <a:r>
              <a:rPr sz="1000" dirty="0">
                <a:cs typeface="Arial"/>
              </a:rPr>
              <a:t>H.</a:t>
            </a:r>
            <a:r>
              <a:rPr sz="1000" spc="165" dirty="0">
                <a:cs typeface="Arial"/>
              </a:rPr>
              <a:t> </a:t>
            </a:r>
            <a:r>
              <a:rPr sz="1000" dirty="0">
                <a:cs typeface="Arial"/>
              </a:rPr>
              <a:t>Yamaguchi,</a:t>
            </a:r>
            <a:r>
              <a:rPr sz="1000" spc="175" dirty="0">
                <a:cs typeface="Arial"/>
              </a:rPr>
              <a:t> </a:t>
            </a:r>
            <a:r>
              <a:rPr sz="1000" dirty="0">
                <a:cs typeface="Arial"/>
              </a:rPr>
              <a:t>S.</a:t>
            </a:r>
            <a:r>
              <a:rPr sz="1000" spc="160" dirty="0">
                <a:cs typeface="Arial"/>
              </a:rPr>
              <a:t> </a:t>
            </a:r>
            <a:r>
              <a:rPr sz="1000" spc="-10" dirty="0">
                <a:cs typeface="Arial"/>
              </a:rPr>
              <a:t>Hayaka </a:t>
            </a:r>
            <a:r>
              <a:rPr sz="1000" i="1" spc="55" dirty="0">
                <a:cs typeface="Arial"/>
              </a:rPr>
              <a:t>University</a:t>
            </a:r>
            <a:r>
              <a:rPr sz="1000" i="1" spc="85" dirty="0">
                <a:cs typeface="Arial"/>
              </a:rPr>
              <a:t> </a:t>
            </a:r>
            <a:r>
              <a:rPr sz="1000" i="1" spc="60" dirty="0">
                <a:cs typeface="Arial"/>
              </a:rPr>
              <a:t>of</a:t>
            </a:r>
            <a:r>
              <a:rPr sz="1000" i="1" spc="95" dirty="0">
                <a:cs typeface="Arial"/>
              </a:rPr>
              <a:t> </a:t>
            </a:r>
            <a:r>
              <a:rPr sz="1000" i="1" dirty="0">
                <a:cs typeface="Arial"/>
              </a:rPr>
              <a:t>Taskent</a:t>
            </a:r>
            <a:r>
              <a:rPr sz="1000" dirty="0">
                <a:cs typeface="Arial"/>
              </a:rPr>
              <a:t>:</a:t>
            </a:r>
            <a:r>
              <a:rPr sz="1000" spc="80" dirty="0">
                <a:cs typeface="Arial"/>
              </a:rPr>
              <a:t> </a:t>
            </a:r>
            <a:r>
              <a:rPr sz="1000" dirty="0">
                <a:cs typeface="Arial"/>
              </a:rPr>
              <a:t>B.</a:t>
            </a:r>
            <a:r>
              <a:rPr sz="1000" spc="105" dirty="0">
                <a:cs typeface="Arial"/>
              </a:rPr>
              <a:t> </a:t>
            </a:r>
            <a:r>
              <a:rPr sz="1000" spc="45" dirty="0">
                <a:cs typeface="Arial"/>
              </a:rPr>
              <a:t>Irgaziev,</a:t>
            </a:r>
            <a:r>
              <a:rPr sz="1000" spc="90" dirty="0">
                <a:cs typeface="Arial"/>
              </a:rPr>
              <a:t> </a:t>
            </a:r>
            <a:r>
              <a:rPr sz="1000" dirty="0">
                <a:cs typeface="Arial"/>
              </a:rPr>
              <a:t>R.</a:t>
            </a:r>
            <a:r>
              <a:rPr sz="1000" spc="90" dirty="0">
                <a:cs typeface="Arial"/>
              </a:rPr>
              <a:t> </a:t>
            </a:r>
            <a:r>
              <a:rPr sz="1000" spc="40" dirty="0">
                <a:cs typeface="Arial"/>
              </a:rPr>
              <a:t>Yarmukhanmedov</a:t>
            </a:r>
            <a:endParaRPr sz="1000" dirty="0">
              <a:cs typeface="Arial"/>
            </a:endParaRPr>
          </a:p>
          <a:p>
            <a:pPr marL="12700" algn="ctr">
              <a:lnSpc>
                <a:spcPct val="100000"/>
              </a:lnSpc>
              <a:spcBef>
                <a:spcPts val="200"/>
              </a:spcBef>
            </a:pPr>
            <a:r>
              <a:rPr sz="1000" i="1" dirty="0">
                <a:cs typeface="Arial"/>
              </a:rPr>
              <a:t>CIAE,</a:t>
            </a:r>
            <a:r>
              <a:rPr sz="1000" i="1" spc="90" dirty="0">
                <a:cs typeface="Arial"/>
              </a:rPr>
              <a:t> </a:t>
            </a:r>
            <a:r>
              <a:rPr sz="1000" i="1" spc="45" dirty="0">
                <a:cs typeface="Arial"/>
              </a:rPr>
              <a:t>Beijing,</a:t>
            </a:r>
            <a:r>
              <a:rPr sz="1000" i="1" spc="95" dirty="0">
                <a:cs typeface="Arial"/>
              </a:rPr>
              <a:t> </a:t>
            </a:r>
            <a:r>
              <a:rPr sz="1000" i="1" dirty="0">
                <a:cs typeface="Arial"/>
              </a:rPr>
              <a:t>China</a:t>
            </a:r>
            <a:r>
              <a:rPr sz="1000" dirty="0">
                <a:cs typeface="Arial"/>
              </a:rPr>
              <a:t>:</a:t>
            </a:r>
            <a:r>
              <a:rPr sz="1000" spc="95" dirty="0">
                <a:cs typeface="Arial"/>
              </a:rPr>
              <a:t> </a:t>
            </a:r>
            <a:r>
              <a:rPr sz="1000" dirty="0">
                <a:cs typeface="Arial"/>
              </a:rPr>
              <a:t>S.</a:t>
            </a:r>
            <a:r>
              <a:rPr sz="1000" spc="95" dirty="0">
                <a:cs typeface="Arial"/>
              </a:rPr>
              <a:t> </a:t>
            </a:r>
            <a:r>
              <a:rPr sz="1000" spc="60" dirty="0">
                <a:cs typeface="Arial"/>
              </a:rPr>
              <a:t>Zhou,</a:t>
            </a:r>
            <a:r>
              <a:rPr sz="1000" spc="95" dirty="0">
                <a:cs typeface="Arial"/>
              </a:rPr>
              <a:t> </a:t>
            </a:r>
            <a:r>
              <a:rPr sz="1000" dirty="0">
                <a:cs typeface="Arial"/>
              </a:rPr>
              <a:t>C.</a:t>
            </a:r>
            <a:r>
              <a:rPr sz="1000" spc="90" dirty="0">
                <a:cs typeface="Arial"/>
              </a:rPr>
              <a:t> </a:t>
            </a:r>
            <a:r>
              <a:rPr sz="1000" dirty="0">
                <a:cs typeface="Arial"/>
              </a:rPr>
              <a:t>Li,</a:t>
            </a:r>
            <a:r>
              <a:rPr sz="1000" spc="95" dirty="0">
                <a:cs typeface="Arial"/>
              </a:rPr>
              <a:t> </a:t>
            </a:r>
            <a:r>
              <a:rPr sz="1000" dirty="0">
                <a:cs typeface="Arial"/>
              </a:rPr>
              <a:t>Q.</a:t>
            </a:r>
            <a:r>
              <a:rPr sz="1000" spc="95" dirty="0">
                <a:cs typeface="Arial"/>
              </a:rPr>
              <a:t> </a:t>
            </a:r>
            <a:r>
              <a:rPr sz="1000" spc="-25" dirty="0">
                <a:cs typeface="Arial"/>
              </a:rPr>
              <a:t>Wen</a:t>
            </a:r>
            <a:endParaRPr sz="1000" dirty="0">
              <a:cs typeface="Arial"/>
            </a:endParaRPr>
          </a:p>
          <a:p>
            <a:pPr marL="12700" marR="135890" algn="ctr">
              <a:lnSpc>
                <a:spcPct val="100000"/>
              </a:lnSpc>
              <a:spcBef>
                <a:spcPts val="204"/>
              </a:spcBef>
            </a:pPr>
            <a:r>
              <a:rPr sz="1000" i="1" spc="45" dirty="0">
                <a:cs typeface="Arial"/>
              </a:rPr>
              <a:t>Nuclear</a:t>
            </a:r>
            <a:r>
              <a:rPr sz="1000" i="1" spc="110" dirty="0">
                <a:cs typeface="Arial"/>
              </a:rPr>
              <a:t> </a:t>
            </a:r>
            <a:r>
              <a:rPr sz="1000" i="1" dirty="0">
                <a:cs typeface="Arial"/>
              </a:rPr>
              <a:t>Physics</a:t>
            </a:r>
            <a:r>
              <a:rPr sz="1000" i="1" spc="100" dirty="0">
                <a:cs typeface="Arial"/>
              </a:rPr>
              <a:t> </a:t>
            </a:r>
            <a:r>
              <a:rPr sz="1000" i="1" spc="65" dirty="0">
                <a:cs typeface="Arial"/>
              </a:rPr>
              <a:t>Institute,</a:t>
            </a:r>
            <a:r>
              <a:rPr sz="1000" i="1" spc="110" dirty="0">
                <a:cs typeface="Arial"/>
              </a:rPr>
              <a:t> </a:t>
            </a:r>
            <a:r>
              <a:rPr sz="1000" i="1" dirty="0">
                <a:cs typeface="Arial"/>
              </a:rPr>
              <a:t>ASCR,</a:t>
            </a:r>
            <a:r>
              <a:rPr sz="1000" i="1" spc="114" dirty="0">
                <a:cs typeface="Arial"/>
              </a:rPr>
              <a:t> </a:t>
            </a:r>
            <a:r>
              <a:rPr sz="1000" i="1" dirty="0">
                <a:cs typeface="Arial"/>
              </a:rPr>
              <a:t>Rez,</a:t>
            </a:r>
            <a:r>
              <a:rPr sz="1000" i="1" spc="125" dirty="0">
                <a:cs typeface="Arial"/>
              </a:rPr>
              <a:t> </a:t>
            </a:r>
            <a:r>
              <a:rPr sz="1000" i="1" dirty="0">
                <a:cs typeface="Arial"/>
              </a:rPr>
              <a:t>Czech</a:t>
            </a:r>
            <a:r>
              <a:rPr sz="1000" i="1" spc="110" dirty="0">
                <a:cs typeface="Arial"/>
              </a:rPr>
              <a:t> </a:t>
            </a:r>
            <a:r>
              <a:rPr sz="1000" i="1" dirty="0">
                <a:cs typeface="Arial"/>
              </a:rPr>
              <a:t>Rep</a:t>
            </a:r>
            <a:r>
              <a:rPr sz="1000" dirty="0">
                <a:cs typeface="Arial"/>
              </a:rPr>
              <a:t>.:</a:t>
            </a:r>
            <a:r>
              <a:rPr sz="1000" spc="100" dirty="0">
                <a:cs typeface="Arial"/>
              </a:rPr>
              <a:t> </a:t>
            </a:r>
            <a:r>
              <a:rPr sz="1000" dirty="0">
                <a:cs typeface="Arial"/>
              </a:rPr>
              <a:t>V.</a:t>
            </a:r>
            <a:r>
              <a:rPr sz="1000" spc="114" dirty="0">
                <a:cs typeface="Arial"/>
              </a:rPr>
              <a:t> </a:t>
            </a:r>
            <a:r>
              <a:rPr sz="1000" dirty="0">
                <a:cs typeface="Arial"/>
              </a:rPr>
              <a:t>Kroha,</a:t>
            </a:r>
            <a:r>
              <a:rPr sz="1000" spc="125" dirty="0">
                <a:cs typeface="Arial"/>
              </a:rPr>
              <a:t> </a:t>
            </a:r>
            <a:r>
              <a:rPr sz="1000" spc="-25" dirty="0">
                <a:cs typeface="Arial"/>
              </a:rPr>
              <a:t>V. </a:t>
            </a:r>
            <a:r>
              <a:rPr sz="1000" spc="50" dirty="0">
                <a:cs typeface="Arial"/>
              </a:rPr>
              <a:t>Burjan,</a:t>
            </a:r>
            <a:r>
              <a:rPr sz="1000" spc="25" dirty="0">
                <a:cs typeface="Arial"/>
              </a:rPr>
              <a:t> </a:t>
            </a:r>
            <a:r>
              <a:rPr sz="1000" spc="-65" dirty="0">
                <a:cs typeface="Arial"/>
              </a:rPr>
              <a:t>J.</a:t>
            </a:r>
            <a:r>
              <a:rPr sz="1000" spc="30" dirty="0">
                <a:cs typeface="Arial"/>
              </a:rPr>
              <a:t> </a:t>
            </a:r>
            <a:r>
              <a:rPr sz="1000" spc="-10" dirty="0">
                <a:cs typeface="Arial"/>
              </a:rPr>
              <a:t>Mrazek</a:t>
            </a:r>
            <a:endParaRPr sz="1000" dirty="0">
              <a:cs typeface="Arial"/>
            </a:endParaRPr>
          </a:p>
          <a:p>
            <a:pPr marL="12700" algn="ctr">
              <a:lnSpc>
                <a:spcPct val="100000"/>
              </a:lnSpc>
              <a:spcBef>
                <a:spcPts val="190"/>
              </a:spcBef>
            </a:pPr>
            <a:r>
              <a:rPr sz="1000" i="1" dirty="0">
                <a:cs typeface="Arial"/>
              </a:rPr>
              <a:t>Nipne</a:t>
            </a:r>
            <a:r>
              <a:rPr sz="1000" i="1" spc="125" dirty="0">
                <a:cs typeface="Arial"/>
              </a:rPr>
              <a:t> </a:t>
            </a:r>
            <a:r>
              <a:rPr sz="1000" i="1" dirty="0">
                <a:cs typeface="Arial"/>
              </a:rPr>
              <a:t>IFIN</a:t>
            </a:r>
            <a:r>
              <a:rPr sz="1000" i="1" spc="125" dirty="0">
                <a:cs typeface="Arial"/>
              </a:rPr>
              <a:t> </a:t>
            </a:r>
            <a:r>
              <a:rPr sz="1000" i="1" spc="50" dirty="0">
                <a:cs typeface="Arial"/>
              </a:rPr>
              <a:t>Bucharest</a:t>
            </a:r>
            <a:r>
              <a:rPr sz="1000" spc="50" dirty="0">
                <a:cs typeface="Arial"/>
              </a:rPr>
              <a:t>:</a:t>
            </a:r>
            <a:r>
              <a:rPr sz="1000" spc="110" dirty="0">
                <a:cs typeface="Arial"/>
              </a:rPr>
              <a:t> </a:t>
            </a:r>
            <a:r>
              <a:rPr sz="1000" dirty="0">
                <a:cs typeface="Arial"/>
              </a:rPr>
              <a:t>L.</a:t>
            </a:r>
            <a:r>
              <a:rPr sz="1000" spc="125" dirty="0">
                <a:cs typeface="Arial"/>
              </a:rPr>
              <a:t> </a:t>
            </a:r>
            <a:r>
              <a:rPr sz="1000" spc="-10" dirty="0">
                <a:cs typeface="Arial"/>
              </a:rPr>
              <a:t>Trache</a:t>
            </a:r>
            <a:endParaRPr sz="1000" dirty="0">
              <a:cs typeface="Arial"/>
            </a:endParaRPr>
          </a:p>
          <a:p>
            <a:pPr marL="12700" marR="1437005" algn="ctr">
              <a:lnSpc>
                <a:spcPts val="1470"/>
              </a:lnSpc>
              <a:spcBef>
                <a:spcPts val="75"/>
              </a:spcBef>
            </a:pPr>
            <a:r>
              <a:rPr sz="1000" i="1" spc="-10" dirty="0">
                <a:cs typeface="Arial"/>
              </a:rPr>
              <a:t>ELI-</a:t>
            </a:r>
            <a:r>
              <a:rPr sz="1000" i="1" dirty="0">
                <a:cs typeface="Arial"/>
              </a:rPr>
              <a:t>NP</a:t>
            </a:r>
            <a:r>
              <a:rPr sz="1000" i="1" spc="50" dirty="0">
                <a:cs typeface="Arial"/>
              </a:rPr>
              <a:t> Bucharest</a:t>
            </a:r>
            <a:r>
              <a:rPr sz="1000" spc="50" dirty="0">
                <a:cs typeface="Arial"/>
              </a:rPr>
              <a:t>:</a:t>
            </a:r>
            <a:r>
              <a:rPr sz="1000" spc="60" dirty="0">
                <a:cs typeface="Arial"/>
              </a:rPr>
              <a:t> </a:t>
            </a:r>
            <a:r>
              <a:rPr sz="1000" dirty="0">
                <a:cs typeface="Arial"/>
              </a:rPr>
              <a:t>C.</a:t>
            </a:r>
            <a:r>
              <a:rPr sz="1000" spc="60" dirty="0">
                <a:cs typeface="Arial"/>
              </a:rPr>
              <a:t> </a:t>
            </a:r>
            <a:r>
              <a:rPr sz="1000" spc="50" dirty="0">
                <a:cs typeface="Arial"/>
              </a:rPr>
              <a:t>Matei,</a:t>
            </a:r>
            <a:r>
              <a:rPr sz="1000" spc="70" dirty="0">
                <a:cs typeface="Arial"/>
              </a:rPr>
              <a:t> </a:t>
            </a:r>
            <a:r>
              <a:rPr sz="1000" dirty="0">
                <a:cs typeface="Arial"/>
              </a:rPr>
              <a:t>D.</a:t>
            </a:r>
            <a:r>
              <a:rPr sz="1000" spc="60" dirty="0">
                <a:cs typeface="Arial"/>
              </a:rPr>
              <a:t> </a:t>
            </a:r>
            <a:r>
              <a:rPr sz="1000" spc="35" dirty="0">
                <a:cs typeface="Arial"/>
              </a:rPr>
              <a:t>Balabanski </a:t>
            </a:r>
            <a:r>
              <a:rPr sz="1000" spc="60" dirty="0">
                <a:cs typeface="Arial"/>
              </a:rPr>
              <a:t>Atomki, </a:t>
            </a:r>
            <a:r>
              <a:rPr sz="1000" i="1" spc="50" dirty="0">
                <a:cs typeface="Arial"/>
              </a:rPr>
              <a:t>Debrecen,</a:t>
            </a:r>
            <a:r>
              <a:rPr sz="1000" i="1" spc="65" dirty="0">
                <a:cs typeface="Arial"/>
              </a:rPr>
              <a:t> </a:t>
            </a:r>
            <a:r>
              <a:rPr sz="1000" i="1" spc="50" dirty="0">
                <a:cs typeface="Arial"/>
              </a:rPr>
              <a:t>Hungary</a:t>
            </a:r>
            <a:r>
              <a:rPr sz="1000" spc="50" dirty="0">
                <a:cs typeface="Arial"/>
              </a:rPr>
              <a:t>:</a:t>
            </a:r>
            <a:r>
              <a:rPr sz="1000" spc="65" dirty="0">
                <a:cs typeface="Arial"/>
              </a:rPr>
              <a:t> </a:t>
            </a:r>
            <a:r>
              <a:rPr sz="1000" dirty="0">
                <a:cs typeface="Arial"/>
              </a:rPr>
              <a:t>G.</a:t>
            </a:r>
            <a:r>
              <a:rPr sz="1000" spc="60" dirty="0">
                <a:cs typeface="Arial"/>
              </a:rPr>
              <a:t> </a:t>
            </a:r>
            <a:r>
              <a:rPr sz="1000" spc="-20" dirty="0">
                <a:cs typeface="Arial"/>
              </a:rPr>
              <a:t>Kiss</a:t>
            </a:r>
            <a:endParaRPr sz="1000" dirty="0">
              <a:cs typeface="Arial"/>
            </a:endParaRPr>
          </a:p>
          <a:p>
            <a:pPr marL="12700" algn="ctr">
              <a:lnSpc>
                <a:spcPct val="100000"/>
              </a:lnSpc>
              <a:spcBef>
                <a:spcPts val="114"/>
              </a:spcBef>
            </a:pPr>
            <a:r>
              <a:rPr sz="1000" i="1" dirty="0">
                <a:cs typeface="Arial"/>
              </a:rPr>
              <a:t>CSNSM,</a:t>
            </a:r>
            <a:r>
              <a:rPr sz="1000" i="1" spc="95" dirty="0">
                <a:cs typeface="Arial"/>
              </a:rPr>
              <a:t> </a:t>
            </a:r>
            <a:r>
              <a:rPr sz="1000" i="1" dirty="0">
                <a:cs typeface="Arial"/>
              </a:rPr>
              <a:t>Orsay,</a:t>
            </a:r>
            <a:r>
              <a:rPr sz="1000" i="1" spc="100" dirty="0">
                <a:cs typeface="Arial"/>
              </a:rPr>
              <a:t> </a:t>
            </a:r>
            <a:r>
              <a:rPr sz="1000" i="1" dirty="0">
                <a:cs typeface="Arial"/>
              </a:rPr>
              <a:t>France</a:t>
            </a:r>
            <a:r>
              <a:rPr sz="1000" i="1" spc="110" dirty="0">
                <a:cs typeface="Arial"/>
              </a:rPr>
              <a:t> </a:t>
            </a:r>
            <a:r>
              <a:rPr sz="1000" spc="60" dirty="0">
                <a:cs typeface="Arial"/>
              </a:rPr>
              <a:t>:</a:t>
            </a:r>
            <a:r>
              <a:rPr sz="1000" spc="90" dirty="0">
                <a:cs typeface="Arial"/>
              </a:rPr>
              <a:t> </a:t>
            </a:r>
            <a:r>
              <a:rPr sz="1000" dirty="0">
                <a:cs typeface="Arial"/>
              </a:rPr>
              <a:t>A.</a:t>
            </a:r>
            <a:r>
              <a:rPr sz="1000" spc="95" dirty="0">
                <a:cs typeface="Arial"/>
              </a:rPr>
              <a:t> </a:t>
            </a:r>
            <a:r>
              <a:rPr sz="1000" dirty="0">
                <a:cs typeface="Arial"/>
              </a:rPr>
              <a:t>Coc</a:t>
            </a:r>
            <a:r>
              <a:rPr sz="1000" spc="100" dirty="0">
                <a:cs typeface="Arial"/>
              </a:rPr>
              <a:t> </a:t>
            </a:r>
            <a:r>
              <a:rPr sz="1000" dirty="0">
                <a:cs typeface="Arial"/>
              </a:rPr>
              <a:t>,</a:t>
            </a:r>
            <a:r>
              <a:rPr sz="1000" spc="100" dirty="0">
                <a:cs typeface="Arial"/>
              </a:rPr>
              <a:t> </a:t>
            </a:r>
            <a:r>
              <a:rPr sz="1000" spc="-45" dirty="0">
                <a:cs typeface="Arial"/>
              </a:rPr>
              <a:t>F.</a:t>
            </a:r>
            <a:r>
              <a:rPr sz="1000" spc="110" dirty="0">
                <a:cs typeface="Arial"/>
              </a:rPr>
              <a:t> </a:t>
            </a:r>
            <a:r>
              <a:rPr sz="1000" spc="60" dirty="0">
                <a:cs typeface="Arial"/>
              </a:rPr>
              <a:t>Hammache,</a:t>
            </a:r>
            <a:r>
              <a:rPr sz="1000" spc="100" dirty="0">
                <a:cs typeface="Arial"/>
              </a:rPr>
              <a:t> </a:t>
            </a:r>
            <a:r>
              <a:rPr sz="1000" dirty="0">
                <a:cs typeface="Arial"/>
              </a:rPr>
              <a:t>N.</a:t>
            </a:r>
            <a:r>
              <a:rPr sz="1000" spc="95" dirty="0">
                <a:cs typeface="Arial"/>
              </a:rPr>
              <a:t> </a:t>
            </a:r>
            <a:r>
              <a:rPr sz="1000" dirty="0">
                <a:cs typeface="Arial"/>
              </a:rPr>
              <a:t>De</a:t>
            </a:r>
            <a:r>
              <a:rPr sz="1000" spc="100" dirty="0">
                <a:cs typeface="Arial"/>
              </a:rPr>
              <a:t> </a:t>
            </a:r>
            <a:r>
              <a:rPr sz="1000" spc="-10" dirty="0">
                <a:cs typeface="Arial"/>
              </a:rPr>
              <a:t>Sereville</a:t>
            </a:r>
            <a:endParaRPr sz="1000" dirty="0">
              <a:cs typeface="Arial"/>
            </a:endParaRPr>
          </a:p>
          <a:p>
            <a:pPr marL="12700" algn="ctr">
              <a:lnSpc>
                <a:spcPct val="100000"/>
              </a:lnSpc>
              <a:spcBef>
                <a:spcPts val="200"/>
              </a:spcBef>
            </a:pPr>
            <a:r>
              <a:rPr sz="1000" i="1" spc="55" dirty="0">
                <a:cs typeface="Arial"/>
              </a:rPr>
              <a:t>University</a:t>
            </a:r>
            <a:r>
              <a:rPr sz="1000" i="1" spc="45" dirty="0">
                <a:cs typeface="Arial"/>
              </a:rPr>
              <a:t> </a:t>
            </a:r>
            <a:r>
              <a:rPr sz="1000" i="1" spc="60" dirty="0">
                <a:cs typeface="Arial"/>
              </a:rPr>
              <a:t>of</a:t>
            </a:r>
            <a:r>
              <a:rPr sz="1000" i="1" spc="55" dirty="0">
                <a:cs typeface="Arial"/>
              </a:rPr>
              <a:t> </a:t>
            </a:r>
            <a:r>
              <a:rPr sz="1000" i="1" spc="50" dirty="0">
                <a:cs typeface="Arial"/>
              </a:rPr>
              <a:t>Catalunya</a:t>
            </a:r>
            <a:r>
              <a:rPr sz="1000" spc="50" dirty="0">
                <a:cs typeface="Arial"/>
              </a:rPr>
              <a:t>: </a:t>
            </a:r>
            <a:r>
              <a:rPr sz="1000" spc="-65" dirty="0">
                <a:cs typeface="Arial"/>
              </a:rPr>
              <a:t>J.</a:t>
            </a:r>
            <a:r>
              <a:rPr sz="1000" spc="50" dirty="0">
                <a:cs typeface="Arial"/>
              </a:rPr>
              <a:t> </a:t>
            </a:r>
            <a:r>
              <a:rPr sz="1000" spc="-20" dirty="0">
                <a:cs typeface="Arial"/>
              </a:rPr>
              <a:t>Jose</a:t>
            </a:r>
            <a:endParaRPr sz="1000" dirty="0">
              <a:cs typeface="Arial"/>
            </a:endParaRPr>
          </a:p>
          <a:p>
            <a:pPr marL="12700" marR="322580" algn="ctr">
              <a:lnSpc>
                <a:spcPct val="115900"/>
              </a:lnSpc>
              <a:spcBef>
                <a:spcPts val="15"/>
              </a:spcBef>
            </a:pPr>
            <a:r>
              <a:rPr sz="1000" i="1" dirty="0">
                <a:cs typeface="Arial"/>
              </a:rPr>
              <a:t>Rudjer</a:t>
            </a:r>
            <a:r>
              <a:rPr sz="1000" i="1" spc="145" dirty="0">
                <a:cs typeface="Arial"/>
              </a:rPr>
              <a:t> </a:t>
            </a:r>
            <a:r>
              <a:rPr sz="1000" i="1" dirty="0">
                <a:cs typeface="Arial"/>
              </a:rPr>
              <a:t>Boskovic</a:t>
            </a:r>
            <a:r>
              <a:rPr sz="1000" i="1" spc="155" dirty="0">
                <a:cs typeface="Arial"/>
              </a:rPr>
              <a:t> </a:t>
            </a:r>
            <a:r>
              <a:rPr sz="1000" i="1" spc="65" dirty="0">
                <a:cs typeface="Arial"/>
              </a:rPr>
              <a:t>Institute</a:t>
            </a:r>
            <a:r>
              <a:rPr sz="1000" i="1" spc="150" dirty="0">
                <a:cs typeface="Arial"/>
              </a:rPr>
              <a:t> </a:t>
            </a:r>
            <a:r>
              <a:rPr sz="1000" i="1" spc="60" dirty="0">
                <a:cs typeface="Arial"/>
              </a:rPr>
              <a:t>Zagreb</a:t>
            </a:r>
            <a:r>
              <a:rPr sz="1000" i="1" spc="135" dirty="0">
                <a:cs typeface="Arial"/>
              </a:rPr>
              <a:t> </a:t>
            </a:r>
            <a:r>
              <a:rPr sz="1000" i="1" spc="45" dirty="0">
                <a:cs typeface="Arial"/>
              </a:rPr>
              <a:t>Croatia</a:t>
            </a:r>
            <a:r>
              <a:rPr sz="1000" spc="45" dirty="0">
                <a:cs typeface="Arial"/>
              </a:rPr>
              <a:t>:</a:t>
            </a:r>
            <a:r>
              <a:rPr sz="1000" spc="150" dirty="0">
                <a:cs typeface="Arial"/>
              </a:rPr>
              <a:t> </a:t>
            </a:r>
            <a:r>
              <a:rPr sz="1000" dirty="0">
                <a:cs typeface="Arial"/>
              </a:rPr>
              <a:t>N.</a:t>
            </a:r>
            <a:r>
              <a:rPr sz="1000" spc="145" dirty="0">
                <a:cs typeface="Arial"/>
              </a:rPr>
              <a:t> </a:t>
            </a:r>
            <a:r>
              <a:rPr sz="1000" dirty="0">
                <a:cs typeface="Arial"/>
              </a:rPr>
              <a:t>Soic,</a:t>
            </a:r>
            <a:r>
              <a:rPr sz="1000" spc="150" dirty="0">
                <a:cs typeface="Arial"/>
              </a:rPr>
              <a:t> </a:t>
            </a:r>
            <a:r>
              <a:rPr sz="1000" dirty="0">
                <a:cs typeface="Arial"/>
              </a:rPr>
              <a:t>M.</a:t>
            </a:r>
            <a:r>
              <a:rPr sz="1000" spc="150" dirty="0">
                <a:cs typeface="Arial"/>
              </a:rPr>
              <a:t> </a:t>
            </a:r>
            <a:r>
              <a:rPr sz="1000" spc="-10" dirty="0">
                <a:cs typeface="Arial"/>
              </a:rPr>
              <a:t>Milin </a:t>
            </a:r>
            <a:br>
              <a:rPr lang="it-IT" sz="1000" spc="20" dirty="0">
                <a:cs typeface="Arial"/>
              </a:rPr>
            </a:br>
            <a:r>
              <a:rPr sz="1000" i="1" dirty="0">
                <a:cs typeface="Arial"/>
              </a:rPr>
              <a:t>GIST,</a:t>
            </a:r>
            <a:r>
              <a:rPr sz="1000" i="1" spc="120" dirty="0">
                <a:cs typeface="Arial"/>
              </a:rPr>
              <a:t> </a:t>
            </a:r>
            <a:r>
              <a:rPr sz="1000" i="1" spc="50" dirty="0">
                <a:cs typeface="Arial"/>
              </a:rPr>
              <a:t>Gwangju,</a:t>
            </a:r>
            <a:r>
              <a:rPr sz="1000" i="1" spc="140" dirty="0">
                <a:cs typeface="Arial"/>
              </a:rPr>
              <a:t> </a:t>
            </a:r>
            <a:r>
              <a:rPr sz="1000" i="1" dirty="0">
                <a:cs typeface="Arial"/>
              </a:rPr>
              <a:t>South</a:t>
            </a:r>
            <a:r>
              <a:rPr sz="1000" i="1" spc="125" dirty="0">
                <a:cs typeface="Arial"/>
              </a:rPr>
              <a:t> </a:t>
            </a:r>
            <a:r>
              <a:rPr sz="1000" i="1" dirty="0">
                <a:cs typeface="Arial"/>
              </a:rPr>
              <a:t>Korea</a:t>
            </a:r>
            <a:r>
              <a:rPr sz="1000" dirty="0">
                <a:cs typeface="Arial"/>
              </a:rPr>
              <a:t>:</a:t>
            </a:r>
            <a:r>
              <a:rPr sz="1000" spc="110" dirty="0">
                <a:cs typeface="Arial"/>
              </a:rPr>
              <a:t> </a:t>
            </a:r>
            <a:r>
              <a:rPr sz="1000" dirty="0">
                <a:cs typeface="Arial"/>
              </a:rPr>
              <a:t>W.</a:t>
            </a:r>
            <a:r>
              <a:rPr sz="1000" spc="125" dirty="0">
                <a:cs typeface="Arial"/>
              </a:rPr>
              <a:t> </a:t>
            </a:r>
            <a:r>
              <a:rPr sz="1000" spc="-20" dirty="0">
                <a:cs typeface="Arial"/>
              </a:rPr>
              <a:t>Bang</a:t>
            </a:r>
            <a:endParaRPr sz="1000" dirty="0">
              <a:cs typeface="Arial"/>
            </a:endParaRPr>
          </a:p>
        </p:txBody>
      </p:sp>
    </p:spTree>
    <p:extLst>
      <p:ext uri="{BB962C8B-B14F-4D97-AF65-F5344CB8AC3E}">
        <p14:creationId xmlns:p14="http://schemas.microsoft.com/office/powerpoint/2010/main" val="8208837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 name="Rectangle 1030">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5" name="Freeform: Shape 1032">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a:extLst>
              <a:ext uri="{FF2B5EF4-FFF2-40B4-BE49-F238E27FC236}">
                <a16:creationId xmlns:a16="http://schemas.microsoft.com/office/drawing/2014/main" id="{A29F114F-1985-63B3-9D72-A9C6E73E341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83310" y="643466"/>
            <a:ext cx="6168236" cy="5566833"/>
          </a:xfrm>
          <a:prstGeom prst="rect">
            <a:avLst/>
          </a:prstGeom>
          <a:noFill/>
          <a:extLst>
            <a:ext uri="{909E8E84-426E-40DD-AFC4-6F175D3DCCD1}">
              <a14:hiddenFill xmlns:a14="http://schemas.microsoft.com/office/drawing/2010/main">
                <a:solidFill>
                  <a:srgbClr val="FFFFFF"/>
                </a:solidFill>
              </a14:hiddenFill>
            </a:ext>
          </a:extLst>
        </p:spPr>
      </p:pic>
      <p:grpSp>
        <p:nvGrpSpPr>
          <p:cNvPr id="1046" name="Group 1034">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036"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037"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pic>
        <p:nvPicPr>
          <p:cNvPr id="4" name="Picture 4" descr="A stylized and catchy text that says 'YOU'RE INVITED' on a transparent background">
            <a:extLst>
              <a:ext uri="{FF2B5EF4-FFF2-40B4-BE49-F238E27FC236}">
                <a16:creationId xmlns:a16="http://schemas.microsoft.com/office/drawing/2014/main" id="{C23A2422-6106-3A5D-BD7A-06B590CAB4A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976740">
            <a:off x="7304596" y="1793432"/>
            <a:ext cx="4517181" cy="4517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6379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ank you for your attention | Ruben Verborgh">
            <a:extLst>
              <a:ext uri="{FF2B5EF4-FFF2-40B4-BE49-F238E27FC236}">
                <a16:creationId xmlns:a16="http://schemas.microsoft.com/office/drawing/2014/main" id="{DB928355-75F8-2EDB-538C-912291F44D5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80863" y="2794200"/>
            <a:ext cx="5659222" cy="33955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Rettangolo 4">
            <a:extLst>
              <a:ext uri="{FF2B5EF4-FFF2-40B4-BE49-F238E27FC236}">
                <a16:creationId xmlns:a16="http://schemas.microsoft.com/office/drawing/2014/main" id="{3D278116-7EAF-8CE9-622D-B2903432DCFA}"/>
              </a:ext>
            </a:extLst>
          </p:cNvPr>
          <p:cNvSpPr/>
          <p:nvPr/>
        </p:nvSpPr>
        <p:spPr>
          <a:xfrm rot="20140780">
            <a:off x="1687153" y="994354"/>
            <a:ext cx="4987420" cy="2585323"/>
          </a:xfrm>
          <a:prstGeom prst="rect">
            <a:avLst/>
          </a:prstGeom>
          <a:effectLst>
            <a:glow rad="228600">
              <a:schemeClr val="accent5">
                <a:satMod val="175000"/>
                <a:alpha val="40000"/>
              </a:schemeClr>
            </a:glow>
            <a:outerShdw blurRad="50800" dist="381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it-IT" sz="5400" b="1">
                <a:ln w="13462">
                  <a:solidFill>
                    <a:schemeClr val="bg1"/>
                  </a:solidFill>
                  <a:prstDash val="solid"/>
                </a:ln>
                <a:solidFill>
                  <a:schemeClr val="tx1">
                    <a:lumMod val="85000"/>
                    <a:lumOff val="15000"/>
                  </a:schemeClr>
                </a:solidFill>
                <a:effectLst>
                  <a:outerShdw dist="38100" dir="2700000" algn="bl" rotWithShape="0">
                    <a:schemeClr val="accent5"/>
                  </a:outerShdw>
                </a:effectLst>
              </a:rPr>
              <a:t>Thank you for your attention</a:t>
            </a:r>
            <a:endParaRPr lang="it-IT"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319432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71CBF-2E91-89EC-2AE8-8566CFE96B5E}"/>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E8656D73-60F0-D85E-D675-EAD5DFFBAA53}"/>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Big Bang Nucleosynthesis</a:t>
            </a:r>
          </a:p>
        </p:txBody>
      </p:sp>
      <p:pic>
        <p:nvPicPr>
          <p:cNvPr id="3" name="Immagine 2" descr="Immagine che contiene logo, Carattere, Elementi grafici, bianco&#10;&#10;Il contenuto generato dall'IA potrebbe non essere corretto.">
            <a:extLst>
              <a:ext uri="{FF2B5EF4-FFF2-40B4-BE49-F238E27FC236}">
                <a16:creationId xmlns:a16="http://schemas.microsoft.com/office/drawing/2014/main" id="{B4A10FA7-54CE-4C6B-7B3D-31B960389ACE}"/>
              </a:ext>
            </a:extLst>
          </p:cNvPr>
          <p:cNvPicPr>
            <a:picLocks noChangeAspect="1"/>
          </p:cNvPicPr>
          <p:nvPr/>
        </p:nvPicPr>
        <p:blipFill>
          <a:blip r:embed="rId2">
            <a:extLst>
              <a:ext uri="{28A0092B-C50C-407E-A947-70E740481C1C}">
                <a14:useLocalDpi xmlns:a14="http://schemas.microsoft.com/office/drawing/2010/main" val="0"/>
              </a:ext>
            </a:extLst>
          </a:blip>
          <a:srcRect t="22632" b="28900"/>
          <a:stretch>
            <a:fillRect/>
          </a:stretch>
        </p:blipFill>
        <p:spPr>
          <a:xfrm>
            <a:off x="299126" y="401503"/>
            <a:ext cx="1604489" cy="777663"/>
          </a:xfrm>
          <a:prstGeom prst="rect">
            <a:avLst/>
          </a:prstGeom>
        </p:spPr>
      </p:pic>
      <p:pic>
        <p:nvPicPr>
          <p:cNvPr id="4" name="Immagine 3" descr="Immagine che contiene segnale&#10;&#10;Descrizione generata automaticamente">
            <a:extLst>
              <a:ext uri="{FF2B5EF4-FFF2-40B4-BE49-F238E27FC236}">
                <a16:creationId xmlns:a16="http://schemas.microsoft.com/office/drawing/2014/main" id="{8B1A4839-6085-782F-438C-FD1F42623A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891" y="425656"/>
            <a:ext cx="1264283" cy="924667"/>
          </a:xfrm>
          <a:prstGeom prst="rect">
            <a:avLst/>
          </a:prstGeom>
        </p:spPr>
      </p:pic>
      <p:grpSp>
        <p:nvGrpSpPr>
          <p:cNvPr id="5" name="Gruppo 7">
            <a:extLst>
              <a:ext uri="{FF2B5EF4-FFF2-40B4-BE49-F238E27FC236}">
                <a16:creationId xmlns:a16="http://schemas.microsoft.com/office/drawing/2014/main" id="{9E3981DB-EA13-9BEF-1001-B9EED97DCB8F}"/>
              </a:ext>
            </a:extLst>
          </p:cNvPr>
          <p:cNvGrpSpPr/>
          <p:nvPr/>
        </p:nvGrpSpPr>
        <p:grpSpPr>
          <a:xfrm>
            <a:off x="299126" y="1497005"/>
            <a:ext cx="3725626" cy="4959492"/>
            <a:chOff x="5181812" y="1624159"/>
            <a:chExt cx="3725626" cy="4959492"/>
          </a:xfrm>
        </p:grpSpPr>
        <p:pic>
          <p:nvPicPr>
            <p:cNvPr id="6" name="Picture 1" descr="page4image519420960">
              <a:extLst>
                <a:ext uri="{FF2B5EF4-FFF2-40B4-BE49-F238E27FC236}">
                  <a16:creationId xmlns:a16="http://schemas.microsoft.com/office/drawing/2014/main" id="{2816E303-DF88-7163-7D46-6500CEAC2F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813" y="1624160"/>
              <a:ext cx="3725625" cy="4959491"/>
            </a:xfrm>
            <a:prstGeom prst="rect">
              <a:avLst/>
            </a:prstGeom>
            <a:noFill/>
            <a:extLst>
              <a:ext uri="{909E8E84-426E-40DD-AFC4-6F175D3DCCD1}">
                <a14:hiddenFill xmlns:a14="http://schemas.microsoft.com/office/drawing/2010/main">
                  <a:solidFill>
                    <a:srgbClr val="FFFFFF"/>
                  </a:solidFill>
                </a14:hiddenFill>
              </a:ext>
            </a:extLst>
          </p:spPr>
        </p:pic>
        <p:sp>
          <p:nvSpPr>
            <p:cNvPr id="7" name="Rettangolo 6">
              <a:extLst>
                <a:ext uri="{FF2B5EF4-FFF2-40B4-BE49-F238E27FC236}">
                  <a16:creationId xmlns:a16="http://schemas.microsoft.com/office/drawing/2014/main" id="{0E3E9048-8497-8B38-DBD0-38051B2B4928}"/>
                </a:ext>
              </a:extLst>
            </p:cNvPr>
            <p:cNvSpPr/>
            <p:nvPr/>
          </p:nvSpPr>
          <p:spPr>
            <a:xfrm>
              <a:off x="5181812" y="1624159"/>
              <a:ext cx="2875849" cy="2437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sp>
        <p:nvSpPr>
          <p:cNvPr id="10" name="Rectangle 1">
            <a:extLst>
              <a:ext uri="{FF2B5EF4-FFF2-40B4-BE49-F238E27FC236}">
                <a16:creationId xmlns:a16="http://schemas.microsoft.com/office/drawing/2014/main" id="{CB62B676-A0DC-F63B-758B-6A821691AAAB}"/>
              </a:ext>
            </a:extLst>
          </p:cNvPr>
          <p:cNvSpPr/>
          <p:nvPr/>
        </p:nvSpPr>
        <p:spPr>
          <a:xfrm>
            <a:off x="4218027" y="1809005"/>
            <a:ext cx="5327626" cy="2862322"/>
          </a:xfrm>
          <a:prstGeom prst="rect">
            <a:avLst/>
          </a:prstGeom>
        </p:spPr>
        <p:txBody>
          <a:bodyPr wrap="square">
            <a:spAutoFit/>
          </a:bodyPr>
          <a:lstStyle/>
          <a:p>
            <a:r>
              <a:rPr lang="it-IT" dirty="0">
                <a:latin typeface="+mj-lt"/>
              </a:rPr>
              <a:t>Using </a:t>
            </a:r>
            <a:r>
              <a:rPr lang="it-IT" dirty="0" err="1">
                <a:latin typeface="+mj-lt"/>
              </a:rPr>
              <a:t>as</a:t>
            </a:r>
            <a:r>
              <a:rPr lang="it-IT" dirty="0">
                <a:latin typeface="+mj-lt"/>
              </a:rPr>
              <a:t> </a:t>
            </a:r>
            <a:r>
              <a:rPr lang="it-IT" dirty="0" err="1">
                <a:latin typeface="+mj-lt"/>
              </a:rPr>
              <a:t>inputs</a:t>
            </a:r>
            <a:r>
              <a:rPr lang="it-IT" dirty="0">
                <a:latin typeface="+mj-lt"/>
              </a:rPr>
              <a:t>:</a:t>
            </a:r>
          </a:p>
          <a:p>
            <a:r>
              <a:rPr lang="it-IT" dirty="0">
                <a:latin typeface="+mj-lt"/>
              </a:rPr>
              <a:t>-12 </a:t>
            </a:r>
            <a:r>
              <a:rPr lang="it-IT" dirty="0" err="1">
                <a:latin typeface="+mj-lt"/>
              </a:rPr>
              <a:t>key</a:t>
            </a:r>
            <a:r>
              <a:rPr lang="it-IT" dirty="0">
                <a:latin typeface="+mj-lt"/>
              </a:rPr>
              <a:t> </a:t>
            </a:r>
            <a:r>
              <a:rPr lang="it-IT" dirty="0" err="1">
                <a:latin typeface="+mj-lt"/>
              </a:rPr>
              <a:t>nuclear</a:t>
            </a:r>
            <a:r>
              <a:rPr lang="it-IT" dirty="0">
                <a:latin typeface="+mj-lt"/>
              </a:rPr>
              <a:t> cross </a:t>
            </a:r>
            <a:r>
              <a:rPr lang="it-IT" dirty="0" err="1">
                <a:latin typeface="+mj-lt"/>
              </a:rPr>
              <a:t>sections</a:t>
            </a:r>
            <a:endParaRPr lang="it-IT" dirty="0">
              <a:latin typeface="+mj-lt"/>
            </a:endParaRPr>
          </a:p>
          <a:p>
            <a:r>
              <a:rPr lang="it-IT" dirty="0">
                <a:latin typeface="+mj-lt"/>
              </a:rPr>
              <a:t>-the </a:t>
            </a:r>
            <a:r>
              <a:rPr lang="it-IT" dirty="0" err="1">
                <a:latin typeface="+mj-lt"/>
              </a:rPr>
              <a:t>baryon</a:t>
            </a:r>
            <a:r>
              <a:rPr lang="it-IT" dirty="0">
                <a:latin typeface="+mj-lt"/>
              </a:rPr>
              <a:t>-to-</a:t>
            </a:r>
            <a:r>
              <a:rPr lang="it-IT" dirty="0" err="1">
                <a:latin typeface="+mj-lt"/>
              </a:rPr>
              <a:t>photon</a:t>
            </a:r>
            <a:r>
              <a:rPr lang="it-IT" dirty="0">
                <a:latin typeface="+mj-lt"/>
              </a:rPr>
              <a:t> ratio (6.23+/- 0.17 from WMAP) </a:t>
            </a:r>
          </a:p>
          <a:p>
            <a:r>
              <a:rPr lang="it-IT" dirty="0">
                <a:latin typeface="+mj-lt"/>
              </a:rPr>
              <a:t>-the </a:t>
            </a:r>
            <a:r>
              <a:rPr lang="it-IT" dirty="0" err="1">
                <a:latin typeface="+mj-lt"/>
              </a:rPr>
              <a:t>neutron</a:t>
            </a:r>
            <a:r>
              <a:rPr lang="it-IT" dirty="0">
                <a:latin typeface="+mj-lt"/>
              </a:rPr>
              <a:t> lifetime</a:t>
            </a:r>
          </a:p>
          <a:p>
            <a:endParaRPr lang="it-IT" dirty="0">
              <a:latin typeface="+mj-lt"/>
            </a:endParaRPr>
          </a:p>
          <a:p>
            <a:r>
              <a:rPr lang="it-IT" dirty="0" err="1">
                <a:latin typeface="+mj-lt"/>
              </a:rPr>
              <a:t>we</a:t>
            </a:r>
            <a:r>
              <a:rPr lang="it-IT" dirty="0">
                <a:latin typeface="+mj-lt"/>
              </a:rPr>
              <a:t> can </a:t>
            </a:r>
            <a:r>
              <a:rPr lang="it-IT" dirty="0" err="1">
                <a:latin typeface="+mj-lt"/>
              </a:rPr>
              <a:t>predict</a:t>
            </a:r>
            <a:r>
              <a:rPr lang="it-IT" dirty="0">
                <a:latin typeface="+mj-lt"/>
              </a:rPr>
              <a:t> the </a:t>
            </a:r>
            <a:r>
              <a:rPr lang="it-IT" dirty="0" err="1">
                <a:latin typeface="+mj-lt"/>
              </a:rPr>
              <a:t>abundances</a:t>
            </a:r>
            <a:r>
              <a:rPr lang="it-IT" dirty="0">
                <a:latin typeface="+mj-lt"/>
              </a:rPr>
              <a:t> of d, He, Li relative to H</a:t>
            </a:r>
          </a:p>
          <a:p>
            <a:endParaRPr lang="it-IT" dirty="0">
              <a:latin typeface="+mj-lt"/>
            </a:endParaRPr>
          </a:p>
          <a:p>
            <a:r>
              <a:rPr lang="it-IT" dirty="0">
                <a:latin typeface="+mj-lt"/>
              </a:rPr>
              <a:t>To check </a:t>
            </a:r>
            <a:r>
              <a:rPr lang="it-IT" dirty="0" err="1">
                <a:latin typeface="+mj-lt"/>
              </a:rPr>
              <a:t>if</a:t>
            </a:r>
            <a:r>
              <a:rPr lang="it-IT" dirty="0">
                <a:latin typeface="+mj-lt"/>
              </a:rPr>
              <a:t> </a:t>
            </a:r>
            <a:r>
              <a:rPr lang="it-IT" dirty="0" err="1">
                <a:latin typeface="+mj-lt"/>
              </a:rPr>
              <a:t>these</a:t>
            </a:r>
            <a:r>
              <a:rPr lang="it-IT" dirty="0">
                <a:latin typeface="+mj-lt"/>
              </a:rPr>
              <a:t> </a:t>
            </a:r>
            <a:r>
              <a:rPr lang="it-IT" dirty="0" err="1">
                <a:latin typeface="+mj-lt"/>
              </a:rPr>
              <a:t>numbers</a:t>
            </a:r>
            <a:r>
              <a:rPr lang="it-IT" dirty="0">
                <a:latin typeface="+mj-lt"/>
              </a:rPr>
              <a:t> from BBN </a:t>
            </a:r>
            <a:r>
              <a:rPr lang="it-IT" dirty="0" err="1">
                <a:latin typeface="+mj-lt"/>
              </a:rPr>
              <a:t>hold</a:t>
            </a:r>
            <a:r>
              <a:rPr lang="it-IT" dirty="0">
                <a:latin typeface="+mj-lt"/>
              </a:rPr>
              <a:t> </a:t>
            </a:r>
            <a:r>
              <a:rPr lang="it-IT" dirty="0" err="1">
                <a:latin typeface="+mj-lt"/>
              </a:rPr>
              <a:t>we</a:t>
            </a:r>
            <a:r>
              <a:rPr lang="it-IT" dirty="0">
                <a:latin typeface="+mj-lt"/>
              </a:rPr>
              <a:t> compare with </a:t>
            </a:r>
            <a:r>
              <a:rPr lang="it-IT" dirty="0" err="1">
                <a:latin typeface="+mj-lt"/>
              </a:rPr>
              <a:t>abundance</a:t>
            </a:r>
            <a:r>
              <a:rPr lang="it-IT" dirty="0">
                <a:latin typeface="+mj-lt"/>
              </a:rPr>
              <a:t> </a:t>
            </a:r>
            <a:r>
              <a:rPr lang="it-IT" dirty="0" err="1">
                <a:latin typeface="+mj-lt"/>
              </a:rPr>
              <a:t>measurements</a:t>
            </a:r>
            <a:r>
              <a:rPr lang="it-IT" dirty="0">
                <a:latin typeface="+mj-lt"/>
              </a:rPr>
              <a:t> in </a:t>
            </a:r>
            <a:r>
              <a:rPr lang="it-IT" dirty="0" err="1">
                <a:latin typeface="+mj-lt"/>
              </a:rPr>
              <a:t>old</a:t>
            </a:r>
            <a:r>
              <a:rPr lang="it-IT" dirty="0">
                <a:latin typeface="+mj-lt"/>
              </a:rPr>
              <a:t> parts of the Universe (metal </a:t>
            </a:r>
            <a:r>
              <a:rPr lang="it-IT" dirty="0" err="1">
                <a:latin typeface="+mj-lt"/>
              </a:rPr>
              <a:t>poor</a:t>
            </a:r>
            <a:r>
              <a:rPr lang="it-IT" dirty="0">
                <a:latin typeface="+mj-lt"/>
              </a:rPr>
              <a:t> </a:t>
            </a:r>
            <a:r>
              <a:rPr lang="it-IT" dirty="0" err="1">
                <a:latin typeface="+mj-lt"/>
              </a:rPr>
              <a:t>halo</a:t>
            </a:r>
            <a:r>
              <a:rPr lang="it-IT" dirty="0">
                <a:latin typeface="+mj-lt"/>
              </a:rPr>
              <a:t> stars, </a:t>
            </a:r>
            <a:r>
              <a:rPr lang="it-IT" dirty="0" err="1">
                <a:latin typeface="+mj-lt"/>
              </a:rPr>
              <a:t>globular</a:t>
            </a:r>
            <a:r>
              <a:rPr lang="it-IT" dirty="0">
                <a:latin typeface="+mj-lt"/>
              </a:rPr>
              <a:t> clusters)</a:t>
            </a:r>
          </a:p>
        </p:txBody>
      </p:sp>
      <p:sp>
        <p:nvSpPr>
          <p:cNvPr id="11" name="Rectangle 6">
            <a:extLst>
              <a:ext uri="{FF2B5EF4-FFF2-40B4-BE49-F238E27FC236}">
                <a16:creationId xmlns:a16="http://schemas.microsoft.com/office/drawing/2014/main" id="{DA339FDE-F33A-A3F8-65C5-E8530F38526F}"/>
              </a:ext>
            </a:extLst>
          </p:cNvPr>
          <p:cNvSpPr/>
          <p:nvPr/>
        </p:nvSpPr>
        <p:spPr>
          <a:xfrm>
            <a:off x="9919997" y="1975626"/>
            <a:ext cx="1616494" cy="34163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it-IT" dirty="0">
                <a:latin typeface="+mj-lt"/>
              </a:rPr>
              <a:t>1. p(n,</a:t>
            </a:r>
            <a:r>
              <a:rPr lang="el-GR" dirty="0">
                <a:latin typeface="+mj-lt"/>
              </a:rPr>
              <a:t>γ)</a:t>
            </a:r>
            <a:r>
              <a:rPr lang="it-IT" dirty="0">
                <a:latin typeface="+mj-lt"/>
              </a:rPr>
              <a:t>d </a:t>
            </a:r>
          </a:p>
          <a:p>
            <a:r>
              <a:rPr lang="it-IT" dirty="0">
                <a:latin typeface="+mj-lt"/>
              </a:rPr>
              <a:t>2. </a:t>
            </a:r>
            <a:r>
              <a:rPr lang="it-IT" baseline="30000" dirty="0">
                <a:latin typeface="+mj-lt"/>
              </a:rPr>
              <a:t>2</a:t>
            </a:r>
            <a:r>
              <a:rPr lang="it-IT" dirty="0">
                <a:latin typeface="+mj-lt"/>
              </a:rPr>
              <a:t>H(p,</a:t>
            </a:r>
            <a:r>
              <a:rPr lang="el-GR" dirty="0">
                <a:latin typeface="+mj-lt"/>
              </a:rPr>
              <a:t>γ)</a:t>
            </a:r>
            <a:r>
              <a:rPr lang="it-IT" baseline="30000" dirty="0">
                <a:latin typeface="+mj-lt"/>
              </a:rPr>
              <a:t>3</a:t>
            </a:r>
            <a:r>
              <a:rPr lang="it-IT" dirty="0">
                <a:latin typeface="+mj-lt"/>
              </a:rPr>
              <a:t>He </a:t>
            </a:r>
          </a:p>
          <a:p>
            <a:r>
              <a:rPr lang="it-IT" dirty="0">
                <a:latin typeface="+mj-lt"/>
              </a:rPr>
              <a:t>3. </a:t>
            </a:r>
            <a:r>
              <a:rPr lang="it-IT" baseline="30000" dirty="0">
                <a:latin typeface="+mj-lt"/>
              </a:rPr>
              <a:t>2</a:t>
            </a:r>
            <a:r>
              <a:rPr lang="it-IT" dirty="0">
                <a:latin typeface="+mj-lt"/>
              </a:rPr>
              <a:t>H(</a:t>
            </a:r>
            <a:r>
              <a:rPr lang="it-IT" dirty="0" err="1">
                <a:latin typeface="+mj-lt"/>
              </a:rPr>
              <a:t>d,n</a:t>
            </a:r>
            <a:r>
              <a:rPr lang="it-IT" dirty="0">
                <a:latin typeface="+mj-lt"/>
              </a:rPr>
              <a:t>)</a:t>
            </a:r>
            <a:r>
              <a:rPr lang="it-IT" baseline="30000" dirty="0">
                <a:latin typeface="+mj-lt"/>
              </a:rPr>
              <a:t>3</a:t>
            </a:r>
            <a:r>
              <a:rPr lang="it-IT" dirty="0">
                <a:latin typeface="+mj-lt"/>
              </a:rPr>
              <a:t>He </a:t>
            </a:r>
          </a:p>
          <a:p>
            <a:r>
              <a:rPr lang="it-IT" dirty="0">
                <a:latin typeface="+mj-lt"/>
              </a:rPr>
              <a:t>4. </a:t>
            </a:r>
            <a:r>
              <a:rPr lang="it-IT" baseline="30000" dirty="0">
                <a:latin typeface="+mj-lt"/>
              </a:rPr>
              <a:t>2</a:t>
            </a:r>
            <a:r>
              <a:rPr lang="it-IT" dirty="0">
                <a:latin typeface="+mj-lt"/>
              </a:rPr>
              <a:t>H(</a:t>
            </a:r>
            <a:r>
              <a:rPr lang="it-IT" dirty="0" err="1">
                <a:latin typeface="+mj-lt"/>
              </a:rPr>
              <a:t>d,p</a:t>
            </a:r>
            <a:r>
              <a:rPr lang="it-IT" dirty="0">
                <a:latin typeface="+mj-lt"/>
              </a:rPr>
              <a:t>)</a:t>
            </a:r>
            <a:r>
              <a:rPr lang="it-IT" baseline="30000" dirty="0">
                <a:latin typeface="+mj-lt"/>
              </a:rPr>
              <a:t>3</a:t>
            </a:r>
            <a:r>
              <a:rPr lang="it-IT" dirty="0">
                <a:latin typeface="+mj-lt"/>
              </a:rPr>
              <a:t>H </a:t>
            </a:r>
          </a:p>
          <a:p>
            <a:r>
              <a:rPr lang="it-IT" dirty="0">
                <a:latin typeface="+mj-lt"/>
              </a:rPr>
              <a:t>5. </a:t>
            </a:r>
            <a:r>
              <a:rPr lang="it-IT" baseline="30000" dirty="0">
                <a:latin typeface="+mj-lt"/>
              </a:rPr>
              <a:t>3</a:t>
            </a:r>
            <a:r>
              <a:rPr lang="it-IT" dirty="0">
                <a:latin typeface="+mj-lt"/>
              </a:rPr>
              <a:t>He(</a:t>
            </a:r>
            <a:r>
              <a:rPr lang="it-IT" dirty="0" err="1">
                <a:latin typeface="+mj-lt"/>
              </a:rPr>
              <a:t>n,p</a:t>
            </a:r>
            <a:r>
              <a:rPr lang="it-IT" dirty="0">
                <a:latin typeface="+mj-lt"/>
              </a:rPr>
              <a:t>)</a:t>
            </a:r>
            <a:r>
              <a:rPr lang="it-IT" baseline="30000" dirty="0">
                <a:latin typeface="+mj-lt"/>
              </a:rPr>
              <a:t>3</a:t>
            </a:r>
            <a:r>
              <a:rPr lang="it-IT" dirty="0">
                <a:latin typeface="+mj-lt"/>
              </a:rPr>
              <a:t>H </a:t>
            </a:r>
          </a:p>
          <a:p>
            <a:r>
              <a:rPr lang="it-IT" dirty="0">
                <a:latin typeface="+mj-lt"/>
              </a:rPr>
              <a:t>6. </a:t>
            </a:r>
            <a:r>
              <a:rPr lang="it-IT" baseline="30000" dirty="0">
                <a:latin typeface="+mj-lt"/>
              </a:rPr>
              <a:t>3</a:t>
            </a:r>
            <a:r>
              <a:rPr lang="it-IT" dirty="0">
                <a:latin typeface="+mj-lt"/>
              </a:rPr>
              <a:t>H(</a:t>
            </a:r>
            <a:r>
              <a:rPr lang="it-IT" dirty="0" err="1">
                <a:latin typeface="+mj-lt"/>
              </a:rPr>
              <a:t>d,n</a:t>
            </a:r>
            <a:r>
              <a:rPr lang="it-IT" dirty="0">
                <a:latin typeface="+mj-lt"/>
              </a:rPr>
              <a:t>)</a:t>
            </a:r>
            <a:r>
              <a:rPr lang="it-IT" baseline="30000" dirty="0">
                <a:latin typeface="+mj-lt"/>
              </a:rPr>
              <a:t>4</a:t>
            </a:r>
            <a:r>
              <a:rPr lang="it-IT" dirty="0">
                <a:latin typeface="+mj-lt"/>
              </a:rPr>
              <a:t>He </a:t>
            </a:r>
          </a:p>
          <a:p>
            <a:r>
              <a:rPr lang="it-IT" dirty="0">
                <a:latin typeface="+mj-lt"/>
              </a:rPr>
              <a:t>7. </a:t>
            </a:r>
            <a:r>
              <a:rPr lang="it-IT" baseline="30000" dirty="0">
                <a:latin typeface="+mj-lt"/>
              </a:rPr>
              <a:t>3</a:t>
            </a:r>
            <a:r>
              <a:rPr lang="it-IT" dirty="0">
                <a:latin typeface="+mj-lt"/>
              </a:rPr>
              <a:t>He(</a:t>
            </a:r>
            <a:r>
              <a:rPr lang="it-IT" dirty="0" err="1">
                <a:latin typeface="+mj-lt"/>
              </a:rPr>
              <a:t>d,p</a:t>
            </a:r>
            <a:r>
              <a:rPr lang="it-IT" dirty="0">
                <a:latin typeface="+mj-lt"/>
              </a:rPr>
              <a:t>)</a:t>
            </a:r>
            <a:r>
              <a:rPr lang="it-IT" baseline="30000" dirty="0">
                <a:latin typeface="+mj-lt"/>
              </a:rPr>
              <a:t>4</a:t>
            </a:r>
            <a:r>
              <a:rPr lang="it-IT" dirty="0">
                <a:latin typeface="+mj-lt"/>
              </a:rPr>
              <a:t>He </a:t>
            </a:r>
          </a:p>
          <a:p>
            <a:r>
              <a:rPr lang="it-IT" dirty="0">
                <a:latin typeface="+mj-lt"/>
              </a:rPr>
              <a:t>8. </a:t>
            </a:r>
            <a:r>
              <a:rPr lang="it-IT" baseline="30000" dirty="0">
                <a:latin typeface="+mj-lt"/>
              </a:rPr>
              <a:t>3</a:t>
            </a:r>
            <a:r>
              <a:rPr lang="it-IT" dirty="0">
                <a:latin typeface="+mj-lt"/>
              </a:rPr>
              <a:t>He(</a:t>
            </a:r>
            <a:r>
              <a:rPr lang="el-GR" dirty="0">
                <a:latin typeface="+mj-lt"/>
              </a:rPr>
              <a:t>α,γ)</a:t>
            </a:r>
            <a:r>
              <a:rPr lang="it-IT" baseline="30000" dirty="0">
                <a:latin typeface="+mj-lt"/>
              </a:rPr>
              <a:t>7</a:t>
            </a:r>
            <a:r>
              <a:rPr lang="it-IT" dirty="0">
                <a:latin typeface="+mj-lt"/>
              </a:rPr>
              <a:t>Be </a:t>
            </a:r>
          </a:p>
          <a:p>
            <a:r>
              <a:rPr lang="it-IT" dirty="0">
                <a:latin typeface="+mj-lt"/>
              </a:rPr>
              <a:t>9. </a:t>
            </a:r>
            <a:r>
              <a:rPr lang="it-IT" baseline="30000" dirty="0">
                <a:latin typeface="+mj-lt"/>
              </a:rPr>
              <a:t>3</a:t>
            </a:r>
            <a:r>
              <a:rPr lang="it-IT" dirty="0">
                <a:latin typeface="+mj-lt"/>
              </a:rPr>
              <a:t>H(</a:t>
            </a:r>
            <a:r>
              <a:rPr lang="el-GR" dirty="0">
                <a:latin typeface="+mj-lt"/>
              </a:rPr>
              <a:t>α,γ)7</a:t>
            </a:r>
            <a:r>
              <a:rPr lang="it-IT" dirty="0">
                <a:latin typeface="+mj-lt"/>
              </a:rPr>
              <a:t>Li </a:t>
            </a:r>
          </a:p>
          <a:p>
            <a:r>
              <a:rPr lang="it-IT" dirty="0">
                <a:latin typeface="+mj-lt"/>
              </a:rPr>
              <a:t>10. </a:t>
            </a:r>
            <a:r>
              <a:rPr lang="it-IT" baseline="30000" dirty="0">
                <a:latin typeface="+mj-lt"/>
              </a:rPr>
              <a:t>7</a:t>
            </a:r>
            <a:r>
              <a:rPr lang="it-IT" dirty="0">
                <a:latin typeface="+mj-lt"/>
              </a:rPr>
              <a:t>Li(p,</a:t>
            </a:r>
            <a:r>
              <a:rPr lang="el-GR" dirty="0">
                <a:latin typeface="+mj-lt"/>
              </a:rPr>
              <a:t>α)</a:t>
            </a:r>
            <a:r>
              <a:rPr lang="it-IT" baseline="30000" dirty="0">
                <a:latin typeface="+mj-lt"/>
              </a:rPr>
              <a:t>4</a:t>
            </a:r>
            <a:r>
              <a:rPr lang="it-IT" dirty="0">
                <a:latin typeface="+mj-lt"/>
              </a:rPr>
              <a:t>He </a:t>
            </a:r>
          </a:p>
          <a:p>
            <a:r>
              <a:rPr lang="it-IT" dirty="0">
                <a:latin typeface="+mj-lt"/>
              </a:rPr>
              <a:t>11. </a:t>
            </a:r>
            <a:r>
              <a:rPr lang="it-IT" baseline="30000" dirty="0">
                <a:latin typeface="+mj-lt"/>
              </a:rPr>
              <a:t>4</a:t>
            </a:r>
            <a:r>
              <a:rPr lang="it-IT" dirty="0">
                <a:latin typeface="+mj-lt"/>
              </a:rPr>
              <a:t>He(d,</a:t>
            </a:r>
            <a:r>
              <a:rPr lang="el-GR" dirty="0">
                <a:latin typeface="+mj-lt"/>
              </a:rPr>
              <a:t>γ)</a:t>
            </a:r>
            <a:r>
              <a:rPr lang="it-IT" baseline="30000" dirty="0">
                <a:latin typeface="+mj-lt"/>
              </a:rPr>
              <a:t>6</a:t>
            </a:r>
            <a:r>
              <a:rPr lang="it-IT" dirty="0">
                <a:latin typeface="+mj-lt"/>
              </a:rPr>
              <a:t>Li </a:t>
            </a:r>
          </a:p>
          <a:p>
            <a:r>
              <a:rPr lang="it-IT" dirty="0">
                <a:latin typeface="+mj-lt"/>
              </a:rPr>
              <a:t>12. </a:t>
            </a:r>
            <a:r>
              <a:rPr lang="it-IT" baseline="30000" dirty="0">
                <a:latin typeface="+mj-lt"/>
              </a:rPr>
              <a:t>6</a:t>
            </a:r>
            <a:r>
              <a:rPr lang="it-IT" dirty="0">
                <a:latin typeface="+mj-lt"/>
              </a:rPr>
              <a:t>Li(p,</a:t>
            </a:r>
            <a:r>
              <a:rPr lang="el-GR" dirty="0">
                <a:latin typeface="+mj-lt"/>
              </a:rPr>
              <a:t>α)</a:t>
            </a:r>
            <a:r>
              <a:rPr lang="it-IT" baseline="30000" dirty="0">
                <a:latin typeface="+mj-lt"/>
              </a:rPr>
              <a:t>3</a:t>
            </a:r>
            <a:r>
              <a:rPr lang="it-IT" dirty="0">
                <a:latin typeface="+mj-lt"/>
              </a:rPr>
              <a:t>He </a:t>
            </a:r>
          </a:p>
        </p:txBody>
      </p:sp>
      <p:sp>
        <p:nvSpPr>
          <p:cNvPr id="12" name="Rettangolo 6">
            <a:extLst>
              <a:ext uri="{FF2B5EF4-FFF2-40B4-BE49-F238E27FC236}">
                <a16:creationId xmlns:a16="http://schemas.microsoft.com/office/drawing/2014/main" id="{CE8AA872-DEBA-522F-4080-90F07B0C8F9C}"/>
              </a:ext>
            </a:extLst>
          </p:cNvPr>
          <p:cNvSpPr/>
          <p:nvPr/>
        </p:nvSpPr>
        <p:spPr>
          <a:xfrm>
            <a:off x="5281216" y="5540195"/>
            <a:ext cx="4638781" cy="1384995"/>
          </a:xfrm>
          <a:prstGeom prst="rect">
            <a:avLst/>
          </a:prstGeom>
        </p:spPr>
        <p:txBody>
          <a:bodyPr wrap="square">
            <a:spAutoFit/>
          </a:bodyPr>
          <a:lstStyle/>
          <a:p>
            <a:r>
              <a:rPr lang="it-IT" sz="1400" dirty="0">
                <a:latin typeface="+mj-lt"/>
              </a:rPr>
              <a:t>For </a:t>
            </a:r>
            <a:r>
              <a:rPr lang="it-IT" sz="1400" dirty="0" err="1">
                <a:latin typeface="+mj-lt"/>
              </a:rPr>
              <a:t>review</a:t>
            </a:r>
            <a:r>
              <a:rPr lang="it-IT" sz="1400" dirty="0">
                <a:latin typeface="+mj-lt"/>
              </a:rPr>
              <a:t> </a:t>
            </a:r>
            <a:r>
              <a:rPr lang="it-IT" sz="1400" dirty="0" err="1">
                <a:latin typeface="+mj-lt"/>
              </a:rPr>
              <a:t>see</a:t>
            </a:r>
            <a:r>
              <a:rPr lang="it-IT" sz="1400" dirty="0">
                <a:latin typeface="+mj-lt"/>
              </a:rPr>
              <a:t>:</a:t>
            </a:r>
          </a:p>
          <a:p>
            <a:r>
              <a:rPr lang="it-IT" sz="1400" dirty="0">
                <a:latin typeface="+mj-lt"/>
              </a:rPr>
              <a:t>B. D. </a:t>
            </a:r>
            <a:r>
              <a:rPr lang="it-IT" sz="1400" dirty="0" err="1">
                <a:latin typeface="+mj-lt"/>
              </a:rPr>
              <a:t>Fields</a:t>
            </a:r>
            <a:r>
              <a:rPr lang="it-IT" sz="1400" dirty="0">
                <a:latin typeface="+mj-lt"/>
              </a:rPr>
              <a:t>, </a:t>
            </a:r>
            <a:r>
              <a:rPr lang="it-IT" sz="1400" dirty="0" err="1">
                <a:latin typeface="+mj-lt"/>
              </a:rPr>
              <a:t>Ann</a:t>
            </a:r>
            <a:r>
              <a:rPr lang="it-IT" sz="1400" dirty="0">
                <a:latin typeface="+mj-lt"/>
              </a:rPr>
              <a:t>. Rev. </a:t>
            </a:r>
            <a:r>
              <a:rPr lang="it-IT" sz="1400" dirty="0" err="1">
                <a:latin typeface="+mj-lt"/>
              </a:rPr>
              <a:t>Nucl</a:t>
            </a:r>
            <a:r>
              <a:rPr lang="it-IT" sz="1400" dirty="0">
                <a:latin typeface="+mj-lt"/>
              </a:rPr>
              <a:t>. Part. Sci. </a:t>
            </a:r>
            <a:r>
              <a:rPr lang="it-IT" sz="1400" b="1" dirty="0">
                <a:latin typeface="+mj-lt"/>
              </a:rPr>
              <a:t>61</a:t>
            </a:r>
            <a:r>
              <a:rPr lang="it-IT" sz="1400" dirty="0">
                <a:latin typeface="+mj-lt"/>
              </a:rPr>
              <a:t>, 47 (2011)</a:t>
            </a:r>
          </a:p>
          <a:p>
            <a:r>
              <a:rPr lang="it-IT" sz="1400" dirty="0" err="1">
                <a:latin typeface="+mj-lt"/>
              </a:rPr>
              <a:t>R</a:t>
            </a:r>
            <a:r>
              <a:rPr lang="it-IT" sz="1400" dirty="0">
                <a:latin typeface="+mj-lt"/>
              </a:rPr>
              <a:t>. H. </a:t>
            </a:r>
            <a:r>
              <a:rPr lang="it-IT" sz="1400" dirty="0" err="1">
                <a:latin typeface="+mj-lt"/>
              </a:rPr>
              <a:t>Cyburt</a:t>
            </a:r>
            <a:r>
              <a:rPr lang="it-IT" sz="1400" dirty="0">
                <a:latin typeface="+mj-lt"/>
              </a:rPr>
              <a:t> </a:t>
            </a:r>
            <a:r>
              <a:rPr lang="it-IT" sz="1400" i="1" dirty="0">
                <a:latin typeface="+mj-lt"/>
              </a:rPr>
              <a:t>et al.</a:t>
            </a:r>
            <a:r>
              <a:rPr lang="it-IT" sz="1400" dirty="0">
                <a:latin typeface="+mj-lt"/>
              </a:rPr>
              <a:t>, Rev. </a:t>
            </a:r>
            <a:r>
              <a:rPr lang="it-IT" sz="1400" dirty="0" err="1">
                <a:latin typeface="+mj-lt"/>
              </a:rPr>
              <a:t>Mod</a:t>
            </a:r>
            <a:r>
              <a:rPr lang="it-IT" sz="1400" dirty="0">
                <a:latin typeface="+mj-lt"/>
              </a:rPr>
              <a:t>. </a:t>
            </a:r>
            <a:r>
              <a:rPr lang="it-IT" sz="1400" dirty="0" err="1">
                <a:latin typeface="+mj-lt"/>
              </a:rPr>
              <a:t>Phys</a:t>
            </a:r>
            <a:r>
              <a:rPr lang="it-IT" sz="1400" dirty="0">
                <a:latin typeface="+mj-lt"/>
              </a:rPr>
              <a:t>. </a:t>
            </a:r>
            <a:r>
              <a:rPr lang="it-IT" sz="1400" b="1" dirty="0">
                <a:latin typeface="+mj-lt"/>
              </a:rPr>
              <a:t>88</a:t>
            </a:r>
            <a:r>
              <a:rPr lang="it-IT" sz="1400" dirty="0">
                <a:latin typeface="+mj-lt"/>
              </a:rPr>
              <a:t>, 015004 (2016)</a:t>
            </a:r>
          </a:p>
          <a:p>
            <a:r>
              <a:rPr lang="it-IT" sz="1400" dirty="0">
                <a:latin typeface="+mj-lt"/>
              </a:rPr>
              <a:t>S.Q. </a:t>
            </a:r>
            <a:r>
              <a:rPr lang="it-IT" sz="1400" dirty="0" err="1">
                <a:latin typeface="+mj-lt"/>
              </a:rPr>
              <a:t>Hou</a:t>
            </a:r>
            <a:r>
              <a:rPr lang="it-IT" sz="1400" dirty="0">
                <a:latin typeface="+mj-lt"/>
              </a:rPr>
              <a:t> et al, </a:t>
            </a:r>
            <a:r>
              <a:rPr lang="it-IT" sz="1400" i="1" dirty="0">
                <a:latin typeface="+mj-lt"/>
              </a:rPr>
              <a:t>The </a:t>
            </a:r>
            <a:r>
              <a:rPr lang="it-IT" sz="1400" i="1" dirty="0" err="1">
                <a:latin typeface="+mj-lt"/>
              </a:rPr>
              <a:t>Astrophysical</a:t>
            </a:r>
            <a:r>
              <a:rPr lang="it-IT" sz="1400" i="1" dirty="0">
                <a:latin typeface="+mj-lt"/>
              </a:rPr>
              <a:t> Journal</a:t>
            </a:r>
            <a:r>
              <a:rPr lang="it-IT" sz="1400" dirty="0">
                <a:latin typeface="+mj-lt"/>
              </a:rPr>
              <a:t>. </a:t>
            </a:r>
            <a:r>
              <a:rPr lang="it-IT" sz="1400" b="1" dirty="0">
                <a:latin typeface="+mj-lt"/>
              </a:rPr>
              <a:t>834</a:t>
            </a:r>
            <a:r>
              <a:rPr lang="it-IT" sz="1400" dirty="0">
                <a:latin typeface="+mj-lt"/>
              </a:rPr>
              <a:t> (2): 165 (2017)</a:t>
            </a:r>
          </a:p>
          <a:p>
            <a:r>
              <a:rPr lang="pt-BR" sz="1400" dirty="0">
                <a:latin typeface="+mj-lt"/>
              </a:rPr>
              <a:t>C.A. Bertulani, </a:t>
            </a:r>
            <a:r>
              <a:rPr lang="pt-BR" sz="1400" i="1" dirty="0">
                <a:latin typeface="+mj-lt"/>
              </a:rPr>
              <a:t>J. Phys.: Conf. Ser. </a:t>
            </a:r>
            <a:r>
              <a:rPr lang="pt-BR" sz="1400" b="1" dirty="0">
                <a:latin typeface="+mj-lt"/>
              </a:rPr>
              <a:t>1291</a:t>
            </a:r>
            <a:r>
              <a:rPr lang="pt-BR" sz="1400" dirty="0">
                <a:latin typeface="+mj-lt"/>
              </a:rPr>
              <a:t> 012002 (2019)</a:t>
            </a:r>
            <a:endParaRPr lang="en-US" sz="1400" dirty="0">
              <a:latin typeface="+mj-lt"/>
            </a:endParaRPr>
          </a:p>
          <a:p>
            <a:endParaRPr lang="it-IT" sz="1400" dirty="0">
              <a:latin typeface="+mj-lt"/>
            </a:endParaRPr>
          </a:p>
        </p:txBody>
      </p:sp>
      <p:sp>
        <p:nvSpPr>
          <p:cNvPr id="14" name="CasellaDiTesto 13">
            <a:extLst>
              <a:ext uri="{FF2B5EF4-FFF2-40B4-BE49-F238E27FC236}">
                <a16:creationId xmlns:a16="http://schemas.microsoft.com/office/drawing/2014/main" id="{DB53FF4F-5F5C-8349-5569-59FE6BDE407C}"/>
              </a:ext>
            </a:extLst>
          </p:cNvPr>
          <p:cNvSpPr txBox="1"/>
          <p:nvPr/>
        </p:nvSpPr>
        <p:spPr>
          <a:xfrm>
            <a:off x="5081593" y="4881976"/>
            <a:ext cx="3265702"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it-IT" b="1" dirty="0" err="1">
                <a:solidFill>
                  <a:srgbClr val="FFC000"/>
                </a:solidFill>
                <a:latin typeface="+mj-lt"/>
                <a:sym typeface="Wingdings" pitchFamily="2" charset="2"/>
              </a:rPr>
              <a:t>Cosmological</a:t>
            </a:r>
            <a:r>
              <a:rPr lang="it-IT" b="1" dirty="0">
                <a:solidFill>
                  <a:srgbClr val="FFC000"/>
                </a:solidFill>
                <a:latin typeface="+mj-lt"/>
                <a:sym typeface="Wingdings" pitchFamily="2" charset="2"/>
              </a:rPr>
              <a:t> </a:t>
            </a:r>
            <a:r>
              <a:rPr lang="it-IT" b="1" dirty="0" err="1">
                <a:solidFill>
                  <a:srgbClr val="FFC000"/>
                </a:solidFill>
                <a:latin typeface="+mj-lt"/>
                <a:sym typeface="Wingdings" pitchFamily="2" charset="2"/>
              </a:rPr>
              <a:t>Lithium</a:t>
            </a:r>
            <a:r>
              <a:rPr lang="it-IT" b="1" dirty="0">
                <a:solidFill>
                  <a:srgbClr val="FFC000"/>
                </a:solidFill>
                <a:latin typeface="+mj-lt"/>
                <a:sym typeface="Wingdings" pitchFamily="2" charset="2"/>
              </a:rPr>
              <a:t> </a:t>
            </a:r>
            <a:r>
              <a:rPr lang="it-IT" b="1" dirty="0" err="1">
                <a:solidFill>
                  <a:srgbClr val="FFC000"/>
                </a:solidFill>
                <a:latin typeface="+mj-lt"/>
                <a:sym typeface="Wingdings" pitchFamily="2" charset="2"/>
              </a:rPr>
              <a:t>problem</a:t>
            </a:r>
            <a:r>
              <a:rPr lang="it-IT" b="1" dirty="0">
                <a:solidFill>
                  <a:srgbClr val="FFC000"/>
                </a:solidFill>
                <a:latin typeface="+mj-lt"/>
                <a:sym typeface="Wingdings" pitchFamily="2" charset="2"/>
              </a:rPr>
              <a:t>!</a:t>
            </a:r>
            <a:endParaRPr lang="it-IT" dirty="0"/>
          </a:p>
        </p:txBody>
      </p:sp>
    </p:spTree>
    <p:extLst>
      <p:ext uri="{BB962C8B-B14F-4D97-AF65-F5344CB8AC3E}">
        <p14:creationId xmlns:p14="http://schemas.microsoft.com/office/powerpoint/2010/main" val="386061577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6926</TotalTime>
  <Words>4398</Words>
  <Application>Microsoft Office PowerPoint</Application>
  <PresentationFormat>Widescreen</PresentationFormat>
  <Paragraphs>530</Paragraphs>
  <Slides>86</Slides>
  <Notes>1</Notes>
  <HiddenSlides>0</HiddenSlides>
  <MMClips>0</MMClips>
  <ScaleCrop>false</ScaleCrop>
  <HeadingPairs>
    <vt:vector size="8" baseType="variant">
      <vt:variant>
        <vt:lpstr>Caratteri utilizzati</vt:lpstr>
      </vt:variant>
      <vt:variant>
        <vt:i4>17</vt:i4>
      </vt:variant>
      <vt:variant>
        <vt:lpstr>Tema</vt:lpstr>
      </vt:variant>
      <vt:variant>
        <vt:i4>1</vt:i4>
      </vt:variant>
      <vt:variant>
        <vt:lpstr>Server OLE incorporati</vt:lpstr>
      </vt:variant>
      <vt:variant>
        <vt:i4>3</vt:i4>
      </vt:variant>
      <vt:variant>
        <vt:lpstr>Titoli diapositive</vt:lpstr>
      </vt:variant>
      <vt:variant>
        <vt:i4>86</vt:i4>
      </vt:variant>
    </vt:vector>
  </HeadingPairs>
  <TitlesOfParts>
    <vt:vector size="107" baseType="lpstr">
      <vt:lpstr>Microsoft YaHei</vt:lpstr>
      <vt:lpstr>ＭＳ Ｐゴシック</vt:lpstr>
      <vt:lpstr>Aptos</vt:lpstr>
      <vt:lpstr>Aptos Display</vt:lpstr>
      <vt:lpstr>Arial</vt:lpstr>
      <vt:lpstr>Calibri</vt:lpstr>
      <vt:lpstr>Cambria</vt:lpstr>
      <vt:lpstr>Cambria Math</vt:lpstr>
      <vt:lpstr>Comic Sans MS</vt:lpstr>
      <vt:lpstr>Liberation Sans</vt:lpstr>
      <vt:lpstr>Nimbus Sans L</vt:lpstr>
      <vt:lpstr>NimbusRomNo9L-Medi</vt:lpstr>
      <vt:lpstr>NimbusRomNo9L-Regu</vt:lpstr>
      <vt:lpstr>OpenSymbol</vt:lpstr>
      <vt:lpstr>Symbol</vt:lpstr>
      <vt:lpstr>Times New Roman</vt:lpstr>
      <vt:lpstr>Wingdings</vt:lpstr>
      <vt:lpstr>Tema di Office</vt:lpstr>
      <vt:lpstr>Equation</vt:lpstr>
      <vt:lpstr>Clip</vt:lpstr>
      <vt:lpstr>Equazione</vt:lpstr>
      <vt:lpstr>Experimental Nuclear Astrophysics: an introduction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Giovanni Luca Guardo</dc:creator>
  <cp:lastModifiedBy>Giovanni Luca Guardo</cp:lastModifiedBy>
  <cp:revision>16</cp:revision>
  <dcterms:created xsi:type="dcterms:W3CDTF">2026-05-12T10:13:37Z</dcterms:created>
  <dcterms:modified xsi:type="dcterms:W3CDTF">2026-05-18T08:51:59Z</dcterms:modified>
</cp:coreProperties>
</file>