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81" r:id="rId2"/>
    <p:sldId id="256" r:id="rId3"/>
    <p:sldId id="264" r:id="rId4"/>
    <p:sldId id="261" r:id="rId5"/>
    <p:sldId id="270" r:id="rId6"/>
    <p:sldId id="280" r:id="rId7"/>
    <p:sldId id="277" r:id="rId8"/>
    <p:sldId id="271" r:id="rId9"/>
    <p:sldId id="275" r:id="rId10"/>
    <p:sldId id="274" r:id="rId11"/>
    <p:sldId id="276" r:id="rId12"/>
    <p:sldId id="278" r:id="rId13"/>
    <p:sldId id="279" r:id="rId14"/>
    <p:sldId id="285" r:id="rId15"/>
    <p:sldId id="283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B00B21-030E-1F4B-719B-7050603724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07A8F3-0833-0DC4-89E0-3CB484393E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AF568-98AA-48FE-8B88-79F1E7A94BA7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85849F-103D-38E9-2653-68A0168475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62EB9B-5418-FFEE-FDC5-005820F889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F66FF-CCEE-4BE2-9F90-6685B80D0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00018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BC341-B773-44A9-981C-33F7C17C8714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112D0-EC9E-4746-A9CE-06F96ACB9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40149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81D526F8-5BC0-4F50-8F35-C19E67F9EBB8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A453E1B-790D-4975-8863-7F369296F1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087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26F8-5BC0-4F50-8F35-C19E67F9EBB8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3E1B-790D-4975-8863-7F369296F1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027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26F8-5BC0-4F50-8F35-C19E67F9EBB8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3E1B-790D-4975-8863-7F369296F1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482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26F8-5BC0-4F50-8F35-C19E67F9EBB8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3E1B-790D-4975-8863-7F369296F185}" type="slidenum">
              <a:rPr lang="en-GB" smtClean="0"/>
              <a:t>‹#›</a:t>
            </a:fld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9178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26F8-5BC0-4F50-8F35-C19E67F9EBB8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3E1B-790D-4975-8863-7F369296F1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551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26F8-5BC0-4F50-8F35-C19E67F9EBB8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3E1B-790D-4975-8863-7F369296F1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21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26F8-5BC0-4F50-8F35-C19E67F9EBB8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3E1B-790D-4975-8863-7F369296F1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203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26F8-5BC0-4F50-8F35-C19E67F9EBB8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3E1B-790D-4975-8863-7F369296F1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23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26F8-5BC0-4F50-8F35-C19E67F9EBB8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3E1B-790D-4975-8863-7F369296F1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970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26F8-5BC0-4F50-8F35-C19E67F9EBB8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3E1B-790D-4975-8863-7F369296F1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284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26F8-5BC0-4F50-8F35-C19E67F9EBB8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3E1B-790D-4975-8863-7F369296F1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271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26F8-5BC0-4F50-8F35-C19E67F9EBB8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3E1B-790D-4975-8863-7F369296F1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99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26F8-5BC0-4F50-8F35-C19E67F9EBB8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3E1B-790D-4975-8863-7F369296F1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6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26F8-5BC0-4F50-8F35-C19E67F9EBB8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3E1B-790D-4975-8863-7F369296F1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343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26F8-5BC0-4F50-8F35-C19E67F9EBB8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3E1B-790D-4975-8863-7F369296F1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959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26F8-5BC0-4F50-8F35-C19E67F9EBB8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3E1B-790D-4975-8863-7F369296F1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18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26F8-5BC0-4F50-8F35-C19E67F9EBB8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3E1B-790D-4975-8863-7F369296F1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28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526F8-5BC0-4F50-8F35-C19E67F9EBB8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53E1B-790D-4975-8863-7F369296F1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250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C4B2A-1E93-86B9-5B6F-ADF57D9751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/>
              <a:t>BTS26 - </a:t>
            </a:r>
            <a:r>
              <a:rPr lang="en-GB" dirty="0" err="1"/>
              <a:t>Vacuserv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F614C7E-5FFF-D473-7B0E-250FF9F353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3133740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dirty="0"/>
              <a:t>Vacuum presentation and Experiments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sz="1200" dirty="0" err="1"/>
              <a:t>Prezentat</a:t>
            </a:r>
            <a:r>
              <a:rPr lang="en-GB" sz="1200" dirty="0"/>
              <a:t> de Mircea Lupas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49DB8F2-3835-BE62-F47C-91DE7034BC2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b="86139"/>
          <a:stretch>
            <a:fillRect/>
          </a:stretch>
        </p:blipFill>
        <p:spPr>
          <a:xfrm>
            <a:off x="7343156" y="0"/>
            <a:ext cx="4848844" cy="95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91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03612-2E71-1DDC-DB84-0323BE6BE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541B9-F0E0-4413-FE5A-3934512D92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2032" y="1122363"/>
            <a:ext cx="10058400" cy="950614"/>
          </a:xfrm>
        </p:spPr>
        <p:txBody>
          <a:bodyPr>
            <a:normAutofit/>
          </a:bodyPr>
          <a:lstStyle/>
          <a:p>
            <a:r>
              <a:rPr lang="en-GB" dirty="0"/>
              <a:t>Objects n vacuum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FF8ED56D-4692-69EB-724D-41069412B381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082979" y="2244726"/>
                <a:ext cx="10058400" cy="3694256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Tx/>
                  <a:buChar char="-"/>
                </a:pPr>
                <a:r>
                  <a:rPr lang="en-GB" dirty="0"/>
                  <a:t>What happens with a ballon under vacuum?</a:t>
                </a:r>
              </a:p>
              <a:p>
                <a:pPr marL="342900" indent="-342900">
                  <a:buFontTx/>
                  <a:buChar char="-"/>
                </a:pPr>
                <a:r>
                  <a:rPr lang="en-GB" dirty="0"/>
                  <a:t>Boyle’s Law –&gt;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dirty="0"/>
              </a:p>
              <a:p>
                <a:pPr marL="342900" indent="-342900">
                  <a:buFontTx/>
                  <a:buChar char="-"/>
                </a:pPr>
                <a:r>
                  <a:rPr lang="en-GB" dirty="0"/>
                  <a:t>What happens with Shaving cream under vacuum?</a:t>
                </a:r>
              </a:p>
              <a:p>
                <a:pPr marL="342900" indent="-342900">
                  <a:buFontTx/>
                  <a:buChar char="-"/>
                </a:pPr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FF8ED56D-4692-69EB-724D-41069412B3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082979" y="2244726"/>
                <a:ext cx="10058400" cy="3694256"/>
              </a:xfrm>
              <a:blipFill>
                <a:blip r:embed="rId2"/>
                <a:stretch>
                  <a:fillRect l="-848" t="-11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phic 4">
            <a:extLst>
              <a:ext uri="{FF2B5EF4-FFF2-40B4-BE49-F238E27FC236}">
                <a16:creationId xmlns:a16="http://schemas.microsoft.com/office/drawing/2014/main" id="{C7C0D84A-ECC6-5E52-59DF-2BA95986F74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86139"/>
          <a:stretch>
            <a:fillRect/>
          </a:stretch>
        </p:blipFill>
        <p:spPr>
          <a:xfrm>
            <a:off x="7343156" y="0"/>
            <a:ext cx="4848844" cy="95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21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365EF-EE90-0CC7-90D5-87A98160B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0A69D-F4F7-BB91-113E-A39530F6CC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2032" y="1122363"/>
            <a:ext cx="10058400" cy="950614"/>
          </a:xfrm>
        </p:spPr>
        <p:txBody>
          <a:bodyPr>
            <a:normAutofit/>
          </a:bodyPr>
          <a:lstStyle/>
          <a:p>
            <a:r>
              <a:rPr lang="en-GB" dirty="0"/>
              <a:t>Water in vacuum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576106-808F-CB13-7123-CF28A28975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2032" y="2244726"/>
            <a:ext cx="10058400" cy="3694256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en-GB" dirty="0"/>
              <a:t>Can Water survive in Outer space?</a:t>
            </a:r>
          </a:p>
          <a:p>
            <a:pPr marL="342900" indent="-342900">
              <a:buFontTx/>
              <a:buChar char="-"/>
            </a:pPr>
            <a:r>
              <a:rPr lang="en-GB" dirty="0"/>
              <a:t>What does it mean to freeze / Boil / condensate? When does this happen??</a:t>
            </a:r>
          </a:p>
          <a:p>
            <a:pPr marL="342900" indent="-342900">
              <a:buFontTx/>
              <a:buChar char="-"/>
            </a:pPr>
            <a:r>
              <a:rPr lang="en-GB" dirty="0"/>
              <a:t>What happens to water in vacuum?</a:t>
            </a:r>
          </a:p>
          <a:p>
            <a:pPr marL="342900" indent="-342900">
              <a:buFontTx/>
              <a:buChar char="-"/>
            </a:pPr>
            <a:r>
              <a:rPr lang="en-GB" dirty="0"/>
              <a:t>What happens to the temperature of water in vacuum?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035CB2C-AEC7-095A-E585-A1BFBCF456C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b="86139"/>
          <a:stretch>
            <a:fillRect/>
          </a:stretch>
        </p:blipFill>
        <p:spPr>
          <a:xfrm>
            <a:off x="7343156" y="0"/>
            <a:ext cx="4848844" cy="95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500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07" end="1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charRg st="107" end="1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40" end="1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charRg st="140" end="1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BC04E-20A8-D3EE-2822-951A281CC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804" y="-1"/>
            <a:ext cx="2199315" cy="6735107"/>
          </a:xfrm>
        </p:spPr>
        <p:txBody>
          <a:bodyPr/>
          <a:lstStyle/>
          <a:p>
            <a:r>
              <a:rPr lang="en-GB" dirty="0"/>
              <a:t>Tripoint of Water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6FDB25-52BE-F487-A228-6A5A6F8097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081" y="122893"/>
            <a:ext cx="7930835" cy="6612214"/>
          </a:xfrm>
        </p:spPr>
      </p:pic>
    </p:spTree>
    <p:extLst>
      <p:ext uri="{BB962C8B-B14F-4D97-AF65-F5344CB8AC3E}">
        <p14:creationId xmlns:p14="http://schemas.microsoft.com/office/powerpoint/2010/main" val="111345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15">
            <a:extLst>
              <a:ext uri="{FF2B5EF4-FFF2-40B4-BE49-F238E27FC236}">
                <a16:creationId xmlns:a16="http://schemas.microsoft.com/office/drawing/2014/main" id="{E1B59CBB-7C24-8625-8C4B-709D6D2D47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5" y="1530036"/>
            <a:ext cx="4515322" cy="3727764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en-GB" dirty="0"/>
              <a:t>Water is expected to boil at 20 mbar when temperature is at 20 °C</a:t>
            </a:r>
          </a:p>
          <a:p>
            <a:pPr marL="342900" indent="-342900">
              <a:buFontTx/>
              <a:buChar char="-"/>
            </a:pPr>
            <a:r>
              <a:rPr lang="en-GB" dirty="0"/>
              <a:t>This is why you can’t Boil an Egg on mount Everest. The water does not reach 100 °C</a:t>
            </a:r>
          </a:p>
          <a:p>
            <a:pPr marL="342900" indent="-342900">
              <a:buFontTx/>
              <a:buChar char="-"/>
            </a:pPr>
            <a:r>
              <a:rPr lang="en-GB" dirty="0" err="1"/>
              <a:t>aprox</a:t>
            </a:r>
            <a:r>
              <a:rPr lang="en-GB" dirty="0"/>
              <a:t> 330 </a:t>
            </a:r>
            <a:r>
              <a:rPr lang="en-GB" dirty="0" err="1"/>
              <a:t>mBar</a:t>
            </a:r>
            <a:r>
              <a:rPr lang="en-GB" dirty="0"/>
              <a:t> on Mount Everest -&gt; Boiling point at around 70 °C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3C713F-0B34-7AE2-85F7-DB203CF05C9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2" t="55138" r="43571" b="134"/>
          <a:stretch>
            <a:fillRect/>
          </a:stretch>
        </p:blipFill>
        <p:spPr>
          <a:xfrm>
            <a:off x="6603732" y="169862"/>
            <a:ext cx="2596251" cy="6518275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9C11CC-70BB-136D-A517-9EEBF2B29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29" t="55231" r="1" b="1081"/>
          <a:stretch>
            <a:fillRect/>
          </a:stretch>
        </p:blipFill>
        <p:spPr>
          <a:xfrm>
            <a:off x="9199983" y="169862"/>
            <a:ext cx="1479123" cy="63831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5421D8-A728-3AA4-1AD5-38B3A55F46C6}"/>
              </a:ext>
            </a:extLst>
          </p:cNvPr>
          <p:cNvSpPr txBox="1"/>
          <p:nvPr/>
        </p:nvSpPr>
        <p:spPr>
          <a:xfrm>
            <a:off x="1955549" y="102304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268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35DAD-B69C-F7A9-AF0C-6A791D03C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66A58-9C20-02A4-DC7F-122D5A456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2032" y="1122363"/>
            <a:ext cx="10058400" cy="950614"/>
          </a:xfrm>
        </p:spPr>
        <p:txBody>
          <a:bodyPr>
            <a:normAutofit/>
          </a:bodyPr>
          <a:lstStyle/>
          <a:p>
            <a:r>
              <a:rPr lang="en-GB" dirty="0"/>
              <a:t>Sound in vacuum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301AF7-8EBD-F3F2-31E2-A12CA63C5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2032" y="2244726"/>
            <a:ext cx="10058400" cy="3694256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en-GB" dirty="0"/>
              <a:t>In space nobody hears you scream</a:t>
            </a:r>
          </a:p>
          <a:p>
            <a:pPr marL="342900" indent="-342900">
              <a:buFontTx/>
              <a:buChar char="-"/>
            </a:pPr>
            <a:r>
              <a:rPr lang="en-GB" dirty="0"/>
              <a:t>Sound needs a medium to travel. There are “no” molecules in a vacuum, therefore no sound. 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B35908F-C3AB-FCB4-52E7-B54C9574134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b="86139"/>
          <a:stretch>
            <a:fillRect/>
          </a:stretch>
        </p:blipFill>
        <p:spPr>
          <a:xfrm>
            <a:off x="7343156" y="0"/>
            <a:ext cx="4848844" cy="95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856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3D354-BA3C-D791-4C36-8E7A3EC68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2E7B5-157C-4375-0D68-C70A3711F9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2032" y="1122363"/>
            <a:ext cx="10058400" cy="950614"/>
          </a:xfrm>
        </p:spPr>
        <p:txBody>
          <a:bodyPr>
            <a:normAutofit/>
          </a:bodyPr>
          <a:lstStyle/>
          <a:p>
            <a:r>
              <a:rPr lang="en-GB" dirty="0"/>
              <a:t>Sweets in Vacuum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BA1EB4-B9C1-97FA-837D-B04709B73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2032" y="2244726"/>
            <a:ext cx="10058400" cy="3694256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en-GB" dirty="0"/>
              <a:t>What </a:t>
            </a:r>
            <a:r>
              <a:rPr lang="en-GB" dirty="0" err="1"/>
              <a:t>happends</a:t>
            </a:r>
            <a:r>
              <a:rPr lang="en-GB" dirty="0"/>
              <a:t> to a </a:t>
            </a:r>
            <a:r>
              <a:rPr lang="en-GB" dirty="0" err="1"/>
              <a:t>marshmellow</a:t>
            </a:r>
            <a:r>
              <a:rPr lang="en-GB" dirty="0"/>
              <a:t> in Vacuum?</a:t>
            </a:r>
          </a:p>
          <a:p>
            <a:pPr marL="342900" indent="-342900">
              <a:buFontTx/>
              <a:buChar char="-"/>
            </a:pPr>
            <a:r>
              <a:rPr lang="en-GB" dirty="0"/>
              <a:t>Similar to Freeze-Drying – See strawberries, bananas.</a:t>
            </a:r>
          </a:p>
          <a:p>
            <a:pPr marL="342900" indent="-342900">
              <a:buFontTx/>
              <a:buChar char="-"/>
            </a:pPr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6136AC6-EDFC-1550-D57A-5EF43DC28E2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b="86139"/>
          <a:stretch>
            <a:fillRect/>
          </a:stretch>
        </p:blipFill>
        <p:spPr>
          <a:xfrm>
            <a:off x="7343156" y="0"/>
            <a:ext cx="4848844" cy="95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38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1D0A2-B67A-4B00-1A35-D1C38C7E3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48051-499E-CF7B-3AF2-170022C4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3693"/>
            <a:ext cx="9144000" cy="950614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dirty="0"/>
              <a:t>That’s it.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Questions?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C3D1D7B-E271-2919-8359-98E2C9BBED9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b="86139"/>
          <a:stretch>
            <a:fillRect/>
          </a:stretch>
        </p:blipFill>
        <p:spPr>
          <a:xfrm>
            <a:off x="7343156" y="0"/>
            <a:ext cx="4848844" cy="95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192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55F75-84B5-9E7F-B7C9-C565F3E54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2032" y="1122363"/>
            <a:ext cx="10058400" cy="950614"/>
          </a:xfrm>
        </p:spPr>
        <p:txBody>
          <a:bodyPr>
            <a:normAutofit/>
          </a:bodyPr>
          <a:lstStyle/>
          <a:p>
            <a:r>
              <a:rPr lang="en-GB" dirty="0"/>
              <a:t>Who are we and what do we do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E78010-ED0D-D59B-CCA4-9BCCBABB6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2032" y="2244726"/>
            <a:ext cx="10058400" cy="3694256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 - Family business founded in 1991</a:t>
            </a:r>
          </a:p>
          <a:p>
            <a:pPr algn="l"/>
            <a:r>
              <a:rPr lang="en-GB" dirty="0"/>
              <a:t> - 3 Employees with a combined experience of over 50 Years</a:t>
            </a:r>
          </a:p>
          <a:p>
            <a:r>
              <a:rPr lang="en-GB" dirty="0"/>
              <a:t> - We make Vacuum </a:t>
            </a:r>
            <a:r>
              <a:rPr lang="en-GB" dirty="0" err="1"/>
              <a:t>happend</a:t>
            </a:r>
            <a:r>
              <a:rPr lang="en-GB" dirty="0"/>
              <a:t>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  <a:p>
            <a:r>
              <a:rPr lang="en-GB" dirty="0"/>
              <a:t> - We offer System counselling, System upgrading, System retrofitting</a:t>
            </a:r>
          </a:p>
          <a:p>
            <a:r>
              <a:rPr lang="en-GB" dirty="0"/>
              <a:t> - Leak testing, calibration services, on-site repair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840F4EF-86FF-0C79-FECC-E602172D034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b="86139"/>
          <a:stretch>
            <a:fillRect/>
          </a:stretch>
        </p:blipFill>
        <p:spPr>
          <a:xfrm>
            <a:off x="7343156" y="0"/>
            <a:ext cx="4848844" cy="95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307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E34BB-F007-C593-E46A-FE209CDD1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6D495-3863-E090-8BCB-D98174C339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2032" y="1122363"/>
            <a:ext cx="10058400" cy="950614"/>
          </a:xfrm>
        </p:spPr>
        <p:txBody>
          <a:bodyPr>
            <a:normAutofit/>
          </a:bodyPr>
          <a:lstStyle/>
          <a:p>
            <a:r>
              <a:rPr lang="en-GB" dirty="0"/>
              <a:t>How do we do it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12EC25-AFC4-AB69-F36C-867CD6532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2032" y="2244726"/>
            <a:ext cx="10058400" cy="3694256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 - We work with top-notch companies</a:t>
            </a:r>
          </a:p>
          <a:p>
            <a:r>
              <a:rPr lang="en-GB" dirty="0"/>
              <a:t> - </a:t>
            </a:r>
            <a:r>
              <a:rPr lang="en-GB" u="sng" dirty="0"/>
              <a:t>Busch-Pfeiffer / Edwards</a:t>
            </a:r>
          </a:p>
          <a:p>
            <a:r>
              <a:rPr lang="en-GB" dirty="0"/>
              <a:t> - Entire Vacuum range for pumps, Off the shelf and custom chambers, Off the shelf and custom components, vacuum measurement.</a:t>
            </a:r>
          </a:p>
          <a:p>
            <a:r>
              <a:rPr lang="en-GB" dirty="0"/>
              <a:t> - </a:t>
            </a:r>
            <a:r>
              <a:rPr lang="en-GB" u="sng" dirty="0"/>
              <a:t>VAT Valves</a:t>
            </a:r>
          </a:p>
          <a:p>
            <a:r>
              <a:rPr lang="en-GB" dirty="0"/>
              <a:t> - Leading Valve manufacturer, Custom Edge Welded Bellows.</a:t>
            </a:r>
          </a:p>
          <a:p>
            <a:r>
              <a:rPr lang="en-GB" dirty="0"/>
              <a:t> - </a:t>
            </a:r>
            <a:r>
              <a:rPr lang="en-GB" u="sng" dirty="0" err="1"/>
              <a:t>Scia</a:t>
            </a:r>
            <a:r>
              <a:rPr lang="en-GB" u="sng" dirty="0"/>
              <a:t> Systems</a:t>
            </a:r>
          </a:p>
          <a:p>
            <a:r>
              <a:rPr lang="en-GB" dirty="0"/>
              <a:t> - Manufacturer of Precise surface processing equipment. </a:t>
            </a:r>
          </a:p>
          <a:p>
            <a:r>
              <a:rPr lang="en-GB" dirty="0"/>
              <a:t> - Other companies on a case-by-case basis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12181CA-8F07-F971-77E9-4CD07D31DD9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b="86139"/>
          <a:stretch>
            <a:fillRect/>
          </a:stretch>
        </p:blipFill>
        <p:spPr>
          <a:xfrm>
            <a:off x="7343156" y="0"/>
            <a:ext cx="4848844" cy="95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071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84644-193D-DABC-78C9-CA86493EE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AD377-4AE8-31B1-10E7-7084995C4E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3693"/>
            <a:ext cx="9144000" cy="950614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Experiments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F66AD3C-8C96-6674-30DA-5BD83AF50DF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b="86139"/>
          <a:stretch>
            <a:fillRect/>
          </a:stretch>
        </p:blipFill>
        <p:spPr>
          <a:xfrm>
            <a:off x="7343156" y="0"/>
            <a:ext cx="4848844" cy="95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664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7ED56-ABA1-E452-34C8-D4DAB2C75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60C2E-58F0-C565-CDD5-8A7E5271F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2032" y="1122363"/>
            <a:ext cx="10058400" cy="950614"/>
          </a:xfrm>
        </p:spPr>
        <p:txBody>
          <a:bodyPr>
            <a:normAutofit/>
          </a:bodyPr>
          <a:lstStyle/>
          <a:p>
            <a:r>
              <a:rPr lang="en-GB" dirty="0"/>
              <a:t>What is vacuum?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DB5A37-3519-96E0-DC6E-D1D9FA33B0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2032" y="2244726"/>
            <a:ext cx="10058400" cy="3694256"/>
          </a:xfrm>
        </p:spPr>
        <p:txBody>
          <a:bodyPr>
            <a:normAutofit/>
          </a:bodyPr>
          <a:lstStyle/>
          <a:p>
            <a:r>
              <a:rPr lang="en-GB" dirty="0"/>
              <a:t> - Basically nothing</a:t>
            </a:r>
          </a:p>
          <a:p>
            <a:r>
              <a:rPr lang="en-GB" dirty="0"/>
              <a:t> - There are different types of </a:t>
            </a:r>
            <a:r>
              <a:rPr lang="en-GB" dirty="0" err="1"/>
              <a:t>vaccum</a:t>
            </a:r>
            <a:r>
              <a:rPr lang="en-GB" dirty="0"/>
              <a:t> and ways to do it</a:t>
            </a:r>
          </a:p>
          <a:p>
            <a:r>
              <a:rPr lang="en-GB" dirty="0"/>
              <a:t> - Rough Vacuum, Low Vacuum, High Vacuum , UHV</a:t>
            </a:r>
          </a:p>
          <a:p>
            <a:r>
              <a:rPr lang="en-GB" dirty="0"/>
              <a:t> - Mechanical pumps, “thermal“, Turbo Pumps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B0D74C9-A78A-48B7-05A4-B1F8E1B5ABC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b="86139"/>
          <a:stretch>
            <a:fillRect/>
          </a:stretch>
        </p:blipFill>
        <p:spPr>
          <a:xfrm>
            <a:off x="7343156" y="0"/>
            <a:ext cx="4848844" cy="95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31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C2E85B-C2EE-69B5-F872-6F41C7EB7C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424" y="0"/>
            <a:ext cx="6799152" cy="6799152"/>
          </a:xfrm>
        </p:spPr>
      </p:pic>
    </p:spTree>
    <p:extLst>
      <p:ext uri="{BB962C8B-B14F-4D97-AF65-F5344CB8AC3E}">
        <p14:creationId xmlns:p14="http://schemas.microsoft.com/office/powerpoint/2010/main" val="138469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3E612-3B77-FF81-ECE5-F77FE9839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0238" y="154931"/>
            <a:ext cx="8087761" cy="688330"/>
          </a:xfrm>
        </p:spPr>
        <p:txBody>
          <a:bodyPr>
            <a:normAutofit fontScale="90000"/>
          </a:bodyPr>
          <a:lstStyle/>
          <a:p>
            <a:r>
              <a:rPr lang="en-GB" dirty="0"/>
              <a:t>Mean Free path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3B061E28-7D6E-BA0D-8BF5-A7365A105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1239083"/>
            <a:ext cx="2949073" cy="4781471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Tx/>
              <a:buChar char="-"/>
            </a:pPr>
            <a:r>
              <a:rPr lang="en-GB" dirty="0"/>
              <a:t>Average distance between collision of 2 molecules</a:t>
            </a:r>
          </a:p>
          <a:p>
            <a:pPr marL="342900" indent="-342900">
              <a:buFontTx/>
              <a:buChar char="-"/>
            </a:pPr>
            <a:r>
              <a:rPr lang="en-GB" dirty="0"/>
              <a:t>If at atmospheric pressure 1 molecule takes around 59 nm to hit another molecule, at E-8 mbar it will take around 5.9 km to hit another molecule</a:t>
            </a:r>
          </a:p>
          <a:p>
            <a:pPr marL="342900" indent="-342900">
              <a:buFontTx/>
              <a:buChar char="-"/>
            </a:pPr>
            <a:r>
              <a:rPr lang="en-GB" dirty="0"/>
              <a:t>In our Experiments, the Mean free Path is </a:t>
            </a:r>
            <a:r>
              <a:rPr lang="en-GB" dirty="0" err="1"/>
              <a:t>aprox</a:t>
            </a:r>
            <a:r>
              <a:rPr lang="en-GB" dirty="0"/>
              <a:t>. 0.59 mm.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009546-3074-D7DD-4762-10DF57427E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160" t="36567" r="25446" b="10896"/>
          <a:stretch>
            <a:fillRect/>
          </a:stretch>
        </p:blipFill>
        <p:spPr>
          <a:xfrm>
            <a:off x="5126977" y="1096625"/>
            <a:ext cx="6730706" cy="492393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B5242D4-12F4-ACB2-E631-1AF35EB7ED9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86139"/>
          <a:stretch>
            <a:fillRect/>
          </a:stretch>
        </p:blipFill>
        <p:spPr>
          <a:xfrm>
            <a:off x="7343156" y="0"/>
            <a:ext cx="4848844" cy="95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80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FB3D5-6646-13ED-2F8C-3F06D3D49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A6151-FA5B-7DAB-55F7-0B7B1120CE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2032" y="1122363"/>
            <a:ext cx="10058400" cy="950614"/>
          </a:xfrm>
        </p:spPr>
        <p:txBody>
          <a:bodyPr>
            <a:normAutofit/>
          </a:bodyPr>
          <a:lstStyle/>
          <a:p>
            <a:r>
              <a:rPr lang="en-GB" dirty="0"/>
              <a:t>Magdeburg hemispheres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77465B-0B62-9EE0-8154-E3D769A4B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2032" y="2244726"/>
            <a:ext cx="10058400" cy="3694256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en-GB" dirty="0"/>
              <a:t>Made in 1654 by Otto von Guericke to demonstrate the concept of </a:t>
            </a:r>
            <a:r>
              <a:rPr lang="en-GB" dirty="0" err="1"/>
              <a:t>athmospheric</a:t>
            </a:r>
            <a:r>
              <a:rPr lang="en-GB" dirty="0"/>
              <a:t> pressure.</a:t>
            </a:r>
          </a:p>
          <a:p>
            <a:pPr marL="342900" indent="-342900">
              <a:buFontTx/>
              <a:buChar char="-"/>
            </a:pPr>
            <a:r>
              <a:rPr lang="en-GB" dirty="0"/>
              <a:t>Wanted to demonstrate the first vacuum pump </a:t>
            </a:r>
          </a:p>
          <a:p>
            <a:pPr marL="342900" indent="-342900">
              <a:buFontTx/>
              <a:buChar char="-"/>
            </a:pPr>
            <a:r>
              <a:rPr lang="en-GB" dirty="0"/>
              <a:t>51 cm in diameter, 16 horses tried to pull them apart.</a:t>
            </a:r>
          </a:p>
          <a:p>
            <a:pPr marL="342900" indent="-342900">
              <a:buFontTx/>
              <a:buChar char="-"/>
            </a:pPr>
            <a:r>
              <a:rPr lang="en-GB" dirty="0"/>
              <a:t>Can you beat 16 Horses?</a:t>
            </a:r>
          </a:p>
          <a:p>
            <a:pPr marL="342900" indent="-342900">
              <a:buFontTx/>
              <a:buChar char="-"/>
            </a:pPr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FBACF1E-9B49-A239-1EE6-3FA96F7CC36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b="86139"/>
          <a:stretch>
            <a:fillRect/>
          </a:stretch>
        </p:blipFill>
        <p:spPr>
          <a:xfrm>
            <a:off x="7343156" y="0"/>
            <a:ext cx="4848844" cy="95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17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68EEF-710F-F0E4-7646-A1F46747A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E84FB-988F-9A84-E1ED-99136CBAE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2032" y="1122363"/>
            <a:ext cx="10058400" cy="950614"/>
          </a:xfrm>
        </p:spPr>
        <p:txBody>
          <a:bodyPr>
            <a:normAutofit/>
          </a:bodyPr>
          <a:lstStyle/>
          <a:p>
            <a:r>
              <a:rPr lang="en-GB" dirty="0"/>
              <a:t>Types of vacuum- Termic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E3AE91-C43E-D4CB-76E3-6FD1CD529F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2032" y="2244726"/>
            <a:ext cx="10058400" cy="3694256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en-GB" dirty="0"/>
              <a:t>Fire Triangle– </a:t>
            </a:r>
            <a:r>
              <a:rPr lang="en-GB" dirty="0" err="1"/>
              <a:t>HeaT</a:t>
            </a:r>
            <a:r>
              <a:rPr lang="en-GB" dirty="0"/>
              <a:t>, </a:t>
            </a:r>
            <a:r>
              <a:rPr lang="en-GB" dirty="0" err="1"/>
              <a:t>Oxigen</a:t>
            </a:r>
            <a:r>
              <a:rPr lang="en-GB" dirty="0"/>
              <a:t>, Fuel</a:t>
            </a:r>
          </a:p>
          <a:p>
            <a:pPr marL="342900" indent="-342900">
              <a:buFontTx/>
              <a:buChar char="-"/>
            </a:pPr>
            <a:r>
              <a:rPr lang="en-GB" dirty="0"/>
              <a:t>Charles Law– The Volume of a given mass of </a:t>
            </a:r>
            <a:r>
              <a:rPr lang="en-GB" dirty="0" err="1"/>
              <a:t>gass</a:t>
            </a:r>
            <a:r>
              <a:rPr lang="en-GB" dirty="0"/>
              <a:t> is directly proportional to its absolute temperature, provided the pressure remains constant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FFC5B27-E54E-3D02-A37A-C07C6B4028D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b="86139"/>
          <a:stretch>
            <a:fillRect/>
          </a:stretch>
        </p:blipFill>
        <p:spPr>
          <a:xfrm>
            <a:off x="7343156" y="0"/>
            <a:ext cx="4848844" cy="95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961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16103</TotalTime>
  <Words>502</Words>
  <Application>Microsoft Office PowerPoint</Application>
  <PresentationFormat>Widescreen</PresentationFormat>
  <Paragraphs>62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Tw Cen MT</vt:lpstr>
      <vt:lpstr>Wingdings</vt:lpstr>
      <vt:lpstr>Circuit</vt:lpstr>
      <vt:lpstr>BTS26 - Vacuserv</vt:lpstr>
      <vt:lpstr>Who are we and what do we do</vt:lpstr>
      <vt:lpstr>How do we do it </vt:lpstr>
      <vt:lpstr>Experiments</vt:lpstr>
      <vt:lpstr>What is vacuum?</vt:lpstr>
      <vt:lpstr>PowerPoint Presentation</vt:lpstr>
      <vt:lpstr>Mean Free path</vt:lpstr>
      <vt:lpstr>Magdeburg hemispheres</vt:lpstr>
      <vt:lpstr>Types of vacuum- Termic</vt:lpstr>
      <vt:lpstr>Objects n vacuum</vt:lpstr>
      <vt:lpstr>Water in vacuum</vt:lpstr>
      <vt:lpstr>Tripoint of Water</vt:lpstr>
      <vt:lpstr>PowerPoint Presentation</vt:lpstr>
      <vt:lpstr>Sound in vacuum</vt:lpstr>
      <vt:lpstr>Sweets in Vacuum</vt:lpstr>
      <vt:lpstr> That’s it. 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Mircea Lupas</dc:creator>
  <cp:lastModifiedBy>Lupas Mircea</cp:lastModifiedBy>
  <cp:revision>20</cp:revision>
  <dcterms:created xsi:type="dcterms:W3CDTF">2025-06-11T06:57:28Z</dcterms:created>
  <dcterms:modified xsi:type="dcterms:W3CDTF">2026-05-22T09:31:23Z</dcterms:modified>
</cp:coreProperties>
</file>