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</p:sldIdLst>
  <p:sldSz cy="5143500" cx="9144000"/>
  <p:notesSz cx="6858000" cy="9144000"/>
  <p:embeddedFontLst>
    <p:embeddedFont>
      <p:font typeface="Ubuntu"/>
      <p:regular r:id="rId61"/>
      <p:bold r:id="rId62"/>
      <p:italic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3D72D25-789C-4258-80F2-C74B160918D4}">
  <a:tblStyle styleId="{43D72D25-789C-4258-80F2-C74B160918D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Ubuntu-bold.fntdata"/><Relationship Id="rId61" Type="http://schemas.openxmlformats.org/officeDocument/2006/relationships/font" Target="fonts/Ubuntu-regular.fntdata"/><Relationship Id="rId20" Type="http://schemas.openxmlformats.org/officeDocument/2006/relationships/slide" Target="slides/slide14.xml"/><Relationship Id="rId64" Type="http://schemas.openxmlformats.org/officeDocument/2006/relationships/font" Target="fonts/Ubuntu-boldItalic.fntdata"/><Relationship Id="rId63" Type="http://schemas.openxmlformats.org/officeDocument/2006/relationships/font" Target="fonts/Ubuntu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d38f9691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fd38f9691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fd36da581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fd36da581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fd36da581a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fd36da581a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fd36da581a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fd36da581a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fd36da581a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fd36da581a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fd3b499c1b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fd3b499c1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fd3c424974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fd3c424974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fd36da581a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fd36da581a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fd3c424974_2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fd3c424974_2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fd3c424974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fd3c424974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fd36da581a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fd36da581a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fd36da581a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fd36da581a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fd36da581a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fd36da581a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fd36da581a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fd36da581a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fd3bcf928d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fd3bcf928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fd3bcf928d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fd3bcf928d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fd38f96918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fd38f96918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fd36da581a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fd36da581a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fd36da581a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fd36da581a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fd36da581a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fd36da581a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fd36da581a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fd36da581a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fd36da581a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fd36da581a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fd38f96918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fd38f96918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fd36da581a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fd36da581a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fd38f96918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fd38f96918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fd38f96918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fd38f96918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fd38f96918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fd38f96918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fd3bcf928d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fd3bcf928d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fd36da581a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fd36da581a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fd36da581a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fd36da581a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fd3bcf928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fd3bcf928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fd36da581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fd36da581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fd36da581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fd36da581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fd36da581a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fd36da581a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fd36da581a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fd36da581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fd36da581a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fd36da581a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fd36da581a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fd36da581a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fd36da581a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fd36da581a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fd3b45ef2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fd3b45ef2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fd36da581a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fd36da581a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fd36da581a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fd36da581a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fd36da581a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fd36da581a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fd36da581a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3fd36da581a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fd36da581a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fd36da581a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fd36da581a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fd36da581a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3fd3bcf928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3fd3bcf928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3fd3bcf928d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3fd3bcf928d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fd3bcf928d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fd3bcf928d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fd3bcf928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fd3bcf92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fd36da581a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fd36da581a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fd36da581a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fd36da581a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fd36da581a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fd36da581a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fd36da581a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fd36da581a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928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017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69850" y="-132900"/>
            <a:ext cx="9683700" cy="1398000"/>
          </a:xfrm>
          <a:prstGeom prst="rect">
            <a:avLst/>
          </a:prstGeom>
          <a:solidFill>
            <a:srgbClr val="F5C0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Ubuntu"/>
                <a:ea typeface="Ubuntu"/>
                <a:cs typeface="Ubuntu"/>
                <a:sym typeface="Ubuntu"/>
              </a:defRPr>
            </a:lvl1pPr>
            <a:lvl2pPr lvl="1"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242100" y="4604595"/>
            <a:ext cx="4071900" cy="7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BTS26 • Yellow group</a:t>
            </a:r>
            <a:endParaRPr sz="1800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480175" y="4568875"/>
            <a:ext cx="9683700" cy="1213200"/>
          </a:xfrm>
          <a:prstGeom prst="rect">
            <a:avLst/>
          </a:prstGeom>
          <a:solidFill>
            <a:srgbClr val="F5C0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●"/>
              <a:defRPr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●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○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■"/>
              <a:defRPr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600">
                <a:solidFill>
                  <a:schemeClr val="dk1"/>
                </a:solidFill>
              </a:defRPr>
            </a:lvl1pPr>
            <a:lvl2pPr lvl="1" algn="r">
              <a:buNone/>
              <a:defRPr sz="1600">
                <a:solidFill>
                  <a:schemeClr val="dk1"/>
                </a:solidFill>
              </a:defRPr>
            </a:lvl2pPr>
            <a:lvl3pPr lvl="2" algn="r">
              <a:buNone/>
              <a:defRPr sz="1600">
                <a:solidFill>
                  <a:schemeClr val="dk1"/>
                </a:solidFill>
              </a:defRPr>
            </a:lvl3pPr>
            <a:lvl4pPr lvl="3" algn="r">
              <a:buNone/>
              <a:defRPr sz="1600">
                <a:solidFill>
                  <a:schemeClr val="dk1"/>
                </a:solidFill>
              </a:defRPr>
            </a:lvl4pPr>
            <a:lvl5pPr lvl="4" algn="r">
              <a:buNone/>
              <a:defRPr sz="1600">
                <a:solidFill>
                  <a:schemeClr val="dk1"/>
                </a:solidFill>
              </a:defRPr>
            </a:lvl5pPr>
            <a:lvl6pPr lvl="5" algn="r">
              <a:buNone/>
              <a:defRPr sz="1600">
                <a:solidFill>
                  <a:schemeClr val="dk1"/>
                </a:solidFill>
              </a:defRPr>
            </a:lvl6pPr>
            <a:lvl7pPr lvl="6" algn="r">
              <a:buNone/>
              <a:defRPr sz="1600">
                <a:solidFill>
                  <a:schemeClr val="dk1"/>
                </a:solidFill>
              </a:defRPr>
            </a:lvl7pPr>
            <a:lvl8pPr lvl="7" algn="r">
              <a:buNone/>
              <a:defRPr sz="1600">
                <a:solidFill>
                  <a:schemeClr val="dk1"/>
                </a:solidFill>
              </a:defRPr>
            </a:lvl8pPr>
            <a:lvl9pPr lvl="8" algn="r">
              <a:buNone/>
              <a:defRPr sz="16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Relationship Id="rId5" Type="http://schemas.openxmlformats.org/officeDocument/2006/relationships/image" Target="../media/image22.pn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7.png"/><Relationship Id="rId4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3.png"/><Relationship Id="rId4" Type="http://schemas.openxmlformats.org/officeDocument/2006/relationships/image" Target="../media/image59.png"/><Relationship Id="rId5" Type="http://schemas.openxmlformats.org/officeDocument/2006/relationships/image" Target="../media/image53.png"/><Relationship Id="rId6" Type="http://schemas.openxmlformats.org/officeDocument/2006/relationships/image" Target="../media/image63.png"/><Relationship Id="rId7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Relationship Id="rId5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6.png"/><Relationship Id="rId4" Type="http://schemas.openxmlformats.org/officeDocument/2006/relationships/image" Target="../media/image74.png"/><Relationship Id="rId5" Type="http://schemas.openxmlformats.org/officeDocument/2006/relationships/image" Target="../media/image6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2.png"/><Relationship Id="rId4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8.png"/><Relationship Id="rId4" Type="http://schemas.openxmlformats.org/officeDocument/2006/relationships/image" Target="../media/image61.png"/><Relationship Id="rId5" Type="http://schemas.openxmlformats.org/officeDocument/2006/relationships/image" Target="../media/image6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9.png"/><Relationship Id="rId4" Type="http://schemas.openxmlformats.org/officeDocument/2006/relationships/image" Target="../media/image84.png"/><Relationship Id="rId5" Type="http://schemas.openxmlformats.org/officeDocument/2006/relationships/image" Target="../media/image6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7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6.png"/><Relationship Id="rId4" Type="http://schemas.openxmlformats.org/officeDocument/2006/relationships/image" Target="../media/image72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4.jpg"/><Relationship Id="rId4" Type="http://schemas.openxmlformats.org/officeDocument/2006/relationships/image" Target="../media/image7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0.jpg"/><Relationship Id="rId4" Type="http://schemas.openxmlformats.org/officeDocument/2006/relationships/image" Target="../media/image73.jpg"/><Relationship Id="rId5" Type="http://schemas.openxmlformats.org/officeDocument/2006/relationships/image" Target="../media/image8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3.png"/><Relationship Id="rId5" Type="http://schemas.openxmlformats.org/officeDocument/2006/relationships/image" Target="../media/image39.png"/><Relationship Id="rId6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8.png"/><Relationship Id="rId4" Type="http://schemas.openxmlformats.org/officeDocument/2006/relationships/image" Target="../media/image85.png"/><Relationship Id="rId5" Type="http://schemas.openxmlformats.org/officeDocument/2006/relationships/image" Target="../media/image7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2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7.png"/><Relationship Id="rId4" Type="http://schemas.openxmlformats.org/officeDocument/2006/relationships/image" Target="../media/image42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2.jpg"/><Relationship Id="rId5" Type="http://schemas.openxmlformats.org/officeDocument/2006/relationships/image" Target="../media/image5.jpg"/><Relationship Id="rId6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1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>
            <p:ph type="ctrTitle"/>
          </p:nvPr>
        </p:nvSpPr>
        <p:spPr>
          <a:xfrm>
            <a:off x="311708" y="928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BTS26 - Yellow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311700" y="3017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Friday, May 22nd, 2026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50" y="1454013"/>
            <a:ext cx="2533650" cy="35528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 rot="10308615">
            <a:off x="1104444" y="1962449"/>
            <a:ext cx="815012" cy="302798"/>
          </a:xfrm>
          <a:prstGeom prst="rect">
            <a:avLst/>
          </a:prstGeom>
          <a:solidFill>
            <a:srgbClr val="9D931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accent2"/>
                </a:solidFill>
                <a:latin typeface="Ubuntu"/>
                <a:ea typeface="Ubuntu"/>
                <a:cs typeface="Ubuntu"/>
                <a:sym typeface="Ubuntu"/>
              </a:rPr>
              <a:t>HPGe</a:t>
            </a:r>
            <a:endParaRPr sz="1800">
              <a:solidFill>
                <a:schemeClr val="accen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975" y="246250"/>
            <a:ext cx="2751947" cy="21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 rotWithShape="1">
          <a:blip r:embed="rId4">
            <a:alphaModFix/>
          </a:blip>
          <a:srcRect b="0" l="0" r="3994" t="0"/>
          <a:stretch/>
        </p:blipFill>
        <p:spPr>
          <a:xfrm>
            <a:off x="3202350" y="246250"/>
            <a:ext cx="2751949" cy="217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 rotWithShape="1">
          <a:blip r:embed="rId5">
            <a:alphaModFix/>
          </a:blip>
          <a:srcRect b="0" l="0" r="13315" t="0"/>
          <a:stretch/>
        </p:blipFill>
        <p:spPr>
          <a:xfrm>
            <a:off x="6129075" y="246250"/>
            <a:ext cx="2751949" cy="217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9385" y="2538575"/>
            <a:ext cx="3328841" cy="1948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22"/>
          <p:cNvGrpSpPr/>
          <p:nvPr/>
        </p:nvGrpSpPr>
        <p:grpSpPr>
          <a:xfrm>
            <a:off x="781700" y="2690275"/>
            <a:ext cx="1714500" cy="461700"/>
            <a:chOff x="781700" y="3862925"/>
            <a:chExt cx="1714500" cy="461700"/>
          </a:xfrm>
        </p:grpSpPr>
        <p:cxnSp>
          <p:nvCxnSpPr>
            <p:cNvPr id="140" name="Google Shape;140;p22"/>
            <p:cNvCxnSpPr/>
            <p:nvPr/>
          </p:nvCxnSpPr>
          <p:spPr>
            <a:xfrm>
              <a:off x="781700" y="3862925"/>
              <a:ext cx="1714500" cy="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1" name="Google Shape;141;p22"/>
            <p:cNvSpPr txBox="1"/>
            <p:nvPr/>
          </p:nvSpPr>
          <p:spPr>
            <a:xfrm>
              <a:off x="1083350" y="3862925"/>
              <a:ext cx="111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s" sz="1800">
                  <a:solidFill>
                    <a:schemeClr val="dk2"/>
                  </a:solidFill>
                  <a:latin typeface="Ubuntu"/>
                  <a:ea typeface="Ubuntu"/>
                  <a:cs typeface="Ubuntu"/>
                  <a:sym typeface="Ubuntu"/>
                </a:rPr>
                <a:t>Zoom in</a:t>
              </a:r>
              <a:endParaRPr i="1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142" name="Google Shape;142;p22"/>
          <p:cNvSpPr txBox="1"/>
          <p:nvPr/>
        </p:nvSpPr>
        <p:spPr>
          <a:xfrm>
            <a:off x="7355400" y="2413225"/>
            <a:ext cx="1525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Imperfections due to fast deposition</a:t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43" name="Google Shape;143;p22"/>
          <p:cNvCxnSpPr>
            <a:stCxn id="142" idx="0"/>
          </p:cNvCxnSpPr>
          <p:nvPr/>
        </p:nvCxnSpPr>
        <p:spPr>
          <a:xfrm rot="10800000">
            <a:off x="7599450" y="1280725"/>
            <a:ext cx="518700" cy="1132500"/>
          </a:xfrm>
          <a:prstGeom prst="straightConnector1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" name="Google Shape;144;p22"/>
          <p:cNvSpPr txBox="1"/>
          <p:nvPr/>
        </p:nvSpPr>
        <p:spPr>
          <a:xfrm>
            <a:off x="7355400" y="3689050"/>
            <a:ext cx="1714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Real targets require careful, precise treatment!</a:t>
            </a:r>
            <a:endParaRPr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45" name="Google Shape;145;p22"/>
          <p:cNvCxnSpPr>
            <a:stCxn id="142" idx="2"/>
            <a:endCxn id="144" idx="0"/>
          </p:cNvCxnSpPr>
          <p:nvPr/>
        </p:nvCxnSpPr>
        <p:spPr>
          <a:xfrm>
            <a:off x="8118150" y="3336625"/>
            <a:ext cx="94500" cy="352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6" name="Google Shape;146;p22"/>
          <p:cNvSpPr txBox="1"/>
          <p:nvPr/>
        </p:nvSpPr>
        <p:spPr>
          <a:xfrm>
            <a:off x="262975" y="3689125"/>
            <a:ext cx="255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Our self-made target</a:t>
            </a:r>
            <a:endParaRPr b="1" i="1"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ctrTitle"/>
          </p:nvPr>
        </p:nvSpPr>
        <p:spPr>
          <a:xfrm>
            <a:off x="311708" y="928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 MV visit and data analysis</a:t>
            </a:r>
            <a:endParaRPr/>
          </a:p>
        </p:txBody>
      </p:sp>
      <p:sp>
        <p:nvSpPr>
          <p:cNvPr id="152" name="Google Shape;152;p23"/>
          <p:cNvSpPr txBox="1"/>
          <p:nvPr>
            <p:ph idx="1" type="subTitle"/>
          </p:nvPr>
        </p:nvSpPr>
        <p:spPr>
          <a:xfrm>
            <a:off x="311700" y="3017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Rutherford Backscattering Spectrometry and activation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25" y="231180"/>
            <a:ext cx="5373550" cy="403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5550" y="0"/>
            <a:ext cx="3385595" cy="45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25"/>
          <p:cNvGrpSpPr/>
          <p:nvPr/>
        </p:nvGrpSpPr>
        <p:grpSpPr>
          <a:xfrm>
            <a:off x="357750" y="332800"/>
            <a:ext cx="5063203" cy="3820975"/>
            <a:chOff x="403475" y="668075"/>
            <a:chExt cx="5063203" cy="3820975"/>
          </a:xfrm>
        </p:grpSpPr>
        <p:pic>
          <p:nvPicPr>
            <p:cNvPr id="167" name="Google Shape;167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475" y="668075"/>
              <a:ext cx="4615436" cy="3820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 title="20260514_135811.jpg"/>
            <p:cNvPicPr preferRelativeResize="0"/>
            <p:nvPr/>
          </p:nvPicPr>
          <p:blipFill rotWithShape="1">
            <a:blip r:embed="rId4">
              <a:alphaModFix/>
            </a:blip>
            <a:srcRect b="10732" l="7098" r="0" t="30170"/>
            <a:stretch/>
          </p:blipFill>
          <p:spPr>
            <a:xfrm rot="-6719271">
              <a:off x="3825271" y="2808262"/>
              <a:ext cx="1355332" cy="153142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9" name="Google Shape;169;p25"/>
            <p:cNvCxnSpPr/>
            <p:nvPr/>
          </p:nvCxnSpPr>
          <p:spPr>
            <a:xfrm rot="10800000">
              <a:off x="3640275" y="2218025"/>
              <a:ext cx="496800" cy="838200"/>
            </a:xfrm>
            <a:prstGeom prst="straightConnector1">
              <a:avLst/>
            </a:prstGeom>
            <a:noFill/>
            <a:ln cap="flat" cmpd="sng" w="28575">
              <a:solidFill>
                <a:srgbClr val="D34C3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70" name="Google Shape;170;p25"/>
          <p:cNvSpPr txBox="1"/>
          <p:nvPr>
            <p:ph type="title"/>
          </p:nvPr>
        </p:nvSpPr>
        <p:spPr>
          <a:xfrm>
            <a:off x="0" y="0"/>
            <a:ext cx="2162100" cy="142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i="1" lang="es" sz="2020"/>
              <a:t>Rutherford Backscattering Spectrometry (RBS)</a:t>
            </a:r>
            <a:endParaRPr i="1" sz="2020"/>
          </a:p>
        </p:txBody>
      </p:sp>
      <p:sp>
        <p:nvSpPr>
          <p:cNvPr id="171" name="Google Shape;171;p25"/>
          <p:cNvSpPr txBox="1"/>
          <p:nvPr/>
        </p:nvSpPr>
        <p:spPr>
          <a:xfrm>
            <a:off x="5066325" y="199450"/>
            <a:ext cx="2815200" cy="25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Incidence: 7°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Detector: 165°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Energy: 2 MeV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Samples: Al on Ta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Calibration sample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2" name="Google Shape;172;p25"/>
          <p:cNvSpPr/>
          <p:nvPr/>
        </p:nvSpPr>
        <p:spPr>
          <a:xfrm>
            <a:off x="6174450" y="3252125"/>
            <a:ext cx="2298000" cy="1062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Si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3" name="Google Shape;173;p25"/>
          <p:cNvSpPr/>
          <p:nvPr/>
        </p:nvSpPr>
        <p:spPr>
          <a:xfrm>
            <a:off x="6174450" y="3031468"/>
            <a:ext cx="2298000" cy="22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SiO₂ 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6174450" y="2809768"/>
            <a:ext cx="2298000" cy="22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Fe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5" name="Google Shape;175;p25"/>
          <p:cNvSpPr/>
          <p:nvPr/>
        </p:nvSpPr>
        <p:spPr>
          <a:xfrm>
            <a:off x="6174450" y="2588068"/>
            <a:ext cx="2298000" cy="22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Co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6174450" y="2367418"/>
            <a:ext cx="2298000" cy="22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Au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7" name="Google Shape;177;p25"/>
          <p:cNvSpPr/>
          <p:nvPr/>
        </p:nvSpPr>
        <p:spPr>
          <a:xfrm>
            <a:off x="6174450" y="2144668"/>
            <a:ext cx="2298000" cy="221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Ubuntu"/>
                <a:ea typeface="Ubuntu"/>
                <a:cs typeface="Ubuntu"/>
                <a:sym typeface="Ubuntu"/>
              </a:rPr>
              <a:t>C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8" name="Google Shape;17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6" title="rbs_spectra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2100" y="493303"/>
            <a:ext cx="5759150" cy="383848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RBS results</a:t>
            </a:r>
            <a:endParaRPr/>
          </a:p>
        </p:txBody>
      </p:sp>
      <p:sp>
        <p:nvSpPr>
          <p:cNvPr id="185" name="Google Shape;185;p26"/>
          <p:cNvSpPr txBox="1"/>
          <p:nvPr>
            <p:ph idx="1" type="body"/>
          </p:nvPr>
        </p:nvSpPr>
        <p:spPr>
          <a:xfrm>
            <a:off x="311700" y="1152475"/>
            <a:ext cx="339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Main results: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thickness of Al is</a:t>
            </a:r>
            <a:br>
              <a:rPr lang="es"/>
            </a:br>
            <a:r>
              <a:rPr lang="es"/>
              <a:t>1045 TFU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/>
              <a:t>Assuming atomic density</a:t>
            </a:r>
            <a:br>
              <a:rPr lang="es"/>
            </a:br>
            <a:r>
              <a:rPr lang="es"/>
              <a:t>of 6.0266·10</a:t>
            </a:r>
            <a:r>
              <a:rPr baseline="30000" lang="es"/>
              <a:t>22</a:t>
            </a:r>
            <a:r>
              <a:rPr lang="es"/>
              <a:t> atoms/cm</a:t>
            </a:r>
            <a:r>
              <a:rPr baseline="30000" lang="es"/>
              <a:t>3</a:t>
            </a:r>
            <a:r>
              <a:rPr lang="es"/>
              <a:t>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s"/>
              <a:t>173 nm</a:t>
            </a: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5692813" y="893753"/>
            <a:ext cx="9282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Al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7420238" y="954828"/>
            <a:ext cx="9282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Ta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4491088" y="1544428"/>
            <a:ext cx="9282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O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6393513" y="2396803"/>
            <a:ext cx="9282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Fe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0" name="Google Shape;190;p26"/>
          <p:cNvSpPr txBox="1"/>
          <p:nvPr/>
        </p:nvSpPr>
        <p:spPr>
          <a:xfrm>
            <a:off x="6994838" y="2518778"/>
            <a:ext cx="9282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Co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1" name="Google Shape;191;p26"/>
          <p:cNvSpPr txBox="1"/>
          <p:nvPr/>
        </p:nvSpPr>
        <p:spPr>
          <a:xfrm>
            <a:off x="7995481" y="1430588"/>
            <a:ext cx="9282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Au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5419300" y="1797103"/>
            <a:ext cx="928200" cy="7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Si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3" name="Google Shape;193;p26"/>
          <p:cNvSpPr/>
          <p:nvPr/>
        </p:nvSpPr>
        <p:spPr>
          <a:xfrm>
            <a:off x="5355075" y="865365"/>
            <a:ext cx="798900" cy="572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4" name="Google Shape;194;p26"/>
          <p:cNvCxnSpPr/>
          <p:nvPr/>
        </p:nvCxnSpPr>
        <p:spPr>
          <a:xfrm>
            <a:off x="6237675" y="1334028"/>
            <a:ext cx="266400" cy="159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5" name="Google Shape;195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7"/>
          <p:cNvSpPr txBox="1"/>
          <p:nvPr>
            <p:ph idx="1" type="body"/>
          </p:nvPr>
        </p:nvSpPr>
        <p:spPr>
          <a:xfrm>
            <a:off x="311700" y="1017725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02" name="Google Shape;202;p27"/>
          <p:cNvSpPr txBox="1"/>
          <p:nvPr/>
        </p:nvSpPr>
        <p:spPr>
          <a:xfrm>
            <a:off x="311700" y="242225"/>
            <a:ext cx="8917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Activation Measurement of the case </a:t>
            </a:r>
            <a:r>
              <a:rPr baseline="30000" lang="es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13</a:t>
            </a:r>
            <a:r>
              <a:rPr lang="es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 + </a:t>
            </a:r>
            <a:r>
              <a:rPr baseline="30000" lang="es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12</a:t>
            </a:r>
            <a:r>
              <a:rPr lang="es" sz="21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lang="es" sz="2100">
                <a:solidFill>
                  <a:schemeClr val="dk1"/>
                </a:solidFill>
              </a:rPr>
              <a:t> </a:t>
            </a:r>
            <a:endParaRPr sz="2100"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27600"/>
            <a:ext cx="3330425" cy="188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 txBox="1"/>
          <p:nvPr/>
        </p:nvSpPr>
        <p:spPr>
          <a:xfrm>
            <a:off x="4080440" y="1686750"/>
            <a:ext cx="44718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The experiment utilized the 3MV Tandetron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HPGe detector in-beam of 100% relative efficiency</a:t>
            </a:r>
            <a:endParaRPr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Target: </a:t>
            </a:r>
            <a:r>
              <a:rPr baseline="30000"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nat</a:t>
            </a:r>
            <a:r>
              <a:rPr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(98.93%</a:t>
            </a:r>
            <a:r>
              <a:rPr baseline="30000"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12</a:t>
            </a:r>
            <a:r>
              <a:rPr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, 1.07% </a:t>
            </a:r>
            <a:r>
              <a:rPr baseline="30000"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13</a:t>
            </a:r>
            <a:r>
              <a:rPr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</a:t>
            </a: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Off-line measurements in BEGA staion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96875"/>
            <a:ext cx="3330425" cy="141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/>
          <p:nvPr>
            <p:ph type="title"/>
          </p:nvPr>
        </p:nvSpPr>
        <p:spPr>
          <a:xfrm>
            <a:off x="311700" y="1101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Gamma-rays of Interest</a:t>
            </a:r>
            <a:endParaRPr/>
          </a:p>
        </p:txBody>
      </p:sp>
      <p:sp>
        <p:nvSpPr>
          <p:cNvPr id="211" name="Google Shape;21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13" name="Google Shape;2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50" y="1257675"/>
            <a:ext cx="4475800" cy="32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761425" y="611725"/>
            <a:ext cx="285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Prompt gamma-rays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5" name="Google Shape;215;p28"/>
          <p:cNvSpPr txBox="1"/>
          <p:nvPr/>
        </p:nvSpPr>
        <p:spPr>
          <a:xfrm>
            <a:off x="5820375" y="611725"/>
            <a:ext cx="285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De-activation </a:t>
            </a:r>
            <a:endParaRPr sz="17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0628" y="1022600"/>
            <a:ext cx="3384701" cy="354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In-beam detector calibration and efficiency</a:t>
            </a:r>
            <a:endParaRPr/>
          </a:p>
        </p:txBody>
      </p:sp>
      <p:sp>
        <p:nvSpPr>
          <p:cNvPr id="222" name="Google Shape;22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23" name="Google Shape;223;p29" title="calibration_in_beam_detector_with_C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1122075"/>
            <a:ext cx="3052073" cy="233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 title="efficiency_in_beam_detect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0575" y="1122075"/>
            <a:ext cx="3052073" cy="233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 title="efficiency_in_beam_detector_with_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6600" y="1033088"/>
            <a:ext cx="3284552" cy="251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2653" y="3563175"/>
            <a:ext cx="2711400" cy="77223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575975" y="3656700"/>
            <a:ext cx="5160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107175" y="3510425"/>
            <a:ext cx="48372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152</a:t>
            </a:r>
            <a:r>
              <a:rPr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Eu, </a:t>
            </a:r>
            <a:r>
              <a:rPr baseline="30000" lang="e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137</a:t>
            </a:r>
            <a:r>
              <a:rPr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Cs, </a:t>
            </a:r>
            <a:r>
              <a:rPr baseline="30000" lang="es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60</a:t>
            </a:r>
            <a:r>
              <a:rPr lang="es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 calibrated sources were used for the efficiency calculation</a:t>
            </a: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35" name="Google Shape;23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7525" y="579025"/>
            <a:ext cx="4875976" cy="373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3425" y="1506025"/>
            <a:ext cx="805243" cy="572700"/>
          </a:xfrm>
          <a:prstGeom prst="rect">
            <a:avLst/>
          </a:prstGeom>
          <a:noFill/>
          <a:ln cap="flat" cmpd="sng" w="9525">
            <a:solidFill>
              <a:srgbClr val="9D931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3250" y="543250"/>
            <a:ext cx="4969375" cy="3804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30"/>
          <p:cNvCxnSpPr>
            <a:stCxn id="236" idx="3"/>
          </p:cNvCxnSpPr>
          <p:nvPr/>
        </p:nvCxnSpPr>
        <p:spPr>
          <a:xfrm flipH="1" rot="10800000">
            <a:off x="3028668" y="1647775"/>
            <a:ext cx="2195100" cy="144600"/>
          </a:xfrm>
          <a:prstGeom prst="straightConnector1">
            <a:avLst/>
          </a:prstGeom>
          <a:noFill/>
          <a:ln cap="flat" cmpd="sng" w="9525">
            <a:solidFill>
              <a:srgbClr val="9D931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30"/>
          <p:cNvSpPr txBox="1"/>
          <p:nvPr>
            <p:ph type="title"/>
          </p:nvPr>
        </p:nvSpPr>
        <p:spPr>
          <a:xfrm>
            <a:off x="311700" y="0"/>
            <a:ext cx="8520600" cy="7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Cross Section Results - Prompt Measurements at </a:t>
            </a:r>
            <a:r>
              <a:rPr lang="es" sz="2750"/>
              <a:t>E</a:t>
            </a:r>
            <a:r>
              <a:rPr baseline="-25000" lang="es" sz="2750"/>
              <a:t>eff </a:t>
            </a:r>
            <a:r>
              <a:rPr lang="es" sz="2750"/>
              <a:t>= 8.9 and 9.4 MeV</a:t>
            </a:r>
            <a:endParaRPr sz="27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46" name="Google Shape;246;p3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45150"/>
            <a:ext cx="4771528" cy="36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4000" y="745150"/>
            <a:ext cx="4891715" cy="374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0775" y="1570400"/>
            <a:ext cx="805243" cy="572700"/>
          </a:xfrm>
          <a:prstGeom prst="rect">
            <a:avLst/>
          </a:prstGeom>
          <a:noFill/>
          <a:ln cap="flat" cmpd="sng" w="9525">
            <a:solidFill>
              <a:srgbClr val="9D9315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50" name="Google Shape;250;p31"/>
          <p:cNvCxnSpPr>
            <a:stCxn id="249" idx="3"/>
          </p:cNvCxnSpPr>
          <p:nvPr/>
        </p:nvCxnSpPr>
        <p:spPr>
          <a:xfrm flipH="1" rot="10800000">
            <a:off x="3176018" y="1647650"/>
            <a:ext cx="2047800" cy="209100"/>
          </a:xfrm>
          <a:prstGeom prst="straightConnector1">
            <a:avLst/>
          </a:prstGeom>
          <a:noFill/>
          <a:ln cap="flat" cmpd="sng" w="9525">
            <a:solidFill>
              <a:srgbClr val="9D931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1" name="Google Shape;251;p31"/>
          <p:cNvSpPr txBox="1"/>
          <p:nvPr>
            <p:ph type="title"/>
          </p:nvPr>
        </p:nvSpPr>
        <p:spPr>
          <a:xfrm>
            <a:off x="311700" y="230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Cross Section Results - Decay Measurements </a:t>
            </a:r>
            <a:r>
              <a:rPr lang="es" sz="2750"/>
              <a:t>8.9 and 9.4 MeV</a:t>
            </a:r>
            <a:endParaRPr sz="27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686" y="0"/>
            <a:ext cx="3388363" cy="455295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7" name="Google Shape;67;p14"/>
          <p:cNvSpPr txBox="1"/>
          <p:nvPr>
            <p:ph type="title"/>
          </p:nvPr>
        </p:nvSpPr>
        <p:spPr>
          <a:xfrm>
            <a:off x="4572000" y="135975"/>
            <a:ext cx="3875100" cy="42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/>
              <a:t>The team 😎</a:t>
            </a:r>
            <a:br>
              <a:rPr lang="es"/>
            </a:br>
            <a:r>
              <a:rPr lang="es" sz="2200"/>
              <a:t>🇵🇹 Ana Sofia Sousa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/>
              <a:t>🇪🇸 Cayetano Soneira Landín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200"/>
              <a:t>🇷🇴 Cristina Adriana Humă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/>
              <a:t>🇵🇹 Diogo Pereira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/>
              <a:t>🇿🇦 Manfred Jaftha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/>
              <a:t>🇬🇧 Wenxuan Zheng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200"/>
              <a:t>🇬🇷 Zoi Bari</a:t>
            </a:r>
            <a:endParaRPr sz="2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/>
          <p:nvPr>
            <p:ph type="ctrTitle"/>
          </p:nvPr>
        </p:nvSpPr>
        <p:spPr>
          <a:xfrm>
            <a:off x="311708" y="928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Visit to the Slanic Mine</a:t>
            </a:r>
            <a:endParaRPr/>
          </a:p>
        </p:txBody>
      </p:sp>
      <p:sp>
        <p:nvSpPr>
          <p:cNvPr id="257" name="Google Shape;257;p32"/>
          <p:cNvSpPr txBox="1"/>
          <p:nvPr>
            <p:ph idx="1" type="subTitle"/>
          </p:nvPr>
        </p:nvSpPr>
        <p:spPr>
          <a:xfrm>
            <a:off x="311700" y="3017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and IFIN-HH low background laboratory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0" y="2162526"/>
            <a:ext cx="3296737" cy="240094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64" name="Google Shape;26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181" y="1069553"/>
            <a:ext cx="1939434" cy="3493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8778" y="1402418"/>
            <a:ext cx="1715404" cy="316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3621" y="495315"/>
            <a:ext cx="2258179" cy="406814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/>
          <p:nvPr>
            <p:ph type="title"/>
          </p:nvPr>
        </p:nvSpPr>
        <p:spPr>
          <a:xfrm>
            <a:off x="174125" y="25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Salt mine: trip and μBq lab</a:t>
            </a:r>
            <a:endParaRPr/>
          </a:p>
        </p:txBody>
      </p:sp>
      <p:pic>
        <p:nvPicPr>
          <p:cNvPr id="268" name="Google Shape;268;p33"/>
          <p:cNvPicPr preferRelativeResize="0"/>
          <p:nvPr/>
        </p:nvPicPr>
        <p:blipFill rotWithShape="1">
          <a:blip r:embed="rId7">
            <a:alphaModFix/>
          </a:blip>
          <a:srcRect b="22246" l="0" r="0" t="0"/>
          <a:stretch/>
        </p:blipFill>
        <p:spPr>
          <a:xfrm>
            <a:off x="12200" y="1069553"/>
            <a:ext cx="1939434" cy="1508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74" name="Google Shape;274;p34" title="bgr_salt_mine_low_energies_new.png"/>
          <p:cNvPicPr preferRelativeResize="0"/>
          <p:nvPr/>
        </p:nvPicPr>
        <p:blipFill rotWithShape="1">
          <a:blip r:embed="rId3">
            <a:alphaModFix/>
          </a:blip>
          <a:srcRect b="0" l="4211" r="9508" t="7072"/>
          <a:stretch/>
        </p:blipFill>
        <p:spPr>
          <a:xfrm>
            <a:off x="3222025" y="113850"/>
            <a:ext cx="5363123" cy="44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4"/>
          <p:cNvSpPr txBox="1"/>
          <p:nvPr>
            <p:ph type="title"/>
          </p:nvPr>
        </p:nvSpPr>
        <p:spPr>
          <a:xfrm>
            <a:off x="300950" y="377000"/>
            <a:ext cx="25050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Salt mine HPGe background at lower energies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81" name="Google Shape;281;p35"/>
          <p:cNvSpPr txBox="1"/>
          <p:nvPr>
            <p:ph type="title"/>
          </p:nvPr>
        </p:nvSpPr>
        <p:spPr>
          <a:xfrm>
            <a:off x="314325" y="363625"/>
            <a:ext cx="25050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s"/>
              <a:t>Salt mine HPGe background at medium energies</a:t>
            </a:r>
            <a:endParaRPr/>
          </a:p>
        </p:txBody>
      </p:sp>
      <p:pic>
        <p:nvPicPr>
          <p:cNvPr id="282" name="Google Shape;282;p35" title="bgr_salt_mine_high_energies_new.png"/>
          <p:cNvPicPr preferRelativeResize="0"/>
          <p:nvPr/>
        </p:nvPicPr>
        <p:blipFill rotWithShape="1">
          <a:blip r:embed="rId3">
            <a:alphaModFix/>
          </a:blip>
          <a:srcRect b="0" l="4565" r="10589" t="7072"/>
          <a:stretch/>
        </p:blipFill>
        <p:spPr>
          <a:xfrm>
            <a:off x="3366925" y="41400"/>
            <a:ext cx="5311375" cy="445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288" name="Google Shape;288;p36"/>
          <p:cNvSpPr txBox="1"/>
          <p:nvPr>
            <p:ph type="title"/>
          </p:nvPr>
        </p:nvSpPr>
        <p:spPr>
          <a:xfrm>
            <a:off x="314325" y="363625"/>
            <a:ext cx="25050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s"/>
              <a:t>Salt mine HPGe background at higher energies</a:t>
            </a:r>
            <a:endParaRPr/>
          </a:p>
        </p:txBody>
      </p:sp>
      <p:pic>
        <p:nvPicPr>
          <p:cNvPr id="289" name="Google Shape;289;p36" title="bgr_salt_mine_medium_energies_new.png"/>
          <p:cNvPicPr preferRelativeResize="0"/>
          <p:nvPr/>
        </p:nvPicPr>
        <p:blipFill rotWithShape="1">
          <a:blip r:embed="rId3">
            <a:alphaModFix/>
          </a:blip>
          <a:srcRect b="0" l="5811" r="7323" t="6603"/>
          <a:stretch/>
        </p:blipFill>
        <p:spPr>
          <a:xfrm>
            <a:off x="3088617" y="41400"/>
            <a:ext cx="5476977" cy="450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295" name="Google Shape;295;p37" title="background_comparison.png"/>
          <p:cNvPicPr preferRelativeResize="0"/>
          <p:nvPr/>
        </p:nvPicPr>
        <p:blipFill rotWithShape="1">
          <a:blip r:embed="rId3">
            <a:alphaModFix/>
          </a:blip>
          <a:srcRect b="0" l="0" r="0" t="8349"/>
          <a:stretch/>
        </p:blipFill>
        <p:spPr>
          <a:xfrm>
            <a:off x="2621800" y="0"/>
            <a:ext cx="6522199" cy="45764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7"/>
          <p:cNvSpPr txBox="1"/>
          <p:nvPr/>
        </p:nvSpPr>
        <p:spPr>
          <a:xfrm>
            <a:off x="308100" y="1426325"/>
            <a:ext cx="1995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Comparison of Background spectra from different detectors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8"/>
          <p:cNvSpPr txBox="1"/>
          <p:nvPr>
            <p:ph type="ctrTitle"/>
          </p:nvPr>
        </p:nvSpPr>
        <p:spPr>
          <a:xfrm>
            <a:off x="311708" y="928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Hands on @ 1 MV acc.</a:t>
            </a:r>
            <a:endParaRPr/>
          </a:p>
        </p:txBody>
      </p:sp>
      <p:sp>
        <p:nvSpPr>
          <p:cNvPr id="302" name="Google Shape;302;p38"/>
          <p:cNvSpPr txBox="1"/>
          <p:nvPr>
            <p:ph idx="1" type="subTitle"/>
          </p:nvPr>
        </p:nvSpPr>
        <p:spPr>
          <a:xfrm>
            <a:off x="311700" y="3017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Case Studies: </a:t>
            </a:r>
            <a:r>
              <a:rPr baseline="30000" lang="es"/>
              <a:t>10</a:t>
            </a:r>
            <a:r>
              <a:rPr lang="es"/>
              <a:t>Be and </a:t>
            </a:r>
            <a:r>
              <a:rPr baseline="30000" lang="es"/>
              <a:t>14</a:t>
            </a:r>
            <a:r>
              <a:rPr lang="es"/>
              <a:t>C dating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074" y="1335463"/>
            <a:ext cx="2276075" cy="293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7825" y="1186375"/>
            <a:ext cx="2507175" cy="323505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10" name="Google Shape;310;p39"/>
          <p:cNvPicPr preferRelativeResize="0"/>
          <p:nvPr/>
        </p:nvPicPr>
        <p:blipFill rotWithShape="1">
          <a:blip r:embed="rId5">
            <a:alphaModFix/>
          </a:blip>
          <a:srcRect b="0" l="0" r="0" t="1244"/>
          <a:stretch/>
        </p:blipFill>
        <p:spPr>
          <a:xfrm>
            <a:off x="6325125" y="97050"/>
            <a:ext cx="2507175" cy="443084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9"/>
          <p:cNvSpPr txBox="1"/>
          <p:nvPr>
            <p:ph type="title"/>
          </p:nvPr>
        </p:nvSpPr>
        <p:spPr>
          <a:xfrm>
            <a:off x="311700" y="97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Preparing rock samples</a:t>
            </a:r>
            <a:br>
              <a:rPr lang="es"/>
            </a:br>
            <a:r>
              <a:rPr lang="es"/>
              <a:t>for AMS - Beryllium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"/>
          <p:cNvSpPr txBox="1"/>
          <p:nvPr>
            <p:ph type="title"/>
          </p:nvPr>
        </p:nvSpPr>
        <p:spPr>
          <a:xfrm>
            <a:off x="311700" y="97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Preparing rock samples for AMS - Beryllium</a:t>
            </a:r>
            <a:endParaRPr/>
          </a:p>
        </p:txBody>
      </p:sp>
      <p:pic>
        <p:nvPicPr>
          <p:cNvPr id="317" name="Google Shape;3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00" y="863550"/>
            <a:ext cx="191359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9321" y="863550"/>
            <a:ext cx="2555904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5842" y="863538"/>
            <a:ext cx="2885421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1"/>
          <p:cNvSpPr txBox="1"/>
          <p:nvPr>
            <p:ph type="title"/>
          </p:nvPr>
        </p:nvSpPr>
        <p:spPr>
          <a:xfrm>
            <a:off x="311700" y="22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Preparing OXA II calibration for AMS</a:t>
            </a:r>
            <a:endParaRPr/>
          </a:p>
        </p:txBody>
      </p:sp>
      <p:pic>
        <p:nvPicPr>
          <p:cNvPr id="326" name="Google Shape;3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844" y="966212"/>
            <a:ext cx="3382619" cy="3416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28" name="Google Shape;32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250" y="966200"/>
            <a:ext cx="2700850" cy="308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253" y="402887"/>
            <a:ext cx="5156974" cy="387492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249475" y="40287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Main takeaways: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2"/>
          <p:cNvSpPr txBox="1"/>
          <p:nvPr>
            <p:ph type="title"/>
          </p:nvPr>
        </p:nvSpPr>
        <p:spPr>
          <a:xfrm>
            <a:off x="240850" y="244750"/>
            <a:ext cx="379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 MV dating </a:t>
            </a:r>
            <a:r>
              <a:rPr baseline="30000" lang="es"/>
              <a:t>14</a:t>
            </a:r>
            <a:r>
              <a:rPr lang="es"/>
              <a:t>C</a:t>
            </a:r>
            <a:endParaRPr/>
          </a:p>
        </p:txBody>
      </p:sp>
      <p:sp>
        <p:nvSpPr>
          <p:cNvPr id="334" name="Google Shape;334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35" name="Google Shape;335;p42"/>
          <p:cNvSpPr txBox="1"/>
          <p:nvPr/>
        </p:nvSpPr>
        <p:spPr>
          <a:xfrm>
            <a:off x="388039" y="918975"/>
            <a:ext cx="32520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43600" lIns="143600" spcFirstLastPara="1" rIns="143600" wrap="square" tIns="1436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28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Radiocarbon determination</a:t>
            </a:r>
            <a:endParaRPr sz="1728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28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BP: Before Present</a:t>
            </a:r>
            <a:endParaRPr sz="1728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36" name="Google Shape;336;p42"/>
          <p:cNvSpPr txBox="1"/>
          <p:nvPr/>
        </p:nvSpPr>
        <p:spPr>
          <a:xfrm>
            <a:off x="5158161" y="3592103"/>
            <a:ext cx="32520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43600" lIns="143600" spcFirstLastPara="1" rIns="143600" wrap="square" tIns="1436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28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Calibrated date</a:t>
            </a:r>
            <a:endParaRPr sz="1728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28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calBC: calendar Before Christ</a:t>
            </a:r>
            <a:endParaRPr sz="1728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337" name="Google Shape;337;p42"/>
          <p:cNvGrpSpPr/>
          <p:nvPr/>
        </p:nvGrpSpPr>
        <p:grpSpPr>
          <a:xfrm>
            <a:off x="2690725" y="1381637"/>
            <a:ext cx="3135600" cy="2118000"/>
            <a:chOff x="1381700" y="1275862"/>
            <a:chExt cx="3135600" cy="2118000"/>
          </a:xfrm>
        </p:grpSpPr>
        <p:sp>
          <p:nvSpPr>
            <p:cNvPr id="338" name="Google Shape;338;p42"/>
            <p:cNvSpPr/>
            <p:nvPr/>
          </p:nvSpPr>
          <p:spPr>
            <a:xfrm>
              <a:off x="1507350" y="2056075"/>
              <a:ext cx="2439525" cy="1097450"/>
            </a:xfrm>
            <a:custGeom>
              <a:rect b="b" l="l" r="r" t="t"/>
              <a:pathLst>
                <a:path extrusionOk="0" h="43898" w="97581">
                  <a:moveTo>
                    <a:pt x="0" y="0"/>
                  </a:moveTo>
                  <a:cubicBezTo>
                    <a:pt x="222" y="2002"/>
                    <a:pt x="426" y="5065"/>
                    <a:pt x="2380" y="5554"/>
                  </a:cubicBezTo>
                  <a:cubicBezTo>
                    <a:pt x="5374" y="6303"/>
                    <a:pt x="8956" y="3757"/>
                    <a:pt x="11636" y="5289"/>
                  </a:cubicBezTo>
                  <a:cubicBezTo>
                    <a:pt x="16650" y="8155"/>
                    <a:pt x="20728" y="13465"/>
                    <a:pt x="26445" y="14280"/>
                  </a:cubicBezTo>
                  <a:cubicBezTo>
                    <a:pt x="28989" y="14643"/>
                    <a:pt x="31910" y="12166"/>
                    <a:pt x="34114" y="13487"/>
                  </a:cubicBezTo>
                  <a:cubicBezTo>
                    <a:pt x="37930" y="15774"/>
                    <a:pt x="41240" y="18901"/>
                    <a:pt x="45220" y="20891"/>
                  </a:cubicBezTo>
                  <a:cubicBezTo>
                    <a:pt x="49169" y="22866"/>
                    <a:pt x="54994" y="17340"/>
                    <a:pt x="58443" y="20098"/>
                  </a:cubicBezTo>
                  <a:cubicBezTo>
                    <a:pt x="64314" y="24793"/>
                    <a:pt x="68558" y="32747"/>
                    <a:pt x="75896" y="34378"/>
                  </a:cubicBezTo>
                  <a:cubicBezTo>
                    <a:pt x="78598" y="34979"/>
                    <a:pt x="81879" y="31396"/>
                    <a:pt x="84094" y="33056"/>
                  </a:cubicBezTo>
                  <a:cubicBezTo>
                    <a:pt x="88710" y="36516"/>
                    <a:pt x="92108" y="42076"/>
                    <a:pt x="97581" y="43898"/>
                  </a:cubicBezTo>
                </a:path>
              </a:pathLst>
            </a:custGeom>
            <a:noFill/>
            <a:ln cap="flat" cmpd="sng" w="114300">
              <a:solidFill>
                <a:srgbClr val="C9DAF8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339" name="Google Shape;339;p42"/>
            <p:cNvCxnSpPr/>
            <p:nvPr/>
          </p:nvCxnSpPr>
          <p:spPr>
            <a:xfrm rot="10800000">
              <a:off x="1381739" y="1275862"/>
              <a:ext cx="0" cy="21180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oval"/>
              <a:tailEnd len="med" w="med" type="triangle"/>
            </a:ln>
          </p:spPr>
        </p:cxnSp>
        <p:cxnSp>
          <p:nvCxnSpPr>
            <p:cNvPr id="340" name="Google Shape;340;p42"/>
            <p:cNvCxnSpPr/>
            <p:nvPr/>
          </p:nvCxnSpPr>
          <p:spPr>
            <a:xfrm>
              <a:off x="1381700" y="3346688"/>
              <a:ext cx="31356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41" name="Google Shape;341;p42"/>
            <p:cNvSpPr/>
            <p:nvPr/>
          </p:nvSpPr>
          <p:spPr>
            <a:xfrm>
              <a:off x="1507350" y="2012038"/>
              <a:ext cx="2439525" cy="1097450"/>
            </a:xfrm>
            <a:custGeom>
              <a:rect b="b" l="l" r="r" t="t"/>
              <a:pathLst>
                <a:path extrusionOk="0" h="43898" w="97581">
                  <a:moveTo>
                    <a:pt x="0" y="0"/>
                  </a:moveTo>
                  <a:cubicBezTo>
                    <a:pt x="222" y="2002"/>
                    <a:pt x="426" y="5065"/>
                    <a:pt x="2380" y="5554"/>
                  </a:cubicBezTo>
                  <a:cubicBezTo>
                    <a:pt x="5374" y="6303"/>
                    <a:pt x="8956" y="3757"/>
                    <a:pt x="11636" y="5289"/>
                  </a:cubicBezTo>
                  <a:cubicBezTo>
                    <a:pt x="16650" y="8155"/>
                    <a:pt x="20728" y="13465"/>
                    <a:pt x="26445" y="14280"/>
                  </a:cubicBezTo>
                  <a:cubicBezTo>
                    <a:pt x="28989" y="14643"/>
                    <a:pt x="31910" y="12166"/>
                    <a:pt x="34114" y="13487"/>
                  </a:cubicBezTo>
                  <a:cubicBezTo>
                    <a:pt x="37930" y="15774"/>
                    <a:pt x="41240" y="18901"/>
                    <a:pt x="45220" y="20891"/>
                  </a:cubicBezTo>
                  <a:cubicBezTo>
                    <a:pt x="49169" y="22866"/>
                    <a:pt x="54994" y="17340"/>
                    <a:pt x="58443" y="20098"/>
                  </a:cubicBezTo>
                  <a:cubicBezTo>
                    <a:pt x="64314" y="24793"/>
                    <a:pt x="68558" y="32747"/>
                    <a:pt x="75896" y="34378"/>
                  </a:cubicBezTo>
                  <a:cubicBezTo>
                    <a:pt x="78598" y="34979"/>
                    <a:pt x="81879" y="31396"/>
                    <a:pt x="84094" y="33056"/>
                  </a:cubicBezTo>
                  <a:cubicBezTo>
                    <a:pt x="88710" y="36516"/>
                    <a:pt x="92108" y="42076"/>
                    <a:pt x="97581" y="43898"/>
                  </a:cubicBezTo>
                </a:path>
              </a:pathLst>
            </a:custGeom>
            <a:noFill/>
            <a:ln cap="flat" cmpd="sng" w="28575">
              <a:solidFill>
                <a:srgbClr val="4A86E8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342" name="Google Shape;342;p42"/>
          <p:cNvSpPr txBox="1"/>
          <p:nvPr/>
        </p:nvSpPr>
        <p:spPr>
          <a:xfrm>
            <a:off x="3910871" y="1983700"/>
            <a:ext cx="20523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143600" lIns="143600" spcFirstLastPara="1" rIns="143600" wrap="square" tIns="1436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728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Calibration curve</a:t>
            </a:r>
            <a:endParaRPr i="1" sz="1728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3" name="Google Shape;343;p42"/>
          <p:cNvSpPr txBox="1"/>
          <p:nvPr/>
        </p:nvSpPr>
        <p:spPr>
          <a:xfrm>
            <a:off x="1400400" y="2300700"/>
            <a:ext cx="1227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“</a:t>
            </a:r>
            <a:r>
              <a:rPr baseline="30000" i="1"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14</a:t>
            </a:r>
            <a:r>
              <a:rPr i="1"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 age”</a:t>
            </a:r>
            <a:endParaRPr i="1"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4" name="Google Shape;344;p42"/>
          <p:cNvSpPr txBox="1"/>
          <p:nvPr/>
        </p:nvSpPr>
        <p:spPr>
          <a:xfrm>
            <a:off x="3344700" y="3592100"/>
            <a:ext cx="134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“Real age</a:t>
            </a:r>
            <a:r>
              <a:rPr i="1"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”</a:t>
            </a:r>
            <a:endParaRPr i="1"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45" name="Google Shape;345;p42"/>
          <p:cNvSpPr/>
          <p:nvPr/>
        </p:nvSpPr>
        <p:spPr>
          <a:xfrm>
            <a:off x="2799638" y="2210713"/>
            <a:ext cx="2439525" cy="1097450"/>
          </a:xfrm>
          <a:custGeom>
            <a:rect b="b" l="l" r="r" t="t"/>
            <a:pathLst>
              <a:path extrusionOk="0" h="43898" w="97581">
                <a:moveTo>
                  <a:pt x="0" y="0"/>
                </a:moveTo>
                <a:cubicBezTo>
                  <a:pt x="222" y="2002"/>
                  <a:pt x="426" y="5065"/>
                  <a:pt x="2380" y="5554"/>
                </a:cubicBezTo>
                <a:cubicBezTo>
                  <a:pt x="5374" y="6303"/>
                  <a:pt x="8956" y="3757"/>
                  <a:pt x="11636" y="5289"/>
                </a:cubicBezTo>
                <a:cubicBezTo>
                  <a:pt x="16650" y="8155"/>
                  <a:pt x="20728" y="13465"/>
                  <a:pt x="26445" y="14280"/>
                </a:cubicBezTo>
                <a:cubicBezTo>
                  <a:pt x="28989" y="14643"/>
                  <a:pt x="31910" y="12166"/>
                  <a:pt x="34114" y="13487"/>
                </a:cubicBezTo>
                <a:cubicBezTo>
                  <a:pt x="37930" y="15774"/>
                  <a:pt x="41240" y="18901"/>
                  <a:pt x="45220" y="20891"/>
                </a:cubicBezTo>
                <a:cubicBezTo>
                  <a:pt x="49169" y="22866"/>
                  <a:pt x="54994" y="17340"/>
                  <a:pt x="58443" y="20098"/>
                </a:cubicBezTo>
                <a:cubicBezTo>
                  <a:pt x="64314" y="24793"/>
                  <a:pt x="68558" y="32747"/>
                  <a:pt x="75896" y="34378"/>
                </a:cubicBezTo>
                <a:cubicBezTo>
                  <a:pt x="78598" y="34979"/>
                  <a:pt x="81879" y="31396"/>
                  <a:pt x="84094" y="33056"/>
                </a:cubicBezTo>
                <a:cubicBezTo>
                  <a:pt x="88710" y="36516"/>
                  <a:pt x="92108" y="42076"/>
                  <a:pt x="97581" y="43898"/>
                </a:cubicBezTo>
              </a:path>
            </a:pathLst>
          </a:cu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/>
          <p:nvPr>
            <p:ph type="title"/>
          </p:nvPr>
        </p:nvSpPr>
        <p:spPr>
          <a:xfrm>
            <a:off x="240850" y="244750"/>
            <a:ext cx="3796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 MV dating 14C</a:t>
            </a:r>
            <a:endParaRPr/>
          </a:p>
        </p:txBody>
      </p:sp>
      <p:pic>
        <p:nvPicPr>
          <p:cNvPr id="351" name="Google Shape;351;p43" title="G82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4966" y="1574775"/>
            <a:ext cx="3134060" cy="201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3" title="G8205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86374"/>
            <a:ext cx="3093982" cy="19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3" title="G821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9998" y="2229925"/>
            <a:ext cx="3134001" cy="20197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355" name="Google Shape;355;p43"/>
          <p:cNvSpPr txBox="1"/>
          <p:nvPr/>
        </p:nvSpPr>
        <p:spPr>
          <a:xfrm>
            <a:off x="5058750" y="107150"/>
            <a:ext cx="39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Typical carbon samples: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</a:pPr>
            <a:r>
              <a:rPr lang="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Charcoal / charred wood / charred seeds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</a:pPr>
            <a:r>
              <a:rPr lang="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Bone collagen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</a:pPr>
            <a:r>
              <a:rPr lang="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Organic residue or textile/fiber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</a:pPr>
            <a:r>
              <a:rPr lang="es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Carbonate material, such as shell</a:t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4"/>
          <p:cNvSpPr txBox="1"/>
          <p:nvPr>
            <p:ph type="title"/>
          </p:nvPr>
        </p:nvSpPr>
        <p:spPr>
          <a:xfrm>
            <a:off x="375200" y="445025"/>
            <a:ext cx="1572000" cy="8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AMS </a:t>
            </a:r>
            <a:r>
              <a:rPr baseline="30000" lang="es"/>
              <a:t>10</a:t>
            </a:r>
            <a:r>
              <a:rPr lang="es"/>
              <a:t>Be samples</a:t>
            </a:r>
            <a:endParaRPr/>
          </a:p>
        </p:txBody>
      </p:sp>
      <p:sp>
        <p:nvSpPr>
          <p:cNvPr id="361" name="Google Shape;361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62" name="Google Shape;36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875" y="0"/>
            <a:ext cx="6785126" cy="457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68" name="Google Shape;3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8900" y="0"/>
            <a:ext cx="6785101" cy="4571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5"/>
          <p:cNvSpPr txBox="1"/>
          <p:nvPr>
            <p:ph type="title"/>
          </p:nvPr>
        </p:nvSpPr>
        <p:spPr>
          <a:xfrm>
            <a:off x="375200" y="445025"/>
            <a:ext cx="1572000" cy="8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AMS </a:t>
            </a:r>
            <a:r>
              <a:rPr baseline="30000" lang="es"/>
              <a:t>10</a:t>
            </a:r>
            <a:r>
              <a:rPr lang="es"/>
              <a:t>Be samples</a:t>
            </a:r>
            <a:endParaRPr/>
          </a:p>
        </p:txBody>
      </p:sp>
      <p:graphicFrame>
        <p:nvGraphicFramePr>
          <p:cNvPr id="370" name="Google Shape;370;p45"/>
          <p:cNvGraphicFramePr/>
          <p:nvPr/>
        </p:nvGraphicFramePr>
        <p:xfrm>
          <a:off x="117150" y="1503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{43D72D25-789C-4258-80F2-C74B160918D4}</a:tableStyleId>
              </a:tblPr>
              <a:tblGrid>
                <a:gridCol w="1117650"/>
                <a:gridCol w="1056175"/>
              </a:tblGrid>
              <a:tr h="38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VD5B</a:t>
                      </a:r>
                      <a:endParaRPr b="1"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17.3 ± 1.1 ka</a:t>
                      </a:r>
                      <a:endParaRPr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CARW 1</a:t>
                      </a:r>
                      <a:endParaRPr b="1"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11.11 ± 0.75 ka</a:t>
                      </a:r>
                      <a:endParaRPr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VD4A</a:t>
                      </a:r>
                      <a:endParaRPr b="1"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17.5 ± 1.1 ka</a:t>
                      </a:r>
                      <a:endParaRPr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FUND CAP B</a:t>
                      </a:r>
                      <a:endParaRPr b="1"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11.35 ± 0.76 ka</a:t>
                      </a:r>
                      <a:endParaRPr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POD2</a:t>
                      </a:r>
                      <a:endParaRPr b="1"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17.89 ± 0.98 ka</a:t>
                      </a:r>
                      <a:endParaRPr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POD PPAL EST</a:t>
                      </a:r>
                      <a:endParaRPr b="1"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15.92 ± 0.88 ka</a:t>
                      </a:r>
                      <a:endParaRPr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  <a:tr h="386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FUND CAP A</a:t>
                      </a:r>
                      <a:endParaRPr b="1"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0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11.6 ± 2.0 ka</a:t>
                      </a:r>
                      <a:endParaRPr sz="10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376" name="Google Shape;376;p46"/>
          <p:cNvPicPr preferRelativeResize="0"/>
          <p:nvPr/>
        </p:nvPicPr>
        <p:blipFill rotWithShape="1">
          <a:blip r:embed="rId3">
            <a:alphaModFix/>
          </a:blip>
          <a:srcRect b="23441" l="0" r="10096" t="11280"/>
          <a:stretch/>
        </p:blipFill>
        <p:spPr>
          <a:xfrm>
            <a:off x="2390250" y="0"/>
            <a:ext cx="5978726" cy="287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025" y="2698775"/>
            <a:ext cx="4927775" cy="18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/>
          <p:nvPr/>
        </p:nvPicPr>
        <p:blipFill rotWithShape="1">
          <a:blip r:embed="rId3">
            <a:alphaModFix/>
          </a:blip>
          <a:srcRect b="0" l="24635" r="23621" t="87025"/>
          <a:stretch/>
        </p:blipFill>
        <p:spPr>
          <a:xfrm>
            <a:off x="4927775" y="2878650"/>
            <a:ext cx="3441198" cy="57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/>
          <p:nvPr/>
        </p:nvPicPr>
        <p:blipFill rotWithShape="1">
          <a:blip r:embed="rId3">
            <a:alphaModFix/>
          </a:blip>
          <a:srcRect b="13599" l="88637" r="0" t="0"/>
          <a:stretch/>
        </p:blipFill>
        <p:spPr>
          <a:xfrm>
            <a:off x="8368976" y="0"/>
            <a:ext cx="755651" cy="381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6"/>
          <p:cNvSpPr txBox="1"/>
          <p:nvPr>
            <p:ph type="title"/>
          </p:nvPr>
        </p:nvSpPr>
        <p:spPr>
          <a:xfrm>
            <a:off x="375200" y="445025"/>
            <a:ext cx="1572000" cy="88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AMS </a:t>
            </a:r>
            <a:r>
              <a:rPr baseline="30000" lang="es"/>
              <a:t>10</a:t>
            </a:r>
            <a:r>
              <a:rPr lang="es"/>
              <a:t>Be samples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7"/>
          <p:cNvSpPr txBox="1"/>
          <p:nvPr>
            <p:ph type="ctrTitle"/>
          </p:nvPr>
        </p:nvSpPr>
        <p:spPr>
          <a:xfrm>
            <a:off x="311708" y="928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9 MV Tandetron</a:t>
            </a:r>
            <a:endParaRPr/>
          </a:p>
        </p:txBody>
      </p:sp>
      <p:sp>
        <p:nvSpPr>
          <p:cNvPr id="386" name="Google Shape;386;p47"/>
          <p:cNvSpPr txBox="1"/>
          <p:nvPr>
            <p:ph idx="1" type="subTitle"/>
          </p:nvPr>
        </p:nvSpPr>
        <p:spPr>
          <a:xfrm>
            <a:off x="311700" y="3017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Visit and data analysis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2063"/>
            <a:ext cx="9144000" cy="3859833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500" y="1488274"/>
            <a:ext cx="6400801" cy="296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425" y="190500"/>
            <a:ext cx="3608099" cy="270249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00" name="Google Shape;400;p49"/>
          <p:cNvSpPr txBox="1"/>
          <p:nvPr/>
        </p:nvSpPr>
        <p:spPr>
          <a:xfrm>
            <a:off x="6253800" y="1026575"/>
            <a:ext cx="257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Neutron spectrometer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1" name="Google Shape;401;p49"/>
          <p:cNvSpPr txBox="1"/>
          <p:nvPr/>
        </p:nvSpPr>
        <p:spPr>
          <a:xfrm>
            <a:off x="216425" y="2893000"/>
            <a:ext cx="2215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ROSPHERE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-"/>
            </a:pPr>
            <a:r>
              <a:rPr i="1" lang="es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Fast-timing</a:t>
            </a:r>
            <a:endParaRPr i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-"/>
            </a:pPr>
            <a:r>
              <a:rPr i="1" lang="es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Doppler Shift</a:t>
            </a:r>
            <a:endParaRPr i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Ubuntu"/>
              <a:buChar char="-"/>
            </a:pPr>
            <a:r>
              <a:rPr i="1" lang="es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and more</a:t>
            </a:r>
            <a:endParaRPr i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02" name="Google Shape;402;p49"/>
          <p:cNvSpPr txBox="1"/>
          <p:nvPr/>
        </p:nvSpPr>
        <p:spPr>
          <a:xfrm>
            <a:off x="4905375" y="317225"/>
            <a:ext cx="2933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22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 out of the 7 lines</a:t>
            </a:r>
            <a:endParaRPr b="1" i="1"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408" name="Google Shape;408;p50"/>
          <p:cNvSpPr txBox="1"/>
          <p:nvPr/>
        </p:nvSpPr>
        <p:spPr>
          <a:xfrm>
            <a:off x="295275" y="400050"/>
            <a:ext cx="18861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ROSPHERE</a:t>
            </a:r>
            <a:endParaRPr b="1" sz="2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4He + 108Cd</a:t>
            </a:r>
            <a:endParaRPr sz="2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25 MeV</a:t>
            </a:r>
            <a:endParaRPr sz="23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409" name="Google Shape;409;p50"/>
          <p:cNvPicPr preferRelativeResize="0"/>
          <p:nvPr/>
        </p:nvPicPr>
        <p:blipFill rotWithShape="1">
          <a:blip r:embed="rId3">
            <a:alphaModFix/>
          </a:blip>
          <a:srcRect b="4570" l="0" r="0" t="10649"/>
          <a:stretch/>
        </p:blipFill>
        <p:spPr>
          <a:xfrm>
            <a:off x="2740218" y="0"/>
            <a:ext cx="640378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0"/>
          <p:cNvSpPr txBox="1"/>
          <p:nvPr/>
        </p:nvSpPr>
        <p:spPr>
          <a:xfrm>
            <a:off x="161475" y="2029225"/>
            <a:ext cx="2508300" cy="18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γγ </a:t>
            </a:r>
            <a:r>
              <a:rPr lang="es"/>
              <a:t>counts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1 keV bins for histogram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2 keV bins for coincidence match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00"/>
              <a:buChar char="●"/>
            </a:pPr>
            <a:r>
              <a:rPr lang="es"/>
              <a:t>HPGe 10 vs </a:t>
            </a:r>
            <a:r>
              <a:rPr lang="es">
                <a:solidFill>
                  <a:schemeClr val="dk1"/>
                </a:solidFill>
              </a:rPr>
              <a:t>HPGe </a:t>
            </a:r>
            <a:r>
              <a:rPr lang="es"/>
              <a:t>12</a:t>
            </a:r>
            <a:endParaRPr/>
          </a:p>
        </p:txBody>
      </p:sp>
      <p:sp>
        <p:nvSpPr>
          <p:cNvPr id="411" name="Google Shape;411;p50"/>
          <p:cNvSpPr txBox="1"/>
          <p:nvPr/>
        </p:nvSpPr>
        <p:spPr>
          <a:xfrm>
            <a:off x="7373250" y="352425"/>
            <a:ext cx="164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Our analysis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1"/>
          <p:cNvSpPr txBox="1"/>
          <p:nvPr>
            <p:ph type="ctrTitle"/>
          </p:nvPr>
        </p:nvSpPr>
        <p:spPr>
          <a:xfrm>
            <a:off x="311700" y="1809750"/>
            <a:ext cx="8520600" cy="16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IRASM Multipurpose Irradiation Facility</a:t>
            </a:r>
            <a:r>
              <a:rPr lang="es"/>
              <a:t> visit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ctrTitle"/>
          </p:nvPr>
        </p:nvSpPr>
        <p:spPr>
          <a:xfrm>
            <a:off x="199100" y="928250"/>
            <a:ext cx="87459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Target laboratory</a:t>
            </a:r>
            <a:endParaRPr/>
          </a:p>
        </p:txBody>
      </p:sp>
      <p:sp>
        <p:nvSpPr>
          <p:cNvPr id="80" name="Google Shape;80;p16"/>
          <p:cNvSpPr txBox="1"/>
          <p:nvPr>
            <p:ph idx="1" type="subTitle"/>
          </p:nvPr>
        </p:nvSpPr>
        <p:spPr>
          <a:xfrm>
            <a:off x="311700" y="3017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pressing, </a:t>
            </a:r>
            <a:r>
              <a:rPr lang="es"/>
              <a:t>evaporating</a:t>
            </a:r>
            <a:r>
              <a:rPr lang="es"/>
              <a:t>, rolling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2"/>
          <p:cNvSpPr txBox="1"/>
          <p:nvPr>
            <p:ph type="title"/>
          </p:nvPr>
        </p:nvSpPr>
        <p:spPr>
          <a:xfrm>
            <a:off x="732225" y="127525"/>
            <a:ext cx="2195400" cy="147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Cherenkov light from </a:t>
            </a:r>
            <a:r>
              <a:rPr baseline="30000" i="1" lang="es"/>
              <a:t>60</a:t>
            </a:r>
            <a:r>
              <a:rPr i="1" lang="es"/>
              <a:t>Co source</a:t>
            </a:r>
            <a:endParaRPr i="1"/>
          </a:p>
        </p:txBody>
      </p:sp>
      <p:pic>
        <p:nvPicPr>
          <p:cNvPr id="422" name="Google Shape;4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437" y="0"/>
            <a:ext cx="6103562" cy="45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96392"/>
            <a:ext cx="3040425" cy="289478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425" name="Google Shape;42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6874" y="198425"/>
            <a:ext cx="2497076" cy="249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3"/>
          <p:cNvSpPr txBox="1"/>
          <p:nvPr>
            <p:ph type="ctrTitle"/>
          </p:nvPr>
        </p:nvSpPr>
        <p:spPr>
          <a:xfrm>
            <a:off x="352975" y="2088525"/>
            <a:ext cx="7784700" cy="151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Hadronic Physics Department  visit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261875" cy="45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1875" y="0"/>
            <a:ext cx="2556092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438" name="Google Shape;4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7975" y="0"/>
            <a:ext cx="3326024" cy="279933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4"/>
          <p:cNvSpPr txBox="1"/>
          <p:nvPr/>
        </p:nvSpPr>
        <p:spPr>
          <a:xfrm>
            <a:off x="6229200" y="2799350"/>
            <a:ext cx="291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Resistive Plate Chambers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40" name="Google Shape;440;p54"/>
          <p:cNvSpPr txBox="1"/>
          <p:nvPr/>
        </p:nvSpPr>
        <p:spPr>
          <a:xfrm>
            <a:off x="5817925" y="3894900"/>
            <a:ext cx="3326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Transition Radiation Detectors</a:t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Multiwire Proportional Chambers</a:t>
            </a:r>
            <a:endParaRPr sz="16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5"/>
          <p:cNvSpPr txBox="1"/>
          <p:nvPr>
            <p:ph type="ctrTitle"/>
          </p:nvPr>
        </p:nvSpPr>
        <p:spPr>
          <a:xfrm>
            <a:off x="311700" y="1924050"/>
            <a:ext cx="8520600" cy="105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ELI-NP visit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1846800"/>
            <a:ext cx="3629675" cy="27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6700" y="0"/>
            <a:ext cx="6367298" cy="358279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453" name="Google Shape;453;p56"/>
          <p:cNvGrpSpPr/>
          <p:nvPr/>
        </p:nvGrpSpPr>
        <p:grpSpPr>
          <a:xfrm>
            <a:off x="0" y="-39675"/>
            <a:ext cx="3629676" cy="2046948"/>
            <a:chOff x="0" y="-39675"/>
            <a:chExt cx="3629676" cy="2046948"/>
          </a:xfrm>
        </p:grpSpPr>
        <p:pic>
          <p:nvPicPr>
            <p:cNvPr id="454" name="Google Shape;454;p5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0" y="0"/>
              <a:ext cx="3629675" cy="20072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56"/>
            <p:cNvPicPr preferRelativeResize="0"/>
            <p:nvPr/>
          </p:nvPicPr>
          <p:blipFill rotWithShape="1">
            <a:blip r:embed="rId5">
              <a:alphaModFix/>
            </a:blip>
            <a:srcRect b="70055" l="81339" r="0" t="10337"/>
            <a:stretch/>
          </p:blipFill>
          <p:spPr>
            <a:xfrm>
              <a:off x="2952350" y="-39675"/>
              <a:ext cx="677326" cy="3936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6" name="Google Shape;456;p56"/>
          <p:cNvSpPr txBox="1"/>
          <p:nvPr/>
        </p:nvSpPr>
        <p:spPr>
          <a:xfrm>
            <a:off x="5739300" y="3582800"/>
            <a:ext cx="3404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1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Laser experimental area</a:t>
            </a:r>
            <a:endParaRPr i="1" sz="21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57" name="Google Shape;457;p56"/>
          <p:cNvSpPr txBox="1"/>
          <p:nvPr/>
        </p:nvSpPr>
        <p:spPr>
          <a:xfrm>
            <a:off x="3617400" y="4090700"/>
            <a:ext cx="1909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1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Control room</a:t>
            </a:r>
            <a:endParaRPr i="1" sz="21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463" name="Google Shape;46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50" y="1692400"/>
            <a:ext cx="4116450" cy="240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7" title="20260518_11080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7921" y="152400"/>
            <a:ext cx="272177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7"/>
          <p:cNvSpPr txBox="1"/>
          <p:nvPr/>
        </p:nvSpPr>
        <p:spPr>
          <a:xfrm>
            <a:off x="750750" y="642050"/>
            <a:ext cx="3687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1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S-band accelerator structures for the VEGA LINAC</a:t>
            </a:r>
            <a:endParaRPr i="1" sz="21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8"/>
          <p:cNvSpPr txBox="1"/>
          <p:nvPr>
            <p:ph type="ctrTitle"/>
          </p:nvPr>
        </p:nvSpPr>
        <p:spPr>
          <a:xfrm>
            <a:off x="311708" y="928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Lectures</a:t>
            </a:r>
            <a:endParaRPr/>
          </a:p>
        </p:txBody>
      </p:sp>
      <p:sp>
        <p:nvSpPr>
          <p:cNvPr id="471" name="Google Shape;471;p58"/>
          <p:cNvSpPr txBox="1"/>
          <p:nvPr>
            <p:ph idx="1" type="subTitle"/>
          </p:nvPr>
        </p:nvSpPr>
        <p:spPr>
          <a:xfrm>
            <a:off x="311700" y="35211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EURO-LABS, Vacuserc, Nuclear Astrophysics</a:t>
            </a:r>
            <a:endParaRPr/>
          </a:p>
        </p:txBody>
      </p:sp>
      <p:pic>
        <p:nvPicPr>
          <p:cNvPr id="472" name="Google Shape;472;p58" title="2e474599-14ec-4744-bf26-118f8d81dd83.jfif"/>
          <p:cNvPicPr preferRelativeResize="0"/>
          <p:nvPr/>
        </p:nvPicPr>
        <p:blipFill rotWithShape="1">
          <a:blip r:embed="rId3">
            <a:alphaModFix/>
          </a:blip>
          <a:srcRect b="12083" l="0" r="0" t="22957"/>
          <a:stretch/>
        </p:blipFill>
        <p:spPr>
          <a:xfrm>
            <a:off x="616500" y="1580963"/>
            <a:ext cx="2023872" cy="17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8" title="WhatsApp Image 2026-05-21 at 19.45.21.jpeg"/>
          <p:cNvPicPr preferRelativeResize="0"/>
          <p:nvPr/>
        </p:nvPicPr>
        <p:blipFill rotWithShape="1">
          <a:blip r:embed="rId4">
            <a:alphaModFix/>
          </a:blip>
          <a:srcRect b="0" l="0" r="0" t="39958"/>
          <a:stretch/>
        </p:blipFill>
        <p:spPr>
          <a:xfrm>
            <a:off x="6299685" y="1580963"/>
            <a:ext cx="2189714" cy="1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9" title="20260519_104617.jpg"/>
          <p:cNvPicPr preferRelativeResize="0"/>
          <p:nvPr/>
        </p:nvPicPr>
        <p:blipFill rotWithShape="1">
          <a:blip r:embed="rId3">
            <a:alphaModFix/>
          </a:blip>
          <a:srcRect b="16053" l="0" r="0" t="31193"/>
          <a:stretch/>
        </p:blipFill>
        <p:spPr>
          <a:xfrm>
            <a:off x="6256650" y="1642325"/>
            <a:ext cx="2703151" cy="253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9" title="20260519_114418.jpg"/>
          <p:cNvPicPr preferRelativeResize="0"/>
          <p:nvPr/>
        </p:nvPicPr>
        <p:blipFill rotWithShape="1">
          <a:blip r:embed="rId4">
            <a:alphaModFix/>
          </a:blip>
          <a:srcRect b="24957" l="-4867" r="8491" t="24204"/>
          <a:stretch/>
        </p:blipFill>
        <p:spPr>
          <a:xfrm>
            <a:off x="64403" y="1642325"/>
            <a:ext cx="2703151" cy="253284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9"/>
          <p:cNvSpPr txBox="1"/>
          <p:nvPr>
            <p:ph type="ctrTitle"/>
          </p:nvPr>
        </p:nvSpPr>
        <p:spPr>
          <a:xfrm>
            <a:off x="2184900" y="2134000"/>
            <a:ext cx="4774200" cy="154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chemeClr val="lt1"/>
                </a:highlight>
              </a:rPr>
              <a:t>DUROCERN</a:t>
            </a:r>
            <a:endParaRPr>
              <a:highlight>
                <a:schemeClr val="lt1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highlight>
                  <a:schemeClr val="lt1"/>
                </a:highlight>
              </a:rPr>
              <a:t> visit</a:t>
            </a:r>
            <a:endParaRPr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0"/>
          <p:cNvSpPr txBox="1"/>
          <p:nvPr>
            <p:ph type="ctrTitle"/>
          </p:nvPr>
        </p:nvSpPr>
        <p:spPr>
          <a:xfrm>
            <a:off x="311708" y="1267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Lectures</a:t>
            </a:r>
            <a:endParaRPr/>
          </a:p>
        </p:txBody>
      </p:sp>
      <p:sp>
        <p:nvSpPr>
          <p:cNvPr id="486" name="Google Shape;486;p60"/>
          <p:cNvSpPr txBox="1"/>
          <p:nvPr>
            <p:ph idx="1" type="subTitle"/>
          </p:nvPr>
        </p:nvSpPr>
        <p:spPr>
          <a:xfrm>
            <a:off x="311700" y="32180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Overview of AMS, CANBERRA-PACKARD HPGe</a:t>
            </a:r>
            <a:endParaRPr/>
          </a:p>
        </p:txBody>
      </p:sp>
      <p:pic>
        <p:nvPicPr>
          <p:cNvPr id="487" name="Google Shape;487;p60" title="91e9ed54-e3ce-4adf-8548-d4d93e063afd.jfif"/>
          <p:cNvPicPr preferRelativeResize="0"/>
          <p:nvPr/>
        </p:nvPicPr>
        <p:blipFill rotWithShape="1">
          <a:blip r:embed="rId3">
            <a:alphaModFix/>
          </a:blip>
          <a:srcRect b="21724" l="0" r="0" t="34219"/>
          <a:stretch/>
        </p:blipFill>
        <p:spPr>
          <a:xfrm>
            <a:off x="0" y="1267850"/>
            <a:ext cx="2650276" cy="155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60" title="9b939fd9-f9b7-4443-9691-e3c482b51f56.jfif"/>
          <p:cNvPicPr preferRelativeResize="0"/>
          <p:nvPr/>
        </p:nvPicPr>
        <p:blipFill rotWithShape="1">
          <a:blip r:embed="rId4">
            <a:alphaModFix/>
          </a:blip>
          <a:srcRect b="-2256" l="0" r="0" t="26025"/>
          <a:stretch/>
        </p:blipFill>
        <p:spPr>
          <a:xfrm>
            <a:off x="7196250" y="1267850"/>
            <a:ext cx="1947752" cy="197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60" title="WhatsApp_Image_2026-05-21_at_19.56.04-removebg-preview.png"/>
          <p:cNvPicPr preferRelativeResize="0"/>
          <p:nvPr/>
        </p:nvPicPr>
        <p:blipFill rotWithShape="1">
          <a:blip r:embed="rId5">
            <a:alphaModFix/>
          </a:blip>
          <a:srcRect b="22380" l="0" r="0" t="33357"/>
          <a:stretch/>
        </p:blipFill>
        <p:spPr>
          <a:xfrm>
            <a:off x="1562388" y="2016537"/>
            <a:ext cx="2210617" cy="13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1"/>
          <p:cNvSpPr txBox="1"/>
          <p:nvPr>
            <p:ph type="ctrTitle"/>
          </p:nvPr>
        </p:nvSpPr>
        <p:spPr>
          <a:xfrm>
            <a:off x="311708" y="9282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Lectures</a:t>
            </a:r>
            <a:endParaRPr/>
          </a:p>
        </p:txBody>
      </p:sp>
      <p:sp>
        <p:nvSpPr>
          <p:cNvPr id="495" name="Google Shape;495;p61"/>
          <p:cNvSpPr txBox="1"/>
          <p:nvPr>
            <p:ph idx="1" type="subTitle"/>
          </p:nvPr>
        </p:nvSpPr>
        <p:spPr>
          <a:xfrm>
            <a:off x="311700" y="30178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DAQ analysis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146425" y="140925"/>
            <a:ext cx="3838800" cy="9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388620" lvl="0" marL="457200" rtl="0" algn="l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b="1" lang="es"/>
              <a:t>Pressed powder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Aluminum in the press</a:t>
            </a:r>
            <a:endParaRPr i="1"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5625" y="226200"/>
            <a:ext cx="2394775" cy="42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05" y="1210200"/>
            <a:ext cx="3838725" cy="32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4825" y="0"/>
            <a:ext cx="2510806" cy="452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1825" y="2501250"/>
            <a:ext cx="2118850" cy="20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2"/>
          <p:cNvSpPr txBox="1"/>
          <p:nvPr>
            <p:ph type="title"/>
          </p:nvPr>
        </p:nvSpPr>
        <p:spPr>
          <a:xfrm>
            <a:off x="187875" y="225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Pulse Shape Discrimination (PSD) analysis</a:t>
            </a:r>
            <a:endParaRPr i="1"/>
          </a:p>
        </p:txBody>
      </p:sp>
      <p:pic>
        <p:nvPicPr>
          <p:cNvPr id="501" name="Google Shape;50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908025"/>
            <a:ext cx="4352925" cy="349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grpSp>
        <p:nvGrpSpPr>
          <p:cNvPr id="503" name="Google Shape;503;p62"/>
          <p:cNvGrpSpPr/>
          <p:nvPr/>
        </p:nvGrpSpPr>
        <p:grpSpPr>
          <a:xfrm>
            <a:off x="4619625" y="552450"/>
            <a:ext cx="4352925" cy="3564824"/>
            <a:chOff x="4572000" y="609600"/>
            <a:chExt cx="4352925" cy="3564824"/>
          </a:xfrm>
        </p:grpSpPr>
        <p:pic>
          <p:nvPicPr>
            <p:cNvPr id="504" name="Google Shape;504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0" y="1910881"/>
              <a:ext cx="3069783" cy="22635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62"/>
            <p:cNvPicPr preferRelativeResize="0"/>
            <p:nvPr/>
          </p:nvPicPr>
          <p:blipFill rotWithShape="1">
            <a:blip r:embed="rId5">
              <a:alphaModFix/>
            </a:blip>
            <a:srcRect b="11009" l="72974" r="0" t="33614"/>
            <a:stretch/>
          </p:blipFill>
          <p:spPr>
            <a:xfrm flipH="1" rot="5400000">
              <a:off x="6916273" y="144494"/>
              <a:ext cx="1430685" cy="25866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62"/>
            <p:cNvSpPr/>
            <p:nvPr/>
          </p:nvSpPr>
          <p:spPr>
            <a:xfrm>
              <a:off x="6248400" y="609600"/>
              <a:ext cx="428700" cy="82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150" y="228600"/>
            <a:ext cx="5657851" cy="42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513" name="Google Shape;51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1" y="1909400"/>
            <a:ext cx="3227376" cy="21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3"/>
          <p:cNvSpPr txBox="1"/>
          <p:nvPr>
            <p:ph type="title"/>
          </p:nvPr>
        </p:nvSpPr>
        <p:spPr>
          <a:xfrm>
            <a:off x="712188" y="711725"/>
            <a:ext cx="218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PSD analysis</a:t>
            </a:r>
            <a:endParaRPr i="1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4"/>
          <p:cNvSpPr txBox="1"/>
          <p:nvPr>
            <p:ph type="title"/>
          </p:nvPr>
        </p:nvSpPr>
        <p:spPr>
          <a:xfrm>
            <a:off x="311700" y="445025"/>
            <a:ext cx="2403000" cy="11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Papanași workshop</a:t>
            </a:r>
            <a:endParaRPr/>
          </a:p>
        </p:txBody>
      </p:sp>
      <p:sp>
        <p:nvSpPr>
          <p:cNvPr id="520" name="Google Shape;520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521" name="Google Shape;521;p64" title="WhatsApp Image 2026-05-21 at 20.49.5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3538574" y="-481056"/>
            <a:ext cx="4176077" cy="5568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527" name="Google Shape;52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038" y="0"/>
            <a:ext cx="8165926" cy="456247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65"/>
          <p:cNvSpPr txBox="1"/>
          <p:nvPr>
            <p:ph type="title"/>
          </p:nvPr>
        </p:nvSpPr>
        <p:spPr>
          <a:xfrm>
            <a:off x="5021550" y="1073675"/>
            <a:ext cx="345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320">
                <a:solidFill>
                  <a:schemeClr val="lt1"/>
                </a:solidFill>
              </a:rPr>
              <a:t>Old accelerator building</a:t>
            </a:r>
            <a:endParaRPr sz="232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534" name="Google Shape;534;p66"/>
          <p:cNvSpPr/>
          <p:nvPr/>
        </p:nvSpPr>
        <p:spPr>
          <a:xfrm>
            <a:off x="-723900" y="4352925"/>
            <a:ext cx="10372800" cy="15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35" name="Google Shape;535;p66" title="WhatsApp Image 2026-05-21 at 20.53.09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5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6"/>
          <p:cNvSpPr txBox="1"/>
          <p:nvPr/>
        </p:nvSpPr>
        <p:spPr>
          <a:xfrm>
            <a:off x="4772025" y="381000"/>
            <a:ext cx="1990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Thank YOU for a great school!</a:t>
            </a:r>
            <a:endParaRPr i="1"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2838" y="2261725"/>
            <a:ext cx="3122751" cy="23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8374" y="30500"/>
            <a:ext cx="2542055" cy="45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298" y="1063675"/>
            <a:ext cx="2422774" cy="350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9" name="Google Shape;99;p18"/>
          <p:cNvSpPr txBox="1"/>
          <p:nvPr>
            <p:ph type="title"/>
          </p:nvPr>
        </p:nvSpPr>
        <p:spPr>
          <a:xfrm>
            <a:off x="257300" y="88000"/>
            <a:ext cx="4839900" cy="9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1.</a:t>
            </a:r>
            <a:r>
              <a:rPr b="1" lang="es"/>
              <a:t> Evaporation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Aluminum on Tantalum + glass</a:t>
            </a:r>
            <a:endParaRPr i="1"/>
          </a:p>
        </p:txBody>
      </p:sp>
      <p:sp>
        <p:nvSpPr>
          <p:cNvPr id="100" name="Google Shape;100;p18"/>
          <p:cNvSpPr txBox="1"/>
          <p:nvPr/>
        </p:nvSpPr>
        <p:spPr>
          <a:xfrm>
            <a:off x="2822850" y="1266700"/>
            <a:ext cx="3122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Step 1: evaporation and deposition</a:t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Target: Aluminum on Tantalum</a:t>
            </a:r>
            <a:endParaRPr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464100" y="176975"/>
            <a:ext cx="4050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Step 2. Release into holder</a:t>
            </a:r>
            <a:endParaRPr i="1"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350" y="226737"/>
            <a:ext cx="4156500" cy="4227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4">
            <a:alphaModFix/>
          </a:blip>
          <a:srcRect b="37967" l="36171" r="29967" t="29263"/>
          <a:stretch/>
        </p:blipFill>
        <p:spPr>
          <a:xfrm>
            <a:off x="535225" y="805704"/>
            <a:ext cx="2070477" cy="200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5">
            <a:alphaModFix/>
          </a:blip>
          <a:srcRect b="32107" l="16836" r="54945" t="38131"/>
          <a:stretch/>
        </p:blipFill>
        <p:spPr>
          <a:xfrm>
            <a:off x="2775985" y="805704"/>
            <a:ext cx="1899827" cy="200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 rotWithShape="1">
          <a:blip r:embed="rId6">
            <a:alphaModFix/>
          </a:blip>
          <a:srcRect b="28862" l="33268" r="46009" t="55707"/>
          <a:stretch/>
        </p:blipFill>
        <p:spPr>
          <a:xfrm>
            <a:off x="535229" y="2959008"/>
            <a:ext cx="2070477" cy="154183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/>
        </p:nvSpPr>
        <p:spPr>
          <a:xfrm>
            <a:off x="2775975" y="3233025"/>
            <a:ext cx="31227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Target:</a:t>
            </a:r>
            <a:endParaRPr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Self-sustaining</a:t>
            </a:r>
            <a:endParaRPr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Aluminum</a:t>
            </a:r>
            <a:endParaRPr sz="1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00" y="445025"/>
            <a:ext cx="2921100" cy="10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2</a:t>
            </a:r>
            <a:r>
              <a:rPr b="1" lang="es"/>
              <a:t>. Rolling press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Ductile materials</a:t>
            </a:r>
            <a:endParaRPr i="1"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138" y="309651"/>
            <a:ext cx="2619075" cy="41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6450" y="2724025"/>
            <a:ext cx="278130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400" y="1797200"/>
            <a:ext cx="2781300" cy="265042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1" name="Google Shape;121;p20"/>
          <p:cNvSpPr txBox="1"/>
          <p:nvPr/>
        </p:nvSpPr>
        <p:spPr>
          <a:xfrm>
            <a:off x="6180700" y="391650"/>
            <a:ext cx="2812800" cy="21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Hands on:</a:t>
            </a:r>
            <a:endParaRPr b="1"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Silver</a:t>
            </a: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target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●"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Area = 272 mm</a:t>
            </a:r>
            <a:r>
              <a:rPr baseline="30000"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Ubuntu"/>
              <a:buChar char="●"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Weight = 105.1 mg</a:t>
            </a:r>
            <a:endParaRPr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Thickness = 36.8 μm</a:t>
            </a:r>
            <a:endParaRPr baseline="30000" sz="18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481050" y="412125"/>
            <a:ext cx="4014900" cy="8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100"/>
              <a:t>Characterization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2100"/>
              <a:t>Scanning Electron Microscopy</a:t>
            </a:r>
            <a:endParaRPr i="1" sz="2100"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9" y="1259625"/>
            <a:ext cx="4081627" cy="30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 rotWithShape="1">
          <a:blip r:embed="rId4">
            <a:alphaModFix/>
          </a:blip>
          <a:srcRect b="0" l="0" r="0" t="34666"/>
          <a:stretch/>
        </p:blipFill>
        <p:spPr>
          <a:xfrm>
            <a:off x="481050" y="1259625"/>
            <a:ext cx="3634225" cy="306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