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8"/>
  </p:notesMasterIdLst>
  <p:sldIdLst>
    <p:sldId id="256" r:id="rId2"/>
    <p:sldId id="257" r:id="rId3"/>
    <p:sldId id="261" r:id="rId4"/>
    <p:sldId id="274" r:id="rId5"/>
    <p:sldId id="259" r:id="rId6"/>
    <p:sldId id="262" r:id="rId7"/>
    <p:sldId id="275" r:id="rId8"/>
    <p:sldId id="268" r:id="rId9"/>
    <p:sldId id="269" r:id="rId10"/>
    <p:sldId id="276" r:id="rId11"/>
    <p:sldId id="270" r:id="rId12"/>
    <p:sldId id="266" r:id="rId13"/>
    <p:sldId id="278" r:id="rId14"/>
    <p:sldId id="279" r:id="rId15"/>
    <p:sldId id="283" r:id="rId16"/>
    <p:sldId id="284" r:id="rId17"/>
    <p:sldId id="285" r:id="rId18"/>
    <p:sldId id="287" r:id="rId19"/>
    <p:sldId id="291" r:id="rId20"/>
    <p:sldId id="288" r:id="rId21"/>
    <p:sldId id="290" r:id="rId22"/>
    <p:sldId id="277" r:id="rId23"/>
    <p:sldId id="281" r:id="rId24"/>
    <p:sldId id="289" r:id="rId25"/>
    <p:sldId id="260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16A0"/>
    <a:srgbClr val="C7CDD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5FF48-C40D-C6E0-0464-1F7A83A911FC}" v="4" dt="2026-05-22T07:47:31.648"/>
    <p1510:client id="{1FB06D7E-E3E7-4326-A73B-11C32F588759}" v="1105" dt="2026-05-21T23:41:32.813"/>
    <p1510:client id="{2159C220-9D4D-89A9-7C2B-CE8C71734411}" v="3" dt="2026-05-22T07:07:14.982"/>
    <p1510:client id="{46EA4072-1B84-084A-5C97-C3CB9FA180C8}" v="2248" dt="2026-05-21T11:52:35.353"/>
    <p1510:client id="{5D42832E-3E23-68CE-DE98-C5DC9BF87FE0}" v="39" dt="2026-05-22T07:19:22.412"/>
    <p1510:client id="{65D4C47E-3AC6-3328-8C24-CB2155A2D967}" v="206" dt="2026-05-21T19:41:40.152"/>
    <p1510:client id="{69CE16C9-44DC-6CAA-4EE6-994707FA7A96}" v="17" dt="2026-05-21T07:50:34.163"/>
    <p1510:client id="{6ABFE68C-B0F5-A388-0029-E9CCB21DB23F}" v="68" dt="2026-05-22T07:01:13.390"/>
    <p1510:client id="{6E33B06F-ED3C-D65E-B5E3-BD06039741DC}" v="63" dt="2026-05-21T20:32:42.916"/>
    <p1510:client id="{7531D4FB-EF2B-29E0-5EEE-BE75DE43CF3E}" v="500" dt="2026-05-21T06:47:35.280"/>
    <p1510:client id="{93899989-C7B3-4701-4BF1-659CFBEC7222}" v="387" dt="2026-05-21T21:03:37.955"/>
    <p1510:client id="{95562FF3-FBDA-7EFE-EAC1-8311327AA941}" v="7" dt="2026-05-21T19:49:14.736"/>
    <p1510:client id="{A70F7A41-82DB-DC4A-AA43-A23DAA93E796}" v="67" dt="2026-05-21T21:47:34.284"/>
    <p1510:client id="{A7B973D1-45FE-71A8-FB6C-F60306F4B1F9}" v="72" dt="2026-05-21T19:24:11.783"/>
    <p1510:client id="{AB9A52D7-89DA-817C-36A1-2BC43EDA7A2F}" v="20" dt="2026-05-21T11:33:51.485"/>
    <p1510:client id="{AE5B45FD-4C5A-ECBF-DBCE-770B9D2B5429}" v="165" dt="2026-05-22T05:17:31.060"/>
    <p1510:client id="{B2F031C7-D657-7441-E8FE-A84032603ABF}" v="6" dt="2026-05-21T18:44:11.067"/>
    <p1510:client id="{D56BE161-977E-7831-688F-494A98303DCC}" v="36" dt="2026-05-22T06:29:59.777"/>
    <p1510:client id="{DADF1208-7EDB-3FBB-D318-CC0FF3BC22C1}" v="14" dt="2026-05-22T06:36:00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50642-46A1-4935-82A3-27CC8C067E21}" type="datetimeFigureOut">
              <a:rPr lang="en-IN" smtClean="0"/>
              <a:t>22-05-2026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EACC7-8122-4A59-9926-13CF07AB4CD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1906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D6F5-A9D4-C22B-732C-A31A172FB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093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AFD6E-3459-290F-1147-F0C47ACEE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6774"/>
            <a:ext cx="9144000" cy="106689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cap="all" spc="300" baseline="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674D3-6FB9-5549-B0F2-FD61E82D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39B8-A7CB-4B82-AC0C-44B99F546761}" type="datetimeFigureOut">
              <a:rPr lang="en-US" dirty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39BBC-C979-2C77-493E-CF5498AE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13B7E-A51C-D9CD-2189-650A9D6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84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90AE-F72C-4C2E-E2D0-7A8D7EEF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1B46D-142E-8C8E-C4F4-B6B1586A6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92E3-36AD-2615-0166-6B73C34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2F6F-0846-489A-A4BC-61B476BE2887}" type="datetimeFigureOut">
              <a:rPr lang="en-US" dirty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BFB69-319D-2284-2734-217160D3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83B0-C775-5BD2-8EC6-A41D19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0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040463-6D41-8D45-088A-540B0D18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92281"/>
            <a:ext cx="2628900" cy="55846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F2276-7F04-F3F7-E3CE-F81C8DC6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92281"/>
            <a:ext cx="7734300" cy="55846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02BF-9E0C-3251-8FAE-81F07DB0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DF21-A340-467A-94AB-9502647BB771}" type="datetimeFigureOut">
              <a:rPr lang="en-US" dirty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754-5B8F-A9FA-E8B1-06E04CE2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1E6A8-5139-ECD4-CC0C-32FFC674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4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55F0-A6D4-C39B-394F-0B16E9C9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860F-B260-57CE-E12B-2C9486031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5C9F-D94D-E5D3-B73A-20621FA5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3940-CA92-4FEE-A698-62CF7BC5AC36}" type="datetimeFigureOut">
              <a:rPr lang="en-US" dirty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B243-BB42-966A-4708-15C9B11D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A3BD-2CC5-03D3-4CD6-E31A55B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3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8633-AC3B-E617-1C54-84932DDD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36" y="1514688"/>
            <a:ext cx="8584164" cy="3138875"/>
          </a:xfrm>
        </p:spPr>
        <p:txBody>
          <a:bodyPr anchor="b"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8C242-ECAB-AEC3-7E9B-F9854AF31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4236" y="4963885"/>
            <a:ext cx="8584165" cy="1125765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D9B82-EEF4-2CD7-61FE-BAFB2B96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D641-6C35-45D1-9313-2719E9EA8AD8}" type="datetimeFigureOut">
              <a:rPr lang="en-US" dirty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22B6-F7A8-70A5-B023-FCAD5D7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5D758-2E38-8A8D-75BC-667F6A23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9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0DFF-11BD-F5F4-35D4-1986ABBD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1279-E9A9-702E-144D-61114B788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824" y="2159175"/>
            <a:ext cx="4977453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E624-7A76-56EC-FA0D-E2AA8EF9B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391" y="2159175"/>
            <a:ext cx="4985785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D7DF5-30AD-AE47-D516-5CEE8277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268-3A74-4110-8F08-063DFB8BB885}" type="datetimeFigureOut">
              <a:rPr lang="en-US" dirty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5C503-B649-B083-6341-F6E376AF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3EA35-CF5A-DB36-8B14-5C184B6F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4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A3D8-FDD9-329B-BCC6-BBF47F0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48" y="602671"/>
            <a:ext cx="10429303" cy="7689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EF7DC-0699-CB3C-A7CB-39035D89A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349" y="1696325"/>
            <a:ext cx="4963538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  <a:lvl6pPr marL="2286000" indent="0">
              <a:buNone/>
              <a:defRPr sz="1400" b="1"/>
            </a:lvl6pPr>
            <a:lvl7pPr marL="2743200" indent="0">
              <a:buNone/>
              <a:defRPr sz="1400" b="1"/>
            </a:lvl7pPr>
            <a:lvl8pPr marL="3200400" indent="0">
              <a:buNone/>
              <a:defRPr sz="1400" b="1"/>
            </a:lvl8pPr>
            <a:lvl9pPr marL="36576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2EB40-99E1-CCA4-BAFA-F51AA56C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349" y="2344025"/>
            <a:ext cx="4963538" cy="3833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979BC-6B50-751D-D569-F360938B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669" y="1696325"/>
            <a:ext cx="4987982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  <a:lvl6pPr marL="2286000" indent="0">
              <a:buNone/>
              <a:defRPr sz="1400" b="1"/>
            </a:lvl6pPr>
            <a:lvl7pPr marL="2743200" indent="0">
              <a:buNone/>
              <a:defRPr sz="1400" b="1"/>
            </a:lvl7pPr>
            <a:lvl8pPr marL="3200400" indent="0">
              <a:buNone/>
              <a:defRPr sz="1400" b="1"/>
            </a:lvl8pPr>
            <a:lvl9pPr marL="36576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3A26F-230E-2D25-6BDC-6ECA00FA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669" y="2344025"/>
            <a:ext cx="4987982" cy="3833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82A01-DE7C-3BA4-96FF-CDEF2F60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C1AF-C1FB-48A7-98B4-E595E63F6614}" type="datetimeFigureOut">
              <a:rPr lang="en-US" dirty="0"/>
              <a:t>5/22/2026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AA828-0166-8ECD-BCE8-654BEFDD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0C0D2-459A-04AA-FD90-7687D2FE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5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549F-FA71-857F-E02E-3CB63CE6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9611-F911-D3D4-B613-ACCDA56C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4C44-5F8C-4BEA-BBCE-8694F126DC43}" type="datetimeFigureOut">
              <a:rPr lang="en-US" dirty="0"/>
              <a:t>5/22/2026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A1961-0B6B-8FEB-F2CB-C42E90E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AA80E-3139-9F1B-9C3E-2A76628C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6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54789-9F96-511A-0FB6-24F6A841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56F9-C8F2-4EF7-8042-704C94FF2795}" type="datetimeFigureOut">
              <a:rPr lang="en-US" dirty="0"/>
              <a:t>5/22/2026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0399-ADEF-8F74-9F59-6AD804C9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A34F-ABAB-9C4E-38A1-C6EEB94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7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3917-2BF6-1CE2-F34B-49F0D09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7868"/>
            <a:ext cx="3640713" cy="2062594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5B8F-A9F3-8583-FFF1-175021F1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898" y="807867"/>
            <a:ext cx="5922489" cy="50531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AFF-A949-CE9E-6B94-C1B619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0713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267E-088F-FB9A-9469-551890F2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32DF-953D-44BD-83F8-5D8DA76EA12A}" type="datetimeFigureOut">
              <a:rPr lang="en-US" dirty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A3FFC-B3A6-C0B6-5DAE-70BE0D6F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8D35F-BC2E-8D14-060F-449CBAF7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0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09ED-ED97-A3CE-5569-77B45F41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0881"/>
            <a:ext cx="3639312" cy="206259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3BB3A-9E24-DE4C-9619-1502F1B6F389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247408" y="919595"/>
            <a:ext cx="6107979" cy="501361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4CE1F-29E0-88BB-8489-E58236B8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3889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7212-6816-FFD1-50B2-58844AD3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326D-65F4-4B2F-9A62-9E4BD9402C47}" type="datetimeFigureOut">
              <a:rPr lang="en-US" dirty="0"/>
              <a:t>5/22/2026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17744-5A24-B7B7-5FD6-E98E6083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A4D1-A71D-A7A6-3D0C-294E5D28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8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858A62-FE72-978B-BE71-05908D82E1A4}"/>
              </a:ext>
            </a:extLst>
          </p:cNvPr>
          <p:cNvSpPr/>
          <p:nvPr/>
        </p:nvSpPr>
        <p:spPr>
          <a:xfrm>
            <a:off x="0" y="0"/>
            <a:ext cx="12192000" cy="6860161"/>
          </a:xfrm>
          <a:prstGeom prst="rect">
            <a:avLst/>
          </a:prstGeom>
          <a:solidFill>
            <a:schemeClr val="bg2">
              <a:lumMod val="75000"/>
              <a:alpha val="1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A14B7-4740-5D9F-6489-BAD00C3E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26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0487F-803F-C5AF-BD93-39C0FC73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4" y="2157984"/>
            <a:ext cx="10442448" cy="390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6FCEF-4EDF-C2EF-7D81-FEFF7042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8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fld id="{F9B0CB28-85DB-480B-8C99-FD493ACC7120}" type="datetimeFigureOut">
              <a:rPr lang="en-US" dirty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63BC-4D46-C74D-DDF2-9D25B4D9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232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B4EAE-CB5C-D14B-77EF-7B155FA6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9999" y="6356350"/>
            <a:ext cx="521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fld id="{5E4DE196-8A13-4FF7-A07E-102851959EAB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1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90761D4-E726-16F4-4FA0-0C1CF743F7E3}"/>
              </a:ext>
            </a:extLst>
          </p:cNvPr>
          <p:cNvSpPr>
            <a:spLocks noGrp="1"/>
          </p:cNvSpPr>
          <p:nvPr/>
        </p:nvSpPr>
        <p:spPr>
          <a:xfrm>
            <a:off x="3473568" y="1116003"/>
            <a:ext cx="4652934" cy="14725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latin typeface="Times New Roman"/>
              <a:cs typeface="Times New Roman"/>
            </a:endParaRPr>
          </a:p>
        </p:txBody>
      </p:sp>
      <p:pic>
        <p:nvPicPr>
          <p:cNvPr id="2" name="Picture 1" descr="A statue in front of a building">
            <a:extLst>
              <a:ext uri="{FF2B5EF4-FFF2-40B4-BE49-F238E27FC236}">
                <a16:creationId xmlns:a16="http://schemas.microsoft.com/office/drawing/2014/main" id="{ABBCD0DA-32FD-E7F6-5B65-F3DC716AB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15"/>
            <a:ext cx="12192000" cy="6037344"/>
          </a:xfrm>
          <a:prstGeom prst="rect">
            <a:avLst/>
          </a:prstGeom>
        </p:spPr>
      </p:pic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55A998CD-B68B-FD38-5233-13E908FD3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696" y="-407148"/>
            <a:ext cx="2036374" cy="2137014"/>
          </a:xfrm>
          <a:prstGeom prst="rect">
            <a:avLst/>
          </a:prstGeom>
        </p:spPr>
      </p:pic>
      <p:pic>
        <p:nvPicPr>
          <p:cNvPr id="5" name="Picture 4" descr="A logo for a science company&#10;&#10;AI-generated content may be incorrect.">
            <a:extLst>
              <a:ext uri="{FF2B5EF4-FFF2-40B4-BE49-F238E27FC236}">
                <a16:creationId xmlns:a16="http://schemas.microsoft.com/office/drawing/2014/main" id="{C0B2520E-2A19-4D57-5611-397BCC3A5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238" y="-7278"/>
            <a:ext cx="3057525" cy="1495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E9F2B-F8C4-CC6F-7BFF-7AA798D8A919}"/>
              </a:ext>
            </a:extLst>
          </p:cNvPr>
          <p:cNvSpPr txBox="1"/>
          <p:nvPr/>
        </p:nvSpPr>
        <p:spPr>
          <a:xfrm>
            <a:off x="3651850" y="1646208"/>
            <a:ext cx="3996905" cy="135421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i="0" u="none" strike="noStrike" baseline="0">
                <a:solidFill>
                  <a:srgbClr val="000000"/>
                </a:solidFill>
                <a:latin typeface="TH SarabunPSK"/>
                <a:ea typeface="Calibri"/>
                <a:cs typeface="TH SarabunPSK"/>
              </a:rPr>
              <a:t>Basic Training School </a:t>
            </a:r>
            <a:r>
              <a:rPr sz="3200" b="0" i="0">
                <a:solidFill>
                  <a:srgbClr val="000000"/>
                </a:solidFill>
                <a:latin typeface="TH SarabunPSK"/>
                <a:ea typeface="Calibri"/>
                <a:cs typeface="TH SarabunPSK"/>
              </a:rPr>
              <a:t>​</a:t>
            </a:r>
            <a:br>
              <a:rPr sz="3200" b="0" i="0">
                <a:latin typeface="TH SarabunPSK"/>
                <a:ea typeface="Calibri"/>
                <a:cs typeface="TH SarabunPSK"/>
              </a:rPr>
            </a:br>
            <a:r>
              <a:rPr lang="en-US" sz="3200" b="0" i="0" u="none" strike="noStrike" baseline="0">
                <a:solidFill>
                  <a:srgbClr val="000000"/>
                </a:solidFill>
                <a:latin typeface="TH SarabunPSK"/>
                <a:ea typeface="Calibri"/>
                <a:cs typeface="TH SarabunPSK"/>
              </a:rPr>
              <a:t>IFIN-HH 2026</a:t>
            </a:r>
            <a:r>
              <a:rPr lang="en-US" sz="3200" b="0" i="0" u="none" strike="noStrike" baseline="0">
                <a:solidFill>
                  <a:srgbClr val="35403A"/>
                </a:solidFill>
                <a:latin typeface="TH SarabunPSK"/>
                <a:cs typeface="TH SarabunPSK"/>
              </a:rPr>
              <a:t> </a:t>
            </a:r>
            <a:r>
              <a:rPr sz="3200" b="0" i="0">
                <a:solidFill>
                  <a:srgbClr val="000000"/>
                </a:solidFill>
                <a:latin typeface="TH SarabunPSK"/>
                <a:ea typeface="Times New Roman"/>
                <a:cs typeface="TH SarabunPSK"/>
              </a:rPr>
              <a:t>​</a:t>
            </a:r>
            <a:endParaRPr lang="en-US" sz="3200">
              <a:solidFill>
                <a:srgbClr val="000000"/>
              </a:solidFill>
              <a:latin typeface="TH SarabunPSK"/>
              <a:cs typeface="TH SarabunPSK"/>
            </a:endParaRPr>
          </a:p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763D54-F12F-A74D-4C14-D0AE30513683}"/>
              </a:ext>
            </a:extLst>
          </p:cNvPr>
          <p:cNvSpPr/>
          <p:nvPr/>
        </p:nvSpPr>
        <p:spPr>
          <a:xfrm>
            <a:off x="2588" y="5638225"/>
            <a:ext cx="12174172" cy="12197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Blue Team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May 11-23,2026, Bucharest-</a:t>
            </a:r>
            <a:r>
              <a:rPr lang="en-US" sz="2400" err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Magurele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 (Romania)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6938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2A07A-EA7F-A1C3-435D-3B8A92EC2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86E883-3A5D-D649-8F8D-93005F3CA678}"/>
              </a:ext>
            </a:extLst>
          </p:cNvPr>
          <p:cNvSpPr/>
          <p:nvPr/>
        </p:nvSpPr>
        <p:spPr>
          <a:xfrm>
            <a:off x="477056" y="299925"/>
            <a:ext cx="7494230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</a:rPr>
              <a:t>Some presentations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8EA5FD-8000-F8A0-3CB9-3006E3805F14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in front of a projector screen&#10;&#10;AI-generated content may be incorrect.">
            <a:extLst>
              <a:ext uri="{FF2B5EF4-FFF2-40B4-BE49-F238E27FC236}">
                <a16:creationId xmlns:a16="http://schemas.microsoft.com/office/drawing/2014/main" id="{0B0B0D8B-AB15-9544-1C0F-238CD07BB3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54" r="437" b="15068"/>
          <a:stretch>
            <a:fillRect/>
          </a:stretch>
        </p:blipFill>
        <p:spPr>
          <a:xfrm>
            <a:off x="5236141" y="3837279"/>
            <a:ext cx="2356473" cy="218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hand holding a round rock&#10;&#10;AI-generated content may be incorrect.">
            <a:extLst>
              <a:ext uri="{FF2B5EF4-FFF2-40B4-BE49-F238E27FC236}">
                <a16:creationId xmlns:a16="http://schemas.microsoft.com/office/drawing/2014/main" id="{8ECA7C9B-F88E-96A1-22DF-B2418D6675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35" t="38485" r="12775" b="11379"/>
          <a:stretch>
            <a:fillRect/>
          </a:stretch>
        </p:blipFill>
        <p:spPr>
          <a:xfrm>
            <a:off x="4862969" y="1532957"/>
            <a:ext cx="2722458" cy="2300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screen with a sign on it&#10;&#10;AI-generated content may be incorrect.">
            <a:extLst>
              <a:ext uri="{FF2B5EF4-FFF2-40B4-BE49-F238E27FC236}">
                <a16:creationId xmlns:a16="http://schemas.microsoft.com/office/drawing/2014/main" id="{58AA7626-DADB-9898-2E37-BE274AE7F9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423" r="-439" b="12117"/>
          <a:stretch>
            <a:fillRect/>
          </a:stretch>
        </p:blipFill>
        <p:spPr>
          <a:xfrm>
            <a:off x="1869770" y="3737558"/>
            <a:ext cx="2982793" cy="248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white board with black text on it&#10;&#10;AI-generated content may be incorrect.">
            <a:extLst>
              <a:ext uri="{FF2B5EF4-FFF2-40B4-BE49-F238E27FC236}">
                <a16:creationId xmlns:a16="http://schemas.microsoft.com/office/drawing/2014/main" id="{9F245DD7-6BD9-771D-DB8C-DDC2078015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184" b="11584"/>
          <a:stretch>
            <a:fillRect/>
          </a:stretch>
        </p:blipFill>
        <p:spPr>
          <a:xfrm>
            <a:off x="7759612" y="1521389"/>
            <a:ext cx="3671692" cy="2668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group of people looking at a projector screen&#10;&#10;AI-generated content may be incorrect.">
            <a:extLst>
              <a:ext uri="{FF2B5EF4-FFF2-40B4-BE49-F238E27FC236}">
                <a16:creationId xmlns:a16="http://schemas.microsoft.com/office/drawing/2014/main" id="{2578037D-4E2D-06AB-09E7-5903B605A9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662" r="461" b="6338"/>
          <a:stretch>
            <a:fillRect/>
          </a:stretch>
        </p:blipFill>
        <p:spPr>
          <a:xfrm>
            <a:off x="570194" y="1521495"/>
            <a:ext cx="2836636" cy="221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8727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209E6-4C4C-DA9E-4162-614B0B5B5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57B045-5FF4-8924-ADB6-742D070C5EF2}"/>
              </a:ext>
            </a:extLst>
          </p:cNvPr>
          <p:cNvSpPr/>
          <p:nvPr/>
        </p:nvSpPr>
        <p:spPr>
          <a:xfrm>
            <a:off x="477056" y="299925"/>
            <a:ext cx="5072531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</a:rPr>
              <a:t>Sample preparation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4F9DFF-89C3-A5CB-37B4-7EFEAA87C043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tray with holes in it&#10;&#10;AI-generated content may be incorrect.">
            <a:extLst>
              <a:ext uri="{FF2B5EF4-FFF2-40B4-BE49-F238E27FC236}">
                <a16:creationId xmlns:a16="http://schemas.microsoft.com/office/drawing/2014/main" id="{F60DD8DF-84D3-C576-D7A3-D34A04F5A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94" t="11232" r="28803" b="5315"/>
          <a:stretch>
            <a:fillRect/>
          </a:stretch>
        </p:blipFill>
        <p:spPr>
          <a:xfrm rot="-5400000">
            <a:off x="1301752" y="1447931"/>
            <a:ext cx="1647582" cy="292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C4AF1-73A0-45C1-96CB-79EA977BD1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57" t="23744" r="1420" b="7358"/>
          <a:stretch>
            <a:fillRect/>
          </a:stretch>
        </p:blipFill>
        <p:spPr>
          <a:xfrm rot="-5400000">
            <a:off x="1035933" y="3474740"/>
            <a:ext cx="2022136" cy="272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1A2A70-E416-DDA3-C549-C9C90FD52D9F}"/>
              </a:ext>
            </a:extLst>
          </p:cNvPr>
          <p:cNvSpPr txBox="1"/>
          <p:nvPr/>
        </p:nvSpPr>
        <p:spPr>
          <a:xfrm>
            <a:off x="1543408" y="1655376"/>
            <a:ext cx="2830887" cy="3808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SimSun-ExtB"/>
                <a:ea typeface="SimSun-ExtB"/>
              </a:rPr>
              <a:t>Samples</a:t>
            </a:r>
          </a:p>
        </p:txBody>
      </p:sp>
      <p:pic>
        <p:nvPicPr>
          <p:cNvPr id="5" name="Picture 4" descr="A diamond on a scale&#10;&#10;AI-generated content may be incorrect.">
            <a:extLst>
              <a:ext uri="{FF2B5EF4-FFF2-40B4-BE49-F238E27FC236}">
                <a16:creationId xmlns:a16="http://schemas.microsoft.com/office/drawing/2014/main" id="{36235EFB-8BDB-0BF2-34C5-C35F8D1C40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86" r="374"/>
          <a:stretch>
            <a:fillRect/>
          </a:stretch>
        </p:blipFill>
        <p:spPr>
          <a:xfrm>
            <a:off x="3743456" y="2210843"/>
            <a:ext cx="2596552" cy="336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erson in a lab&#10;&#10;AI-generated content may be incorrect.">
            <a:extLst>
              <a:ext uri="{FF2B5EF4-FFF2-40B4-BE49-F238E27FC236}">
                <a16:creationId xmlns:a16="http://schemas.microsoft.com/office/drawing/2014/main" id="{A023CD5B-0E92-FA0D-EBF5-5422645D66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7" t="15896" b="-1302"/>
          <a:stretch>
            <a:fillRect/>
          </a:stretch>
        </p:blipFill>
        <p:spPr>
          <a:xfrm>
            <a:off x="8380695" y="2215542"/>
            <a:ext cx="2972335" cy="3355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metal object on a foil&#10;&#10;AI-generated content may be incorrect.">
            <a:extLst>
              <a:ext uri="{FF2B5EF4-FFF2-40B4-BE49-F238E27FC236}">
                <a16:creationId xmlns:a16="http://schemas.microsoft.com/office/drawing/2014/main" id="{337F6DF1-47F5-E0B3-87C0-F7E35996F8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530" t="21439" r="14394" b="26404"/>
          <a:stretch>
            <a:fillRect/>
          </a:stretch>
        </p:blipFill>
        <p:spPr>
          <a:xfrm>
            <a:off x="6441770" y="2920903"/>
            <a:ext cx="1936584" cy="1938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986224-20FD-13FA-AC53-AC008D4E6000}"/>
              </a:ext>
            </a:extLst>
          </p:cNvPr>
          <p:cNvSpPr txBox="1"/>
          <p:nvPr/>
        </p:nvSpPr>
        <p:spPr>
          <a:xfrm>
            <a:off x="6877408" y="1655375"/>
            <a:ext cx="2830887" cy="3808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SimSun-ExtB"/>
                <a:ea typeface="SimSun-ExtB"/>
              </a:rPr>
              <a:t>Materials</a:t>
            </a:r>
            <a:endParaRPr lang="en-US"/>
          </a:p>
        </p:txBody>
      </p:sp>
      <p:sp>
        <p:nvSpPr>
          <p:cNvPr id="11" name="Double Bracket 10">
            <a:extLst>
              <a:ext uri="{FF2B5EF4-FFF2-40B4-BE49-F238E27FC236}">
                <a16:creationId xmlns:a16="http://schemas.microsoft.com/office/drawing/2014/main" id="{66DA2913-940A-C058-5137-D280CF84157E}"/>
              </a:ext>
            </a:extLst>
          </p:cNvPr>
          <p:cNvSpPr/>
          <p:nvPr/>
        </p:nvSpPr>
        <p:spPr>
          <a:xfrm>
            <a:off x="5781675" y="3114675"/>
            <a:ext cx="914400" cy="9144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D6C090-ABFF-EDDB-4789-755B71F20054}"/>
              </a:ext>
            </a:extLst>
          </p:cNvPr>
          <p:cNvCxnSpPr/>
          <p:nvPr/>
        </p:nvCxnSpPr>
        <p:spPr>
          <a:xfrm>
            <a:off x="3636570" y="2033386"/>
            <a:ext cx="33923" cy="3805269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E1601B-73D8-969F-69FC-3D56E9BE485B}"/>
              </a:ext>
            </a:extLst>
          </p:cNvPr>
          <p:cNvCxnSpPr/>
          <p:nvPr/>
        </p:nvCxnSpPr>
        <p:spPr>
          <a:xfrm>
            <a:off x="3749409" y="2031129"/>
            <a:ext cx="7210511" cy="3724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B486E6-E36A-B0FE-EB85-903F8A6443DC}"/>
              </a:ext>
            </a:extLst>
          </p:cNvPr>
          <p:cNvCxnSpPr/>
          <p:nvPr/>
        </p:nvCxnSpPr>
        <p:spPr>
          <a:xfrm flipV="1">
            <a:off x="749252" y="2028097"/>
            <a:ext cx="2741111" cy="2505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826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D9500-5AC0-337E-6EB0-17888328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0DF5DB-301C-06B3-552E-E79711AD1283}"/>
              </a:ext>
            </a:extLst>
          </p:cNvPr>
          <p:cNvSpPr/>
          <p:nvPr/>
        </p:nvSpPr>
        <p:spPr>
          <a:xfrm>
            <a:off x="477056" y="299925"/>
            <a:ext cx="6089963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SimSun-ExtB"/>
                <a:ea typeface="SimSun-ExtB"/>
              </a:rPr>
              <a:t>Target Preparation</a:t>
            </a:r>
            <a:endParaRPr lang="en-US" sz="3200">
              <a:solidFill>
                <a:schemeClr val="tx1"/>
              </a:solidFill>
              <a:latin typeface="SimSun-ExtB"/>
              <a:ea typeface="SimSun-ExtB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1A8DA9-A8E7-91B9-A029-7D00DD27BA19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2" name="Picture 1" descr="A plastic container with blue writing on it&#10;&#10;AI-generated content may be incorrect.">
            <a:extLst>
              <a:ext uri="{FF2B5EF4-FFF2-40B4-BE49-F238E27FC236}">
                <a16:creationId xmlns:a16="http://schemas.microsoft.com/office/drawing/2014/main" id="{2A2B2E3B-AEEB-CBBF-C55E-7C21DD539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22" t="49628" r="39507" b="5555"/>
          <a:stretch>
            <a:fillRect/>
          </a:stretch>
        </p:blipFill>
        <p:spPr>
          <a:xfrm rot="16200000">
            <a:off x="7840369" y="3640171"/>
            <a:ext cx="1882251" cy="229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9EA481-24BD-AA6E-587B-181F5D0D121D}"/>
              </a:ext>
            </a:extLst>
          </p:cNvPr>
          <p:cNvSpPr txBox="1"/>
          <p:nvPr/>
        </p:nvSpPr>
        <p:spPr>
          <a:xfrm>
            <a:off x="4178664" y="1487305"/>
            <a:ext cx="30216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+mn-lt"/>
                <a:cs typeface="+mn-lt"/>
              </a:rPr>
              <a:t>Manufacturing techniques</a:t>
            </a:r>
            <a:endParaRPr lang="en-US" b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A982D65-19D0-BA15-3940-C7BAA9148200}"/>
              </a:ext>
            </a:extLst>
          </p:cNvPr>
          <p:cNvCxnSpPr/>
          <p:nvPr/>
        </p:nvCxnSpPr>
        <p:spPr>
          <a:xfrm flipH="1">
            <a:off x="4496587" y="1931543"/>
            <a:ext cx="519053" cy="5767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F9E64F6-A135-F78B-E4E6-72E5D1FFAFF5}"/>
              </a:ext>
            </a:extLst>
          </p:cNvPr>
          <p:cNvCxnSpPr/>
          <p:nvPr/>
        </p:nvCxnSpPr>
        <p:spPr>
          <a:xfrm>
            <a:off x="6493235" y="1929313"/>
            <a:ext cx="551345" cy="5721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CD99918-54F8-0FB9-0E4A-EE1B8F5BC119}"/>
              </a:ext>
            </a:extLst>
          </p:cNvPr>
          <p:cNvSpPr txBox="1"/>
          <p:nvPr/>
        </p:nvSpPr>
        <p:spPr>
          <a:xfrm>
            <a:off x="3391763" y="2597456"/>
            <a:ext cx="18154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+mn-lt"/>
                <a:cs typeface="+mn-lt"/>
              </a:rPr>
              <a:t>Cold rolling</a:t>
            </a:r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BF37E-03D4-6104-084C-EADAEE22F136}"/>
              </a:ext>
            </a:extLst>
          </p:cNvPr>
          <p:cNvSpPr txBox="1"/>
          <p:nvPr/>
        </p:nvSpPr>
        <p:spPr>
          <a:xfrm>
            <a:off x="6295989" y="2597455"/>
            <a:ext cx="18154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+mn-lt"/>
                <a:cs typeface="+mn-lt"/>
              </a:rPr>
              <a:t>Resistive Evaporation</a:t>
            </a:r>
            <a:endParaRPr lang="en-US" b="1"/>
          </a:p>
        </p:txBody>
      </p:sp>
      <p:pic>
        <p:nvPicPr>
          <p:cNvPr id="12" name="Picture 11" descr="A close up of a piece of paper&#10;&#10;AI-generated content may be incorrect.">
            <a:extLst>
              <a:ext uri="{FF2B5EF4-FFF2-40B4-BE49-F238E27FC236}">
                <a16:creationId xmlns:a16="http://schemas.microsoft.com/office/drawing/2014/main" id="{44DD2C6B-AA35-9605-D6E3-E409417C0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266" y="1751350"/>
            <a:ext cx="2408646" cy="182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glass dome with a black base&#10;&#10;AI-generated content may be incorrect.">
            <a:extLst>
              <a:ext uri="{FF2B5EF4-FFF2-40B4-BE49-F238E27FC236}">
                <a16:creationId xmlns:a16="http://schemas.microsoft.com/office/drawing/2014/main" id="{5AE1D55F-FA89-42CC-26C6-D9DFA7607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507" y="3691387"/>
            <a:ext cx="1678557" cy="2041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7740F0-532E-E346-5784-36EE4AC64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822" y="3709358"/>
            <a:ext cx="1678557" cy="2041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scale with a screen and a square object in it&#10;&#10;AI-generated content may be incorrect.">
            <a:extLst>
              <a:ext uri="{FF2B5EF4-FFF2-40B4-BE49-F238E27FC236}">
                <a16:creationId xmlns:a16="http://schemas.microsoft.com/office/drawing/2014/main" id="{0DC5EAD8-7D1E-17A3-1010-CA9BE9EE7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35" y="1484462"/>
            <a:ext cx="1910967" cy="2041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360B8F-6EAC-CC52-910F-C4C763567EA6}"/>
              </a:ext>
            </a:extLst>
          </p:cNvPr>
          <p:cNvSpPr txBox="1"/>
          <p:nvPr/>
        </p:nvSpPr>
        <p:spPr>
          <a:xfrm>
            <a:off x="4534629" y="3711393"/>
            <a:ext cx="2878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latin typeface="SimSun-ExtB"/>
                <a:ea typeface="SimSun-ExtB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584151-8053-A64C-5CB2-B33211919A7D}"/>
              </a:ext>
            </a:extLst>
          </p:cNvPr>
          <p:cNvSpPr txBox="1"/>
          <p:nvPr/>
        </p:nvSpPr>
        <p:spPr>
          <a:xfrm>
            <a:off x="1420745" y="3711390"/>
            <a:ext cx="25907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latin typeface="SimSun-ExtB"/>
                <a:ea typeface="SimSun-ExtB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2D2CFB-3C9D-2685-E674-76146F4A2954}"/>
              </a:ext>
            </a:extLst>
          </p:cNvPr>
          <p:cNvSpPr txBox="1"/>
          <p:nvPr/>
        </p:nvSpPr>
        <p:spPr>
          <a:xfrm>
            <a:off x="471998" y="1583544"/>
            <a:ext cx="43160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latin typeface="SimSun-ExtB"/>
                <a:ea typeface="SimSun-ExtB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586874-A198-7259-5D20-A24C95A7B844}"/>
              </a:ext>
            </a:extLst>
          </p:cNvPr>
          <p:cNvSpPr txBox="1"/>
          <p:nvPr/>
        </p:nvSpPr>
        <p:spPr>
          <a:xfrm>
            <a:off x="7335527" y="3711392"/>
            <a:ext cx="2878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latin typeface="SimSun-ExtB"/>
                <a:ea typeface="SimSun-ExtB"/>
              </a:rPr>
              <a:t>4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FE65ED-AF2F-D8C0-8B43-372034365106}"/>
              </a:ext>
            </a:extLst>
          </p:cNvPr>
          <p:cNvSpPr txBox="1"/>
          <p:nvPr/>
        </p:nvSpPr>
        <p:spPr>
          <a:xfrm>
            <a:off x="8342416" y="1609612"/>
            <a:ext cx="2878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latin typeface="SimSun-ExtB"/>
                <a:ea typeface="SimSun-ExtB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98135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AF3D0-D194-EC0D-075C-52129A475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F9B8EE-209B-177B-0AC3-9040195826BC}"/>
              </a:ext>
            </a:extLst>
          </p:cNvPr>
          <p:cNvSpPr/>
          <p:nvPr/>
        </p:nvSpPr>
        <p:spPr>
          <a:xfrm>
            <a:off x="477056" y="299925"/>
            <a:ext cx="7494230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000" b="1">
              <a:solidFill>
                <a:schemeClr val="tx1"/>
              </a:solidFill>
              <a:latin typeface="SimSun-ExtB"/>
              <a:ea typeface="SimSun-ExtB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6107D-992D-A9BC-9986-A8A07742E13A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5212E-BBC7-F4CD-D49F-78CE48EEE26F}"/>
              </a:ext>
            </a:extLst>
          </p:cNvPr>
          <p:cNvSpPr txBox="1"/>
          <p:nvPr/>
        </p:nvSpPr>
        <p:spPr>
          <a:xfrm>
            <a:off x="1616110" y="364253"/>
            <a:ext cx="609600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i="0" u="none" strike="noStrike" baseline="0">
                <a:solidFill>
                  <a:srgbClr val="000000"/>
                </a:solidFill>
                <a:latin typeface="SimSun-ExtB"/>
              </a:rPr>
              <a:t>Target </a:t>
            </a:r>
            <a:r>
              <a:rPr lang="en-US" sz="3200" b="1">
                <a:solidFill>
                  <a:srgbClr val="000000"/>
                </a:solidFill>
                <a:latin typeface="SimSun-ExtB"/>
              </a:rPr>
              <a:t>Quality Assurance</a:t>
            </a:r>
            <a:endParaRPr lang="en-US" sz="3200">
              <a:latin typeface="SimSun-ExtB"/>
              <a:ea typeface="SimSun-ExtB"/>
            </a:endParaRPr>
          </a:p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9C2CB-66D9-7AEB-C334-473D03612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14" y="2784929"/>
            <a:ext cx="4572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5387F0-5C51-1A73-BCE1-F5A1A5FB0056}"/>
              </a:ext>
            </a:extLst>
          </p:cNvPr>
          <p:cNvSpPr txBox="1"/>
          <p:nvPr/>
        </p:nvSpPr>
        <p:spPr>
          <a:xfrm>
            <a:off x="1416408" y="2417374"/>
            <a:ext cx="26766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SimSun-ExtB"/>
                <a:ea typeface="SimSun-ExtB"/>
              </a:rPr>
              <a:t>Surface uniformity</a:t>
            </a:r>
            <a:endParaRPr lang="en-US"/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4415CD8-E883-7BBE-BB3D-ACA839A9E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473" y="2723468"/>
            <a:ext cx="6074509" cy="35442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C4D8D3-05DD-532C-5221-3714A545CC80}"/>
              </a:ext>
            </a:extLst>
          </p:cNvPr>
          <p:cNvSpPr txBox="1"/>
          <p:nvPr/>
        </p:nvSpPr>
        <p:spPr>
          <a:xfrm>
            <a:off x="7194210" y="2417373"/>
            <a:ext cx="26766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SimSun-ExtB"/>
                <a:ea typeface="SimSun-ExtB"/>
              </a:rPr>
              <a:t>Target contamination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F549B-9FFF-C7D7-D7D8-0E1AC29A9BE0}"/>
              </a:ext>
            </a:extLst>
          </p:cNvPr>
          <p:cNvSpPr txBox="1"/>
          <p:nvPr/>
        </p:nvSpPr>
        <p:spPr>
          <a:xfrm>
            <a:off x="3576803" y="1420912"/>
            <a:ext cx="38657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SimSun-ExtB"/>
                <a:ea typeface="SimSun-ExtB"/>
              </a:rPr>
              <a:t>Scanning electron microscopy</a:t>
            </a:r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6F13B5-4D21-016B-5BB1-568FA75035DA}"/>
              </a:ext>
            </a:extLst>
          </p:cNvPr>
          <p:cNvCxnSpPr/>
          <p:nvPr/>
        </p:nvCxnSpPr>
        <p:spPr>
          <a:xfrm flipH="1">
            <a:off x="2704681" y="1828939"/>
            <a:ext cx="1286049" cy="6022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777ACC-CE03-FA03-CD9C-0C280B36F37A}"/>
              </a:ext>
            </a:extLst>
          </p:cNvPr>
          <p:cNvCxnSpPr>
            <a:cxnSpLocks/>
          </p:cNvCxnSpPr>
          <p:nvPr/>
        </p:nvCxnSpPr>
        <p:spPr>
          <a:xfrm>
            <a:off x="6971740" y="1828938"/>
            <a:ext cx="1276280" cy="6022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267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D8F98-EDC0-5111-2CAF-E08C3846D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9DA78F-B0DC-C925-D3C9-2209B1294166}"/>
              </a:ext>
            </a:extLst>
          </p:cNvPr>
          <p:cNvSpPr/>
          <p:nvPr/>
        </p:nvSpPr>
        <p:spPr>
          <a:xfrm>
            <a:off x="477056" y="299925"/>
            <a:ext cx="7494230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000" b="1">
              <a:solidFill>
                <a:schemeClr val="tx1"/>
              </a:solidFill>
              <a:latin typeface="SimSun-ExtB"/>
              <a:ea typeface="SimSun-ExtB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37455-D1C0-FCD7-92F9-F2A9932D589F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39D83-2FAC-B37F-D9F8-60165AF4E8C3}"/>
              </a:ext>
            </a:extLst>
          </p:cNvPr>
          <p:cNvSpPr txBox="1"/>
          <p:nvPr/>
        </p:nvSpPr>
        <p:spPr>
          <a:xfrm>
            <a:off x="1616110" y="364253"/>
            <a:ext cx="609600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i="0" u="none" strike="noStrike" baseline="0">
                <a:solidFill>
                  <a:srgbClr val="000000"/>
                </a:solidFill>
                <a:latin typeface="SimSun-ExtB"/>
              </a:rPr>
              <a:t>Target </a:t>
            </a:r>
            <a:r>
              <a:rPr lang="en-US" sz="3200" b="1">
                <a:solidFill>
                  <a:srgbClr val="000000"/>
                </a:solidFill>
                <a:latin typeface="SimSun-ExtB"/>
              </a:rPr>
              <a:t>Quality Assurance</a:t>
            </a:r>
            <a:endParaRPr lang="en-US" sz="3200">
              <a:latin typeface="SimSun-ExtB"/>
              <a:ea typeface="SimSun-ExtB"/>
            </a:endParaRPr>
          </a:p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179239-1704-B703-69FF-51D7D88DCF26}"/>
              </a:ext>
            </a:extLst>
          </p:cNvPr>
          <p:cNvSpPr txBox="1"/>
          <p:nvPr/>
        </p:nvSpPr>
        <p:spPr>
          <a:xfrm>
            <a:off x="821880" y="2224780"/>
            <a:ext cx="49291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SimSun-ExtB"/>
                <a:ea typeface="SimSun-ExtB"/>
              </a:rPr>
              <a:t>Rutherford's backscattering spectrometry</a:t>
            </a:r>
            <a:endParaRPr lang="en-US"/>
          </a:p>
        </p:txBody>
      </p:sp>
      <p:pic>
        <p:nvPicPr>
          <p:cNvPr id="6" name="Picture 5" descr="A graph of energy and signal&#10;&#10;AI-generated content may be incorrect.">
            <a:extLst>
              <a:ext uri="{FF2B5EF4-FFF2-40B4-BE49-F238E27FC236}">
                <a16:creationId xmlns:a16="http://schemas.microsoft.com/office/drawing/2014/main" id="{D4AC6635-A53E-5EA7-AA81-84C009643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48" y="2595824"/>
            <a:ext cx="5631374" cy="3617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BBF351-5E9B-3BA9-5182-B7F5B4C4221B}"/>
              </a:ext>
            </a:extLst>
          </p:cNvPr>
          <p:cNvSpPr txBox="1"/>
          <p:nvPr/>
        </p:nvSpPr>
        <p:spPr>
          <a:xfrm>
            <a:off x="6105638" y="3037021"/>
            <a:ext cx="49291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err="1">
                <a:latin typeface="SimSun-ExtB"/>
                <a:ea typeface="SimSun-ExtB"/>
              </a:rPr>
              <a:t>Te</a:t>
            </a:r>
            <a:r>
              <a:rPr lang="en-US" b="1">
                <a:latin typeface="SimSun-ExtB"/>
                <a:ea typeface="SimSun-ExtB"/>
              </a:rPr>
              <a:t>chnique pioneered in Manchester!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latin typeface="SimSun-ExtB"/>
                <a:ea typeface="SimSun-ExtB"/>
              </a:rPr>
              <a:t>Target thickness of 1025</a:t>
            </a:r>
            <a:r>
              <a:rPr lang="en-US" b="1">
                <a:solidFill>
                  <a:srgbClr val="000000"/>
                </a:solidFill>
                <a:latin typeface="SimSun-ExtB"/>
                <a:ea typeface="SimSun-ExtB"/>
                <a:cs typeface="Arial"/>
              </a:rPr>
              <a:t> </a:t>
            </a:r>
            <a:r>
              <a:rPr lang="en-US">
                <a:latin typeface="Arial"/>
                <a:ea typeface="SimSun-ExtB"/>
                <a:cs typeface="Arial"/>
              </a:rPr>
              <a:t>±</a:t>
            </a:r>
            <a:r>
              <a:rPr lang="en-US" b="1">
                <a:solidFill>
                  <a:srgbClr val="000000"/>
                </a:solidFill>
                <a:latin typeface="SimSun-ExtB"/>
                <a:ea typeface="SimSun-ExtB"/>
                <a:cs typeface="Arial"/>
              </a:rPr>
              <a:t> </a:t>
            </a:r>
            <a:r>
              <a:rPr lang="en-US" b="1">
                <a:latin typeface="SimSun-ExtB"/>
                <a:ea typeface="SimSun-ExtB"/>
                <a:cs typeface="Arial"/>
              </a:rPr>
              <a:t>25 </a:t>
            </a:r>
            <a:r>
              <a:rPr lang="en-US" b="1">
                <a:latin typeface="SimSun-ExtB"/>
                <a:ea typeface="SimSun-ExtB"/>
              </a:rPr>
              <a:t>TFU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89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7F587-674C-1D73-6654-2020DE16F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23F9-F02B-4179-9BFD-489A1B0E7665}" type="datetime1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FB336-5303-3AE7-278A-9086EA336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FBAB-71CC-E053-A6C8-E3657BF08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5A0F25-6F1A-582E-39EA-19BCFD145A50}"/>
              </a:ext>
            </a:extLst>
          </p:cNvPr>
          <p:cNvSpPr/>
          <p:nvPr/>
        </p:nvSpPr>
        <p:spPr>
          <a:xfrm>
            <a:off x="299132" y="136525"/>
            <a:ext cx="11896488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SimSun-ExtB"/>
                <a:ea typeface="SimSun-ExtB"/>
              </a:rPr>
              <a:t>Activation experiment and background analysis at 3 MV Tandetron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3E536D-2367-392F-BAE5-484B0DE5D252}"/>
              </a:ext>
            </a:extLst>
          </p:cNvPr>
          <p:cNvSpPr/>
          <p:nvPr/>
        </p:nvSpPr>
        <p:spPr>
          <a:xfrm>
            <a:off x="313510" y="1422399"/>
            <a:ext cx="11637696" cy="52990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FA9D34-1F67-7716-4D41-A3404EC7C13D}"/>
                  </a:ext>
                </a:extLst>
              </p:cNvPr>
              <p:cNvSpPr txBox="1"/>
              <p:nvPr/>
            </p:nvSpPr>
            <p:spPr>
              <a:xfrm>
                <a:off x="313509" y="1541417"/>
                <a:ext cx="11637697" cy="1483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Objective of the Blue Group activation analysis</a:t>
                </a:r>
              </a:p>
              <a:p>
                <a:endParaRPr lang="en-US" b="1">
                  <a:latin typeface="SimSun-ExtB" panose="02010609060101010101" pitchFamily="49" charset="-122"/>
                  <a:ea typeface="SimSun-ExtB" panose="02010609060101010101" pitchFamily="49" charset="-122"/>
                </a:endParaRPr>
              </a:p>
              <a:p>
                <a:pPr algn="just"/>
                <a:r>
                  <a:rPr lang="en-US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  - Identification of background gamma-ray peaks recorded with the offline/BEGA decay detector</a:t>
                </a:r>
              </a:p>
              <a:p>
                <a:r>
                  <a:rPr lang="en-US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  - </a:t>
                </a:r>
                <a:r>
                  <a:rPr lang="en-IN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Yield determination for </a:t>
                </a:r>
                <a:r>
                  <a:rPr lang="en-IN" b="1" baseline="30000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12</a:t>
                </a:r>
                <a14:m>
                  <m:oMath xmlns:m="http://schemas.openxmlformats.org/officeDocument/2006/math">
                    <m:r>
                      <a:rPr lang="en-IN" b="1" i="1">
                        <a:latin typeface="Cambria Math" panose="02040503050406030204" pitchFamily="18" charset="0"/>
                      </a:rPr>
                      <m:t>𝐂</m:t>
                    </m:r>
                    <m:sSup>
                      <m:sSupPr>
                        <m:ctrlPr>
                          <a:rPr lang="ar-A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b="1">
                            <a:latin typeface="Cambria Math" panose="02040503050406030204" pitchFamily="18" charset="0"/>
                          </a:rPr>
                          <m:t>+</m:t>
                        </m:r>
                      </m:e>
                      <m:sup>
                        <m:r>
                          <a:rPr lang="ar-AE" b="1" i="1"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  <m:r>
                      <a:rPr lang="en-IN" b="1" i="1"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IN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at </a:t>
                </a:r>
                <a14:m>
                  <m:oMath xmlns:m="http://schemas.openxmlformats.org/officeDocument/2006/math">
                    <m:r>
                      <a:rPr lang="en-IN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IN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IN" b="1" i="1">
                        <a:latin typeface="Cambria Math" panose="02040503050406030204" pitchFamily="18" charset="0"/>
                      </a:rPr>
                      <m:t>𝟔</m:t>
                    </m:r>
                    <m:r>
                      <m:rPr>
                        <m:nor/>
                      </m:rPr>
                      <a:rPr lang="en-IN" b="1" i="1">
                        <a:latin typeface="SimSun-ExtB" panose="02010609060101010101" pitchFamily="49" charset="-122"/>
                        <a:ea typeface="SimSun-ExtB" panose="02010609060101010101" pitchFamily="49" charset="-122"/>
                      </a:rPr>
                      <m:t> </m:t>
                    </m:r>
                    <m:r>
                      <a:rPr lang="en-IN" b="1" i="1">
                        <a:latin typeface="Cambria Math" panose="02040503050406030204" pitchFamily="18" charset="0"/>
                      </a:rPr>
                      <m:t>𝐌𝐞𝐕</m:t>
                    </m:r>
                  </m:oMath>
                </a14:m>
                <a:r>
                  <a:rPr lang="en-IN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from prompt and decay spectra, followed by           comparison of both yields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FA9D34-1F67-7716-4D41-A3404EC7C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09" y="1541417"/>
                <a:ext cx="11637697" cy="1483548"/>
              </a:xfrm>
              <a:prstGeom prst="rect">
                <a:avLst/>
              </a:prstGeom>
              <a:blipFill>
                <a:blip r:embed="rId2"/>
                <a:stretch>
                  <a:fillRect l="-419" t="-2469" r="-1572" b="-5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3A389B09-072C-C16D-C65A-7A1A0D619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58" y="3085969"/>
            <a:ext cx="3746693" cy="3022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391594-ADF7-46C4-081B-E593FE21F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89" y="3101351"/>
            <a:ext cx="3988527" cy="29913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3084A5-20BC-20D5-1C69-28E3954BF656}"/>
              </a:ext>
            </a:extLst>
          </p:cNvPr>
          <p:cNvSpPr txBox="1"/>
          <p:nvPr/>
        </p:nvSpPr>
        <p:spPr>
          <a:xfrm>
            <a:off x="8359329" y="6147320"/>
            <a:ext cx="364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µBq Lab(Slanic salt mine)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6740D2-8753-4A6C-1A49-DE8643DD5B6E}"/>
              </a:ext>
            </a:extLst>
          </p:cNvPr>
          <p:cNvSpPr txBox="1"/>
          <p:nvPr/>
        </p:nvSpPr>
        <p:spPr>
          <a:xfrm>
            <a:off x="4312265" y="6132939"/>
            <a:ext cx="364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             B</a:t>
            </a: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EGA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62D799-F908-BC5A-EB97-F89F19C7AF82}"/>
              </a:ext>
            </a:extLst>
          </p:cNvPr>
          <p:cNvSpPr txBox="1"/>
          <p:nvPr/>
        </p:nvSpPr>
        <p:spPr>
          <a:xfrm>
            <a:off x="357052" y="3272251"/>
            <a:ext cx="3013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Beam: </a:t>
            </a:r>
            <a:r>
              <a:rPr lang="en-US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13</a:t>
            </a:r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C @ 9.6MeV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Target: </a:t>
            </a:r>
            <a:r>
              <a:rPr lang="en-US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12</a:t>
            </a:r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Charge state: 3</a:t>
            </a:r>
            <a:r>
              <a:rPr lang="en-US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Irradiation time: </a:t>
            </a: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≈ 30min</a:t>
            </a:r>
          </a:p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1640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0E752-0A10-1FE4-FD30-EC4CE9537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614F2-C6AA-D441-2067-B6255572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23F9-F02B-4179-9BFD-489A1B0E7665}" type="datetime1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3FF65-62EF-9D96-C962-0AA82EE6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1691A-69BE-3B7E-15A2-3EA8536D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18F2A-6A57-9E3D-B683-5B33C493EFCB}"/>
              </a:ext>
            </a:extLst>
          </p:cNvPr>
          <p:cNvSpPr/>
          <p:nvPr/>
        </p:nvSpPr>
        <p:spPr>
          <a:xfrm>
            <a:off x="313509" y="136525"/>
            <a:ext cx="11637697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SimSun-ExtB" panose="02010609060101010101" pitchFamily="49" charset="-122"/>
                <a:ea typeface="SimSun-ExtB" panose="02010609060101010101" pitchFamily="49" charset="-122"/>
              </a:rPr>
              <a:t>Background spectrum recorded with BEGA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CC009E-FE5E-B14B-1C02-EC725C24F70A}"/>
              </a:ext>
            </a:extLst>
          </p:cNvPr>
          <p:cNvSpPr/>
          <p:nvPr/>
        </p:nvSpPr>
        <p:spPr>
          <a:xfrm>
            <a:off x="313510" y="1422399"/>
            <a:ext cx="11637696" cy="52990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99681-62F6-EAF7-BF1D-28EF5D0BD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5841" r="14916" b="4381"/>
          <a:stretch>
            <a:fillRect/>
          </a:stretch>
        </p:blipFill>
        <p:spPr>
          <a:xfrm>
            <a:off x="525127" y="1637233"/>
            <a:ext cx="6191794" cy="4869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D374A0-C69C-E73A-6CAE-0110D5DA8BC4}"/>
                  </a:ext>
                </a:extLst>
              </p:cNvPr>
              <p:cNvSpPr txBox="1"/>
              <p:nvPr/>
            </p:nvSpPr>
            <p:spPr>
              <a:xfrm>
                <a:off x="6975566" y="1741714"/>
                <a:ext cx="4519748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Main observations</a:t>
                </a:r>
              </a:p>
              <a:p>
                <a:endParaRPr lang="en-US" b="1">
                  <a:latin typeface="SimSun-ExtB" panose="02010609060101010101" pitchFamily="49" charset="-122"/>
                  <a:ea typeface="SimSun-ExtB" panose="02010609060101010101" pitchFamily="49" charset="-122"/>
                </a:endParaRPr>
              </a:p>
              <a:p>
                <a:r>
                  <a:rPr lang="en-US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• Several natural background peaks are visible in the BEGA spectrum.</a:t>
                </a:r>
              </a:p>
              <a:p>
                <a:endParaRPr lang="en-US" b="1">
                  <a:latin typeface="SimSun-ExtB" panose="02010609060101010101" pitchFamily="49" charset="-122"/>
                  <a:ea typeface="SimSun-ExtB" panose="02010609060101010101" pitchFamily="49" charset="-122"/>
                </a:endParaRPr>
              </a:p>
              <a:p>
                <a:r>
                  <a:rPr lang="en-US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• </a:t>
                </a:r>
                <a:r>
                  <a:rPr lang="en-IN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The spectrum is dominated by natural environmental background from </a:t>
                </a:r>
                <a:r>
                  <a:rPr lang="en-IN" b="1" baseline="30000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40</a:t>
                </a:r>
                <a14:m>
                  <m:oMath xmlns:m="http://schemas.openxmlformats.org/officeDocument/2006/math">
                    <m:r>
                      <a:rPr lang="en-IN" b="1" i="1">
                        <a:latin typeface="Cambria Math" panose="02040503050406030204" pitchFamily="18" charset="0"/>
                      </a:rPr>
                      <m:t>𝐊</m:t>
                    </m:r>
                  </m:oMath>
                </a14:m>
                <a:r>
                  <a:rPr lang="en-IN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, </a:t>
                </a:r>
                <a:r>
                  <a:rPr lang="en-IN" b="1" baseline="30000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238</a:t>
                </a:r>
                <a:r>
                  <a:rPr lang="en-IN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U and </a:t>
                </a:r>
                <a:r>
                  <a:rPr lang="en-IN" b="1" baseline="30000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232</a:t>
                </a:r>
                <a:r>
                  <a:rPr lang="en-IN" b="1">
                    <a:latin typeface="SimSun-ExtB" panose="02010609060101010101" pitchFamily="49" charset="-122"/>
                    <a:ea typeface="SimSun-ExtB" panose="02010609060101010101" pitchFamily="49" charset="-122"/>
                  </a:rPr>
                  <a:t>Th decay-chain daughters, and the 511 keV annihilation peak.</a:t>
                </a:r>
                <a:endParaRPr lang="en-US" b="1">
                  <a:latin typeface="SimSun-ExtB" panose="02010609060101010101" pitchFamily="49" charset="-122"/>
                  <a:ea typeface="SimSun-ExtB" panose="02010609060101010101" pitchFamily="49" charset="-122"/>
                </a:endParaRPr>
              </a:p>
              <a:p>
                <a:endParaRPr lang="en-US" b="1">
                  <a:latin typeface="SimSun-ExtB" panose="02010609060101010101" pitchFamily="49" charset="-122"/>
                  <a:ea typeface="SimSun-ExtB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D374A0-C69C-E73A-6CAE-0110D5DA8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566" y="1741714"/>
                <a:ext cx="4519748" cy="3139321"/>
              </a:xfrm>
              <a:prstGeom prst="rect">
                <a:avLst/>
              </a:prstGeom>
              <a:blipFill>
                <a:blip r:embed="rId3"/>
                <a:stretch>
                  <a:fillRect l="-1078" t="-1165" r="-2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9001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D591A-4340-EBB9-C879-B30CFC94A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0A7AB-8A42-0F15-7231-E9D5A9C4E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23F9-F02B-4179-9BFD-489A1B0E7665}" type="datetime1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6727D-CA83-5B02-AE0F-82DE6645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05777-1695-E900-6F12-A81930E9D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5F0965-4E76-9CBA-D7A2-1D239EAE9253}"/>
              </a:ext>
            </a:extLst>
          </p:cNvPr>
          <p:cNvSpPr/>
          <p:nvPr/>
        </p:nvSpPr>
        <p:spPr>
          <a:xfrm>
            <a:off x="313509" y="136525"/>
            <a:ext cx="11637697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N" sz="2800" b="1">
                <a:solidFill>
                  <a:schemeClr val="tx1"/>
                </a:solidFill>
                <a:latin typeface="SimSun-ExtB" panose="02010609060101010101" pitchFamily="49" charset="-122"/>
                <a:ea typeface="SimSun-ExtB" panose="02010609060101010101" pitchFamily="49" charset="-122"/>
              </a:rPr>
              <a:t>Above ground and underground comparison</a:t>
            </a:r>
            <a:endParaRPr lang="en-US" sz="2800" b="1">
              <a:solidFill>
                <a:schemeClr val="tx1"/>
              </a:solidFill>
              <a:latin typeface="SimSun-ExtB" panose="02010609060101010101" pitchFamily="49" charset="-122"/>
              <a:ea typeface="SimSun-ExtB" panose="02010609060101010101" pitchFamily="49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A2D7BD-6ABA-0726-483A-216795216EEA}"/>
              </a:ext>
            </a:extLst>
          </p:cNvPr>
          <p:cNvSpPr/>
          <p:nvPr/>
        </p:nvSpPr>
        <p:spPr>
          <a:xfrm>
            <a:off x="313510" y="1422399"/>
            <a:ext cx="11637696" cy="52990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9E950-FB91-83B6-0BC4-5A408541E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" r="3500"/>
          <a:stretch>
            <a:fillRect/>
          </a:stretch>
        </p:blipFill>
        <p:spPr>
          <a:xfrm>
            <a:off x="476783" y="1618979"/>
            <a:ext cx="8340568" cy="4598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8AAF5-C675-8D61-6930-A8671A5BCE2F}"/>
              </a:ext>
            </a:extLst>
          </p:cNvPr>
          <p:cNvSpPr txBox="1"/>
          <p:nvPr/>
        </p:nvSpPr>
        <p:spPr>
          <a:xfrm>
            <a:off x="9004663" y="1618979"/>
            <a:ext cx="26386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Top is above ground and bottom is underground.</a:t>
            </a:r>
          </a:p>
          <a:p>
            <a:endParaRPr lang="en-US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The natural radioactivity is reduced for measurements in the underground laboratory (bottom spectrum).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Calibration for underground:</a:t>
            </a:r>
          </a:p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E = 0.8976 + 0.5318Ch</a:t>
            </a:r>
          </a:p>
          <a:p>
            <a:endParaRPr lang="en-IN" b="1">
              <a:latin typeface="SimSun-ExtB" panose="02010609060101010101" pitchFamily="49" charset="-122"/>
              <a:ea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3769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7575D-ADC2-7093-3888-9977BE0FB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8B20F8-A3D9-72D1-83BD-180C1DF52521}"/>
              </a:ext>
            </a:extLst>
          </p:cNvPr>
          <p:cNvSpPr/>
          <p:nvPr/>
        </p:nvSpPr>
        <p:spPr>
          <a:xfrm>
            <a:off x="477056" y="299925"/>
            <a:ext cx="11045437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i="0" u="none" strike="noStrike" baseline="0">
                <a:solidFill>
                  <a:srgbClr val="000000"/>
                </a:solidFill>
                <a:latin typeface="SimSun-ExtB"/>
              </a:rPr>
              <a:t>3MV Yield </a:t>
            </a:r>
            <a:r>
              <a:rPr lang="en-US" sz="4000" b="1">
                <a:solidFill>
                  <a:srgbClr val="000000"/>
                </a:solidFill>
                <a:latin typeface="SimSun-ExtB"/>
              </a:rPr>
              <a:t>Measurement</a:t>
            </a:r>
            <a:r>
              <a:rPr lang="en-US" sz="4000" b="0" i="0">
                <a:solidFill>
                  <a:srgbClr val="000000"/>
                </a:solidFill>
                <a:latin typeface="SimSun-ExtB"/>
                <a:ea typeface="SimSun-ExtB"/>
                <a:cs typeface="SimSun-ExtB"/>
              </a:rPr>
              <a:t>​</a:t>
            </a:r>
            <a:r>
              <a:rPr lang="en-US" sz="4000">
                <a:solidFill>
                  <a:srgbClr val="000000"/>
                </a:solidFill>
                <a:latin typeface="SimSun-ExtB"/>
                <a:ea typeface="SimSun-ExtB"/>
                <a:cs typeface="SimSun-ExtB"/>
              </a:rPr>
              <a:t> 12C-13C</a:t>
            </a:r>
            <a:endParaRPr lang="en-US" sz="4000" b="1">
              <a:solidFill>
                <a:schemeClr val="tx1"/>
              </a:solidFill>
              <a:latin typeface="SimSun-ExtB"/>
              <a:ea typeface="SimSun-ExtB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B8790E-3981-B151-17ED-80BF46A1E63D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v</a:t>
            </a:r>
          </a:p>
        </p:txBody>
      </p:sp>
      <p:pic>
        <p:nvPicPr>
          <p:cNvPr id="4" name="Imagen 3" descr="Gráfico, Histograma&#10;&#10;El contenido generado por IA puede ser incorrecto.">
            <a:extLst>
              <a:ext uri="{FF2B5EF4-FFF2-40B4-BE49-F238E27FC236}">
                <a16:creationId xmlns:a16="http://schemas.microsoft.com/office/drawing/2014/main" id="{C8081F38-CB38-F97A-BEE2-40D090292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120" y="2130238"/>
            <a:ext cx="4761940" cy="3381935"/>
          </a:xfrm>
          <a:prstGeom prst="rect">
            <a:avLst/>
          </a:prstGeom>
        </p:spPr>
      </p:pic>
      <p:pic>
        <p:nvPicPr>
          <p:cNvPr id="6" name="Imagen 5" descr="Gráfico, Histograma&#10;&#10;El contenido generado por IA puede ser incorrecto.">
            <a:extLst>
              <a:ext uri="{FF2B5EF4-FFF2-40B4-BE49-F238E27FC236}">
                <a16:creationId xmlns:a16="http://schemas.microsoft.com/office/drawing/2014/main" id="{4435E466-2802-EA37-0503-5CD74CD17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22" y="2155732"/>
            <a:ext cx="5512734" cy="338697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F23376F-FFF0-093B-1589-348134C8BF8F}"/>
              </a:ext>
            </a:extLst>
          </p:cNvPr>
          <p:cNvSpPr txBox="1"/>
          <p:nvPr/>
        </p:nvSpPr>
        <p:spPr>
          <a:xfrm>
            <a:off x="2030550" y="1709702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latin typeface="SimSun-ExtB"/>
                <a:ea typeface="SimSun-ExtB"/>
              </a:rPr>
              <a:t>Prompt Spectrum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B9260F3-F7F7-017F-E6B5-57D9370701DA}"/>
              </a:ext>
            </a:extLst>
          </p:cNvPr>
          <p:cNvSpPr txBox="1"/>
          <p:nvPr/>
        </p:nvSpPr>
        <p:spPr>
          <a:xfrm>
            <a:off x="7961411" y="172008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latin typeface="SimSun-ExtB"/>
                <a:ea typeface="SimSun-ExtB"/>
              </a:rPr>
              <a:t>Decay Spectrum</a:t>
            </a:r>
          </a:p>
        </p:txBody>
      </p:sp>
    </p:spTree>
    <p:extLst>
      <p:ext uri="{BB962C8B-B14F-4D97-AF65-F5344CB8AC3E}">
        <p14:creationId xmlns:p14="http://schemas.microsoft.com/office/powerpoint/2010/main" val="3639573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263BA-9AFA-A4F7-FA4A-3FAE7FB14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FEFDDB-6E11-70EC-3C54-A6E402BCBF6D}"/>
              </a:ext>
            </a:extLst>
          </p:cNvPr>
          <p:cNvSpPr/>
          <p:nvPr/>
        </p:nvSpPr>
        <p:spPr>
          <a:xfrm>
            <a:off x="477056" y="299925"/>
            <a:ext cx="7494230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i="0" u="none" strike="noStrike" baseline="0">
                <a:solidFill>
                  <a:srgbClr val="000000"/>
                </a:solidFill>
                <a:latin typeface="SimSun-ExtB"/>
              </a:rPr>
              <a:t>3MV Yield </a:t>
            </a:r>
            <a:r>
              <a:rPr lang="en-US" sz="4000" b="1">
                <a:solidFill>
                  <a:srgbClr val="000000"/>
                </a:solidFill>
                <a:latin typeface="SimSun-ExtB"/>
              </a:rPr>
              <a:t>Measurement</a:t>
            </a:r>
            <a:r>
              <a:rPr lang="en-US" sz="4000" b="0" i="0">
                <a:solidFill>
                  <a:srgbClr val="000000"/>
                </a:solidFill>
                <a:latin typeface="SimSun-ExtB"/>
                <a:ea typeface="SimSun-ExtB"/>
                <a:cs typeface="SimSun-ExtB"/>
              </a:rPr>
              <a:t>​</a:t>
            </a:r>
            <a:r>
              <a:rPr lang="en-US" sz="4000">
                <a:solidFill>
                  <a:srgbClr val="000000"/>
                </a:solidFill>
                <a:latin typeface="SimSun-ExtB"/>
                <a:ea typeface="SimSun-ExtB"/>
                <a:cs typeface="SimSun-ExtB"/>
              </a:rPr>
              <a:t>12C-13C</a:t>
            </a:r>
            <a:endParaRPr lang="en-US" sz="4000" b="1">
              <a:solidFill>
                <a:schemeClr val="tx1"/>
              </a:solidFill>
              <a:latin typeface="SimSun-ExtB"/>
              <a:ea typeface="SimSun-ExtB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FB352E-578F-2F9A-CAD2-3DA5E9FF1369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Gráfico, Gráfico de dispersión&#10;&#10;El contenido generado por IA puede ser incorrecto.">
            <a:extLst>
              <a:ext uri="{FF2B5EF4-FFF2-40B4-BE49-F238E27FC236}">
                <a16:creationId xmlns:a16="http://schemas.microsoft.com/office/drawing/2014/main" id="{3823B09D-F19C-518D-AC9B-A6E2CE3A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01"/>
          <a:stretch>
            <a:fillRect/>
          </a:stretch>
        </p:blipFill>
        <p:spPr>
          <a:xfrm>
            <a:off x="588590" y="1857375"/>
            <a:ext cx="5176578" cy="3938868"/>
          </a:xfrm>
          <a:prstGeom prst="rect">
            <a:avLst/>
          </a:prstGeom>
        </p:spPr>
      </p:pic>
      <p:pic>
        <p:nvPicPr>
          <p:cNvPr id="3" name="Imagen 2" descr="Gráfico, Gráfico de dispersión&#10;&#10;El contenido generado por IA puede ser incorrecto.">
            <a:extLst>
              <a:ext uri="{FF2B5EF4-FFF2-40B4-BE49-F238E27FC236}">
                <a16:creationId xmlns:a16="http://schemas.microsoft.com/office/drawing/2014/main" id="{C418CA75-6CCE-1918-F2D1-780BFA37A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850" y="1860176"/>
            <a:ext cx="5193123" cy="394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0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72F7-45CC-4F2B-D0CF-9995F349F280}"/>
              </a:ext>
            </a:extLst>
          </p:cNvPr>
          <p:cNvSpPr/>
          <p:nvPr/>
        </p:nvSpPr>
        <p:spPr>
          <a:xfrm>
            <a:off x="17572" y="3515"/>
            <a:ext cx="3030747" cy="8236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</a:rPr>
              <a:t>Our Team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191FE9-86D5-56FB-1390-17CEE7809221}"/>
              </a:ext>
            </a:extLst>
          </p:cNvPr>
          <p:cNvSpPr/>
          <p:nvPr/>
        </p:nvSpPr>
        <p:spPr>
          <a:xfrm>
            <a:off x="4473" y="844111"/>
            <a:ext cx="12187206" cy="600781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 err="1"/>
          </a:p>
        </p:txBody>
      </p:sp>
      <p:pic>
        <p:nvPicPr>
          <p:cNvPr id="5" name="Picture 4" descr="A map of europe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458013EE-B926-A3B5-9DD9-69407B2EA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065" y="1825925"/>
            <a:ext cx="4269795" cy="310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map of asia with red country">
            <a:extLst>
              <a:ext uri="{FF2B5EF4-FFF2-40B4-BE49-F238E27FC236}">
                <a16:creationId xmlns:a16="http://schemas.microsoft.com/office/drawing/2014/main" id="{177823A4-14E7-2F2C-4D59-BD7D42D7E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818" y="1825925"/>
            <a:ext cx="4253120" cy="310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88144B-96DF-7265-E540-295805895A36}"/>
              </a:ext>
            </a:extLst>
          </p:cNvPr>
          <p:cNvCxnSpPr/>
          <p:nvPr/>
        </p:nvCxnSpPr>
        <p:spPr>
          <a:xfrm flipH="1" flipV="1">
            <a:off x="4297680" y="4145280"/>
            <a:ext cx="551228" cy="115910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DF9A40B-CE1C-BE89-FA5D-1190591D044C}"/>
              </a:ext>
            </a:extLst>
          </p:cNvPr>
          <p:cNvSpPr/>
          <p:nvPr/>
        </p:nvSpPr>
        <p:spPr>
          <a:xfrm>
            <a:off x="3583157" y="5306309"/>
            <a:ext cx="4171563" cy="53595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 High School and Bachelor students from Romania</a:t>
            </a:r>
            <a:endParaRPr lang="en-US" err="1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EADE06-85CA-F751-4CD5-8EAD02F00249}"/>
              </a:ext>
            </a:extLst>
          </p:cNvPr>
          <p:cNvCxnSpPr/>
          <p:nvPr/>
        </p:nvCxnSpPr>
        <p:spPr>
          <a:xfrm flipH="1" flipV="1">
            <a:off x="7817555" y="4064000"/>
            <a:ext cx="637129" cy="14595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2848301-E176-46E8-2A9F-67579734648E}"/>
              </a:ext>
            </a:extLst>
          </p:cNvPr>
          <p:cNvSpPr/>
          <p:nvPr/>
        </p:nvSpPr>
        <p:spPr>
          <a:xfrm>
            <a:off x="8006590" y="5304713"/>
            <a:ext cx="3853663" cy="5380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+mn-lt"/>
                <a:cs typeface="+mn-lt"/>
              </a:rPr>
              <a:t>PhD student from India</a:t>
            </a:r>
            <a:endParaRPr lang="en-US" err="1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4287083-B4EB-AB74-27B4-A7B2DE3E2735}"/>
              </a:ext>
            </a:extLst>
          </p:cNvPr>
          <p:cNvCxnSpPr/>
          <p:nvPr/>
        </p:nvCxnSpPr>
        <p:spPr>
          <a:xfrm>
            <a:off x="1440898" y="1536077"/>
            <a:ext cx="1348022" cy="186071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5E38903-B849-7D67-7E1B-F65032A42762}"/>
              </a:ext>
            </a:extLst>
          </p:cNvPr>
          <p:cNvSpPr/>
          <p:nvPr/>
        </p:nvSpPr>
        <p:spPr>
          <a:xfrm>
            <a:off x="220261" y="1265783"/>
            <a:ext cx="3096596" cy="4454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PhD student from UK</a:t>
            </a:r>
          </a:p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B32234-FC51-FE19-2944-653958EBC27B}"/>
              </a:ext>
            </a:extLst>
          </p:cNvPr>
          <p:cNvCxnSpPr/>
          <p:nvPr/>
        </p:nvCxnSpPr>
        <p:spPr>
          <a:xfrm flipV="1">
            <a:off x="1022071" y="4622800"/>
            <a:ext cx="1534862" cy="74091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D3F50-A285-7936-DA2B-99D063D168F7}"/>
              </a:ext>
            </a:extLst>
          </p:cNvPr>
          <p:cNvSpPr/>
          <p:nvPr/>
        </p:nvSpPr>
        <p:spPr>
          <a:xfrm>
            <a:off x="213424" y="5307801"/>
            <a:ext cx="3105509" cy="53419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+mn-lt"/>
                <a:cs typeface="+mn-lt"/>
              </a:rPr>
              <a:t>Master student from Spain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A04BF7-C654-B6FB-FC54-6DB81744CAFB}"/>
              </a:ext>
            </a:extLst>
          </p:cNvPr>
          <p:cNvCxnSpPr/>
          <p:nvPr/>
        </p:nvCxnSpPr>
        <p:spPr>
          <a:xfrm flipH="1">
            <a:off x="3063240" y="1615440"/>
            <a:ext cx="2103120" cy="2377440"/>
          </a:xfrm>
          <a:prstGeom prst="straightConnector1">
            <a:avLst/>
          </a:prstGeom>
          <a:ln>
            <a:solidFill>
              <a:srgbClr val="C916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18D4BBB-F4D6-C6E1-E4D7-98F4532D68BC}"/>
              </a:ext>
            </a:extLst>
          </p:cNvPr>
          <p:cNvSpPr/>
          <p:nvPr/>
        </p:nvSpPr>
        <p:spPr>
          <a:xfrm>
            <a:off x="3579963" y="1270096"/>
            <a:ext cx="4175470" cy="440235"/>
          </a:xfrm>
          <a:prstGeom prst="rect">
            <a:avLst/>
          </a:prstGeom>
          <a:solidFill>
            <a:srgbClr val="C916A0"/>
          </a:solidFill>
          <a:ln>
            <a:solidFill>
              <a:srgbClr val="C91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Master student from France</a:t>
            </a: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1AF14B-C682-E538-58EA-C03972A91F90}"/>
              </a:ext>
            </a:extLst>
          </p:cNvPr>
          <p:cNvCxnSpPr/>
          <p:nvPr/>
        </p:nvCxnSpPr>
        <p:spPr>
          <a:xfrm flipH="1">
            <a:off x="5471160" y="1584960"/>
            <a:ext cx="3733800" cy="262128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6369ADF-52B2-03A6-607E-201EB480E0B6}"/>
              </a:ext>
            </a:extLst>
          </p:cNvPr>
          <p:cNvSpPr/>
          <p:nvPr/>
        </p:nvSpPr>
        <p:spPr>
          <a:xfrm>
            <a:off x="8011063" y="1270959"/>
            <a:ext cx="3844793" cy="44454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Research assistant from Turkey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7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4" grpId="0" animBg="1"/>
      <p:bldP spid="14" grpId="0" animBg="1"/>
      <p:bldP spid="15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18D5230-B0DB-3C3C-F24B-EEBAA38BD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69D381-F7A2-6B8C-5395-B8456807FDD7}"/>
              </a:ext>
            </a:extLst>
          </p:cNvPr>
          <p:cNvSpPr/>
          <p:nvPr/>
        </p:nvSpPr>
        <p:spPr>
          <a:xfrm>
            <a:off x="477056" y="299925"/>
            <a:ext cx="7494230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</a:rPr>
              <a:t>9MV Experiment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B89B74-25CC-B175-EAFA-24781CCA2628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0EC72-5F9E-6C37-26D8-38C9E426B22A}"/>
              </a:ext>
            </a:extLst>
          </p:cNvPr>
          <p:cNvSpPr txBox="1"/>
          <p:nvPr/>
        </p:nvSpPr>
        <p:spPr>
          <a:xfrm>
            <a:off x="583324" y="1615966"/>
            <a:ext cx="108782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4</a:t>
            </a: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He + </a:t>
            </a:r>
            <a:r>
              <a:rPr lang="en-IN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108</a:t>
            </a: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Cd </a:t>
            </a:r>
            <a:r>
              <a:rPr lang="en-IN"/>
              <a:t> ➡ </a:t>
            </a:r>
            <a:r>
              <a:rPr lang="en-IN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112</a:t>
            </a: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Sn</a:t>
            </a:r>
            <a:r>
              <a:rPr lang="en-IN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Beam Energy: 24MeV</a:t>
            </a:r>
            <a:r>
              <a:rPr lang="en-IN" baseline="3000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Beam Current: 1.5nA</a:t>
            </a:r>
          </a:p>
          <a:p>
            <a:endParaRPr lang="en-IN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152</a:t>
            </a: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Eu is used for calibration.</a:t>
            </a:r>
            <a:endParaRPr lang="en-US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   The energy calibration for </a:t>
            </a:r>
          </a:p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   each detector was fitted </a:t>
            </a:r>
          </a:p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   using the quadratic relation:</a:t>
            </a:r>
          </a:p>
          <a:p>
            <a:endParaRPr lang="en-US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   Eγ = a Ch² + b Ch + c</a:t>
            </a:r>
          </a:p>
          <a:p>
            <a:endParaRPr lang="en-US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   where Ch is the channel numb</a:t>
            </a:r>
          </a:p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   -er and Eγ is the calibrated</a:t>
            </a:r>
          </a:p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   gamma-ray energy in keV.</a:t>
            </a:r>
            <a:endParaRPr lang="en-IN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endParaRPr lang="en-IN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b="1">
              <a:latin typeface="SimSun-ExtB" panose="02010609060101010101" pitchFamily="49" charset="-122"/>
              <a:ea typeface="SimSun-ExtB" panose="0201060906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C3324D-FE8A-0590-A1C9-4C5CD97E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78" y="1726325"/>
            <a:ext cx="6860298" cy="422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88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DC63D-5443-2C57-40BC-D79F0EB8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8F09CE-1436-9721-F1BE-56BFFF92B3F1}"/>
              </a:ext>
            </a:extLst>
          </p:cNvPr>
          <p:cNvSpPr/>
          <p:nvPr/>
        </p:nvSpPr>
        <p:spPr>
          <a:xfrm>
            <a:off x="477056" y="299925"/>
            <a:ext cx="7494230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</a:rPr>
              <a:t>9MV Experiment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D2B4F-C5BD-8D41-81B8-7D251E6AF241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9AB5AF-8B7F-9076-1FE5-E44741459D5C}"/>
              </a:ext>
            </a:extLst>
          </p:cNvPr>
          <p:cNvSpPr txBox="1"/>
          <p:nvPr/>
        </p:nvSpPr>
        <p:spPr>
          <a:xfrm>
            <a:off x="583324" y="1615966"/>
            <a:ext cx="10878207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4</a:t>
            </a: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He + </a:t>
            </a:r>
            <a:r>
              <a:rPr lang="en-IN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108</a:t>
            </a: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Cd </a:t>
            </a:r>
            <a:r>
              <a:rPr lang="en-IN"/>
              <a:t> ➡ </a:t>
            </a:r>
            <a:r>
              <a:rPr lang="en-IN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112</a:t>
            </a: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Sn</a:t>
            </a:r>
            <a:r>
              <a:rPr lang="en-IN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>
                <a:latin typeface="SimSun-ExtB"/>
                <a:ea typeface="SimSun-ExtB"/>
              </a:rPr>
              <a:t>Beam Energy: 24MeV</a:t>
            </a:r>
            <a:r>
              <a:rPr lang="en-IN" baseline="3000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Beam Current: 1.5nA</a:t>
            </a:r>
          </a:p>
          <a:p>
            <a:endParaRPr lang="en-IN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baseline="30000">
                <a:latin typeface="SimSun-ExtB" panose="02010609060101010101" pitchFamily="49" charset="-122"/>
                <a:ea typeface="SimSun-ExtB" panose="02010609060101010101" pitchFamily="49" charset="-122"/>
              </a:rPr>
              <a:t>152</a:t>
            </a:r>
            <a:r>
              <a:rPr lang="en-IN" b="1">
                <a:latin typeface="SimSun-ExtB" panose="02010609060101010101" pitchFamily="49" charset="-122"/>
                <a:ea typeface="SimSun-ExtB" panose="02010609060101010101" pitchFamily="49" charset="-122"/>
              </a:rPr>
              <a:t>Eu is used for calibration.</a:t>
            </a:r>
            <a:endParaRPr lang="en-US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   The energy calibration for </a:t>
            </a:r>
          </a:p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   each detector was fitted </a:t>
            </a:r>
          </a:p>
          <a:p>
            <a:r>
              <a:rPr lang="en-US" b="1">
                <a:latin typeface="SimSun-ExtB"/>
                <a:ea typeface="SimSun-ExtB"/>
              </a:rPr>
              <a:t>   Using the quadratic relation:</a:t>
            </a:r>
            <a:endParaRPr lang="en-US"/>
          </a:p>
          <a:p>
            <a:endParaRPr lang="en-US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r>
              <a:rPr lang="en-US" b="1">
                <a:latin typeface="SimSun-ExtB"/>
                <a:ea typeface="SimSun-ExtB"/>
              </a:rPr>
              <a:t>   </a:t>
            </a:r>
            <a:r>
              <a:rPr lang="en-US" b="1" err="1">
                <a:latin typeface="SimSun-ExtB"/>
                <a:ea typeface="SimSun-ExtB"/>
              </a:rPr>
              <a:t>Eγ</a:t>
            </a:r>
            <a:r>
              <a:rPr lang="en-US" b="1">
                <a:latin typeface="SimSun-ExtB"/>
                <a:ea typeface="SimSun-ExtB"/>
              </a:rPr>
              <a:t> = a Ch² + b Ch + c</a:t>
            </a:r>
          </a:p>
          <a:p>
            <a:endParaRPr lang="en-US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   where Ch is the channel numb</a:t>
            </a:r>
          </a:p>
          <a:p>
            <a:r>
              <a:rPr lang="en-US" b="1">
                <a:latin typeface="SimSun-ExtB"/>
                <a:ea typeface="SimSun-ExtB"/>
              </a:rPr>
              <a:t>   -er and </a:t>
            </a:r>
            <a:r>
              <a:rPr lang="en-US" b="1" err="1">
                <a:latin typeface="SimSun-ExtB"/>
                <a:ea typeface="SimSun-ExtB"/>
              </a:rPr>
              <a:t>Eγ</a:t>
            </a:r>
            <a:r>
              <a:rPr lang="en-US" b="1">
                <a:latin typeface="SimSun-ExtB"/>
                <a:ea typeface="SimSun-ExtB"/>
              </a:rPr>
              <a:t> is the calibrated</a:t>
            </a:r>
          </a:p>
          <a:p>
            <a:r>
              <a:rPr lang="en-US" b="1">
                <a:latin typeface="SimSun-ExtB" panose="02010609060101010101" pitchFamily="49" charset="-122"/>
                <a:ea typeface="SimSun-ExtB" panose="02010609060101010101" pitchFamily="49" charset="-122"/>
              </a:rPr>
              <a:t>   gamma-ray energy in keV.</a:t>
            </a:r>
            <a:endParaRPr lang="en-IN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endParaRPr lang="en-IN" b="1">
              <a:latin typeface="SimSun-ExtB" panose="02010609060101010101" pitchFamily="49" charset="-122"/>
              <a:ea typeface="SimSun-ExtB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b="1">
              <a:latin typeface="SimSun-ExtB" panose="02010609060101010101" pitchFamily="49" charset="-122"/>
              <a:ea typeface="SimSun-ExtB" panose="02010609060101010101" pitchFamily="49" charset="-122"/>
            </a:endParaRPr>
          </a:p>
        </p:txBody>
      </p:sp>
      <p:pic>
        <p:nvPicPr>
          <p:cNvPr id="3" name="Resim 2" descr="metin, diyagram, ekran görüntüsü, öykü gelişim çizgisi&#10;&#10;Yapay zeka tarafından oluşturulmuş içerik yanlış olabilir.">
            <a:extLst>
              <a:ext uri="{FF2B5EF4-FFF2-40B4-BE49-F238E27FC236}">
                <a16:creationId xmlns:a16="http://schemas.microsoft.com/office/drawing/2014/main" id="{FFBEA3C0-5070-DF7E-91C7-212DDD52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967" y="1544230"/>
            <a:ext cx="6925840" cy="455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94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3CE32-8B80-D601-9C27-62CD145A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078AB4-9483-5706-E821-A2402DCE1090}"/>
              </a:ext>
            </a:extLst>
          </p:cNvPr>
          <p:cNvSpPr/>
          <p:nvPr/>
        </p:nvSpPr>
        <p:spPr>
          <a:xfrm>
            <a:off x="474133" y="333571"/>
            <a:ext cx="7494230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</a:rPr>
              <a:t>Conti..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DEA58-21C1-A6B1-941C-D5F261C312A0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DE40A7-4374-F436-3358-BD1C658B6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206710"/>
              </p:ext>
            </p:extLst>
          </p:nvPr>
        </p:nvGraphicFramePr>
        <p:xfrm>
          <a:off x="6592901" y="1517258"/>
          <a:ext cx="4791420" cy="4491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855">
                  <a:extLst>
                    <a:ext uri="{9D8B030D-6E8A-4147-A177-3AD203B41FA5}">
                      <a16:colId xmlns:a16="http://schemas.microsoft.com/office/drawing/2014/main" val="2830847682"/>
                    </a:ext>
                  </a:extLst>
                </a:gridCol>
                <a:gridCol w="1197855">
                  <a:extLst>
                    <a:ext uri="{9D8B030D-6E8A-4147-A177-3AD203B41FA5}">
                      <a16:colId xmlns:a16="http://schemas.microsoft.com/office/drawing/2014/main" val="176792069"/>
                    </a:ext>
                  </a:extLst>
                </a:gridCol>
                <a:gridCol w="1197855">
                  <a:extLst>
                    <a:ext uri="{9D8B030D-6E8A-4147-A177-3AD203B41FA5}">
                      <a16:colId xmlns:a16="http://schemas.microsoft.com/office/drawing/2014/main" val="347211250"/>
                    </a:ext>
                  </a:extLst>
                </a:gridCol>
                <a:gridCol w="1197855">
                  <a:extLst>
                    <a:ext uri="{9D8B030D-6E8A-4147-A177-3AD203B41FA5}">
                      <a16:colId xmlns:a16="http://schemas.microsoft.com/office/drawing/2014/main" val="3888802893"/>
                    </a:ext>
                  </a:extLst>
                </a:gridCol>
              </a:tblGrid>
              <a:tr h="411844">
                <a:tc>
                  <a:txBody>
                    <a:bodyPr/>
                    <a:lstStyle/>
                    <a:p>
                      <a:r>
                        <a:rPr lang="en-IN"/>
                        <a:t>Detector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729096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-2.44E-08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0.197655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0.193614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33956087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-2.53E-08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0.182096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0.211962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3805712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-2.44E-08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0.197655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0.193614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4813873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-3.46E-08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0.197837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0.106803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56070128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-4.72E-08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0.193704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-0.12427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48188705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13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1.45E-07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0.449258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0.2779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295841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-2.42E-08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0.171554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0.104743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43550748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17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-6.46E-10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0.150806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-48.2009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10870582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-3.88E-08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0.195091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0.07031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50499738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19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-2.19E-08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0.194128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0.099186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59423438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2.09E-09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0.196685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0.255466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30643794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21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-2.58E-08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0.149106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-0.00146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5002585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22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-1.49E-08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0.152863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0.14157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19323724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23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-3.15E-09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0.192228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0.180371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47991663"/>
                  </a:ext>
                </a:extLst>
              </a:tr>
              <a:tr h="2719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-1.19E-08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0.150242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SimSun-ExtB" panose="02010609060101010101" pitchFamily="49" charset="-122"/>
                          <a:ea typeface="SimSun-ExtB" panose="02010609060101010101" pitchFamily="49" charset="-122"/>
                        </a:rPr>
                        <a:t>0.260446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65513738"/>
                  </a:ext>
                </a:extLst>
              </a:tr>
            </a:tbl>
          </a:graphicData>
        </a:graphic>
      </p:graphicFrame>
      <p:pic>
        <p:nvPicPr>
          <p:cNvPr id="3" name="Resim 2" descr="ekran görüntüsü, metin, dikdörtgen, çizg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5FE7550-7890-869F-71BD-39CEEFFA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01" y="1470052"/>
            <a:ext cx="5698861" cy="470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60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0B542-FBCD-5AEF-B476-C83C6B7DC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5064E8-12A9-5B8B-A3DF-944CFB1A85B4}"/>
              </a:ext>
            </a:extLst>
          </p:cNvPr>
          <p:cNvSpPr/>
          <p:nvPr/>
        </p:nvSpPr>
        <p:spPr>
          <a:xfrm>
            <a:off x="477056" y="299925"/>
            <a:ext cx="7494230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</a:rPr>
              <a:t>Conti..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A979D3-09D6-21CF-5BF0-EDECC8D61F23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ECFA889-EEF9-DEE9-24EC-1E139D2160EA}"/>
              </a:ext>
            </a:extLst>
          </p:cNvPr>
          <p:cNvSpPr txBox="1"/>
          <p:nvPr/>
        </p:nvSpPr>
        <p:spPr>
          <a:xfrm>
            <a:off x="6279584" y="1700276"/>
            <a:ext cx="5026765" cy="42203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b="1">
                <a:ea typeface="+mn-lt"/>
                <a:cs typeface="+mn-lt"/>
              </a:rPr>
              <a:t>Calibration residuals</a:t>
            </a:r>
            <a:r>
              <a:rPr lang="tr-TR">
                <a:ea typeface="+mn-lt"/>
                <a:cs typeface="+mn-lt"/>
              </a:rPr>
              <a:t> measure the difference between the known gamma-ray energy and the calibrated energy obtained from each detector channel.</a:t>
            </a:r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They show individual errors by calculating </a:t>
            </a:r>
            <a:r>
              <a:rPr lang="tr-TR" b="1">
                <a:ea typeface="+mn-lt"/>
                <a:cs typeface="+mn-lt"/>
              </a:rPr>
              <a:t>measured values minus true values</a:t>
            </a:r>
            <a:r>
              <a:rPr lang="tr-TR">
                <a:ea typeface="+mn-lt"/>
                <a:cs typeface="+mn-lt"/>
              </a:rPr>
              <a:t>.</a:t>
            </a:r>
            <a:endParaRPr lang="tr-TR"/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A perfect calibration has residuals slightly scattered near zero.</a:t>
            </a:r>
            <a:endParaRPr lang="tr-TR"/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In </a:t>
            </a:r>
            <a:r>
              <a:rPr lang="tr-TR" b="1">
                <a:ea typeface="+mn-lt"/>
                <a:cs typeface="+mn-lt"/>
              </a:rPr>
              <a:t>HPGe calibration</a:t>
            </a:r>
            <a:r>
              <a:rPr lang="tr-TR">
                <a:ea typeface="+mn-lt"/>
                <a:cs typeface="+mn-lt"/>
              </a:rPr>
              <a:t>, they verify precise energy and efficiency curves.</a:t>
            </a:r>
            <a:endParaRPr lang="tr-TR"/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They help detect electronic system drifts and coincidence summing problems.</a:t>
            </a:r>
            <a:endParaRPr lang="tr-TR"/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For </a:t>
            </a:r>
            <a:r>
              <a:rPr lang="tr-TR" b="1">
                <a:ea typeface="+mn-lt"/>
                <a:cs typeface="+mn-lt"/>
              </a:rPr>
              <a:t>2D detector matrices</a:t>
            </a:r>
            <a:r>
              <a:rPr lang="tr-TR">
                <a:ea typeface="+mn-lt"/>
                <a:cs typeface="+mn-lt"/>
              </a:rPr>
              <a:t>, residuals quickly expose unaligned channels.</a:t>
            </a:r>
            <a:endParaRPr lang="tr-TR"/>
          </a:p>
          <a:p>
            <a:endParaRPr lang="tr-TR"/>
          </a:p>
        </p:txBody>
      </p:sp>
      <p:pic>
        <p:nvPicPr>
          <p:cNvPr id="4" name="Resim 3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DB7A215-6566-53A4-3CEB-2C64AB2C6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8" y="1483540"/>
            <a:ext cx="5414748" cy="462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10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88EC8-7F77-B493-399B-E97A93C2A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A686C65-E30A-D027-0AB0-B7B36B448E62}"/>
              </a:ext>
            </a:extLst>
          </p:cNvPr>
          <p:cNvSpPr/>
          <p:nvPr/>
        </p:nvSpPr>
        <p:spPr>
          <a:xfrm>
            <a:off x="307361" y="53789"/>
            <a:ext cx="11213694" cy="61607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8D4EA6-3C4F-3867-BCED-4CF823BB0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23" y="3705696"/>
            <a:ext cx="3291945" cy="25088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C993EA-6FE4-9A71-5C12-3FF2D6467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5" y="3819378"/>
            <a:ext cx="4155894" cy="23350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035970-CFB9-A6EA-C6C8-2B3783A9D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52" y="87087"/>
            <a:ext cx="4350868" cy="3263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A82059-5371-7925-1755-7C57ED038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7" y="139165"/>
            <a:ext cx="2529747" cy="33729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92947D-2FAA-7A58-D644-056B98B90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97" y="53788"/>
            <a:ext cx="2873438" cy="37655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D7AEA0-BF5A-131D-7848-5B69CA133AF1}"/>
              </a:ext>
            </a:extLst>
          </p:cNvPr>
          <p:cNvSpPr txBox="1"/>
          <p:nvPr/>
        </p:nvSpPr>
        <p:spPr>
          <a:xfrm>
            <a:off x="8721378" y="4064854"/>
            <a:ext cx="264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>
                <a:latin typeface="SimSun-ExtB" panose="02010609060101010101" pitchFamily="49" charset="-122"/>
                <a:ea typeface="SimSun-ExtB" panose="02010609060101010101" pitchFamily="49" charset="-122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09711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23FE1-1D9C-3A49-30A1-4BB7AD927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5F7F1-2351-22E8-3025-67BB48E35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8DFF-D805-47F5-9B71-C75A08A548EB}" type="datetime1">
              <a:rPr lang="en-US"/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AD9D6-5A87-D3D5-65EE-34AD3D46C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A5DD2-125B-29DB-FD11-F3786FF0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78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8BE0F-3184-1364-8BAA-2EAEA956F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9E1F68-8792-6AF7-FA01-23AD7BEFB8F5}"/>
              </a:ext>
            </a:extLst>
          </p:cNvPr>
          <p:cNvSpPr/>
          <p:nvPr/>
        </p:nvSpPr>
        <p:spPr>
          <a:xfrm>
            <a:off x="477056" y="299925"/>
            <a:ext cx="7494230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</a:rPr>
              <a:t>Backup</a:t>
            </a:r>
            <a:endParaRPr lang="tr-T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77DB8C-1B48-DFA0-7E93-5A2BE8E052CC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 descr="ekran görüntüsü, diyagram, çizgi, öykü gelişim çizgisi&#10;&#10;Yapay zeka tarafından oluşturulmuş içerik yanlış olabilir.">
            <a:extLst>
              <a:ext uri="{FF2B5EF4-FFF2-40B4-BE49-F238E27FC236}">
                <a16:creationId xmlns:a16="http://schemas.microsoft.com/office/drawing/2014/main" id="{6BD9C7A6-A093-8DB9-B420-EE7D6A1C7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04" y="1524000"/>
            <a:ext cx="7295424" cy="45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5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7AC61-01BC-9E6B-58FD-3DE2E7D57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DCD398-4AFF-ADE0-8AFD-F710D3038F98}"/>
              </a:ext>
            </a:extLst>
          </p:cNvPr>
          <p:cNvSpPr/>
          <p:nvPr/>
        </p:nvSpPr>
        <p:spPr>
          <a:xfrm>
            <a:off x="17572" y="3515"/>
            <a:ext cx="3030747" cy="8236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</a:rPr>
              <a:t>Our Team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D1E5A8-30B1-C094-4D4E-B548463D76BC}"/>
              </a:ext>
            </a:extLst>
          </p:cNvPr>
          <p:cNvSpPr/>
          <p:nvPr/>
        </p:nvSpPr>
        <p:spPr>
          <a:xfrm>
            <a:off x="4473" y="844111"/>
            <a:ext cx="6508150" cy="600781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7ADBBA-61C1-4ED8-990C-1AF226C6B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479" y="0"/>
            <a:ext cx="5683097" cy="6858000"/>
          </a:xfrm>
          <a:prstGeom prst="rect">
            <a:avLst/>
          </a:prstGeom>
        </p:spPr>
      </p:pic>
      <p:pic>
        <p:nvPicPr>
          <p:cNvPr id="2" name="Picture 1" descr="A person with long hair wearing glasses&#10;&#10;AI-generated content may be incorrect.">
            <a:extLst>
              <a:ext uri="{FF2B5EF4-FFF2-40B4-BE49-F238E27FC236}">
                <a16:creationId xmlns:a16="http://schemas.microsoft.com/office/drawing/2014/main" id="{5D936D1F-C575-735C-1957-0BD0FE25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79" y="995632"/>
            <a:ext cx="2020018" cy="1890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A person standing in front of a window&#10;&#10;AI-generated content may be incorrect.">
            <a:extLst>
              <a:ext uri="{FF2B5EF4-FFF2-40B4-BE49-F238E27FC236}">
                <a16:creationId xmlns:a16="http://schemas.microsoft.com/office/drawing/2014/main" id="{F08F656D-09BE-1FEB-D2DE-8995DF86FB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395" t="17113" r="28286" b="47680"/>
          <a:stretch>
            <a:fillRect/>
          </a:stretch>
        </p:blipFill>
        <p:spPr>
          <a:xfrm>
            <a:off x="144824" y="2890082"/>
            <a:ext cx="2011923" cy="1733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erson standing in front of a machine">
            <a:extLst>
              <a:ext uri="{FF2B5EF4-FFF2-40B4-BE49-F238E27FC236}">
                <a16:creationId xmlns:a16="http://schemas.microsoft.com/office/drawing/2014/main" id="{DDF17848-374B-7372-83B4-438A42CE25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412" t="35553" r="28851" b="29654"/>
          <a:stretch>
            <a:fillRect/>
          </a:stretch>
        </p:blipFill>
        <p:spPr>
          <a:xfrm>
            <a:off x="145571" y="4632825"/>
            <a:ext cx="2017338" cy="2112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064BF05-D7E1-3977-7AB5-AEE29410A7A5}"/>
              </a:ext>
            </a:extLst>
          </p:cNvPr>
          <p:cNvSpPr/>
          <p:nvPr/>
        </p:nvSpPr>
        <p:spPr>
          <a:xfrm>
            <a:off x="2156316" y="1820461"/>
            <a:ext cx="640080" cy="243839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1E06166-FB5D-E1C9-0280-FAE1D86BAC51}"/>
              </a:ext>
            </a:extLst>
          </p:cNvPr>
          <p:cNvSpPr/>
          <p:nvPr/>
        </p:nvSpPr>
        <p:spPr>
          <a:xfrm>
            <a:off x="2156315" y="3603253"/>
            <a:ext cx="640080" cy="243839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442A71F-59E0-6A28-87CF-FAC6EA8718FC}"/>
              </a:ext>
            </a:extLst>
          </p:cNvPr>
          <p:cNvSpPr/>
          <p:nvPr/>
        </p:nvSpPr>
        <p:spPr>
          <a:xfrm>
            <a:off x="2156316" y="5572951"/>
            <a:ext cx="640080" cy="243839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4953A-F201-2969-FDE8-1708CC99C102}"/>
              </a:ext>
            </a:extLst>
          </p:cNvPr>
          <p:cNvSpPr/>
          <p:nvPr/>
        </p:nvSpPr>
        <p:spPr>
          <a:xfrm>
            <a:off x="3064933" y="1591733"/>
            <a:ext cx="3132666" cy="903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SimSun-ExtB"/>
                <a:ea typeface="SimSun-ExtB"/>
              </a:rPr>
              <a:t>SALMA OUAFIKI </a:t>
            </a:r>
          </a:p>
          <a:p>
            <a:pPr algn="ctr"/>
            <a:r>
              <a:rPr lang="en-US" sz="1400"/>
              <a:t>Faculty of Physics, University of Strasbourg , Radiations physics, Detector, Instrumentation and Imaging.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10006E-A882-D41E-E48A-747ED44B8491}"/>
              </a:ext>
            </a:extLst>
          </p:cNvPr>
          <p:cNvSpPr/>
          <p:nvPr/>
        </p:nvSpPr>
        <p:spPr>
          <a:xfrm>
            <a:off x="3059182" y="3426284"/>
            <a:ext cx="3132666" cy="7450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SimSun-ExtB"/>
                <a:ea typeface="SimSun-ExtB"/>
                <a:cs typeface="+mn-lt"/>
              </a:rPr>
              <a:t>Boboacă Maria Alexandra</a:t>
            </a:r>
            <a:endParaRPr lang="en-US" b="1">
              <a:latin typeface="SimSun-ExtB"/>
              <a:ea typeface="SimSun-ExtB"/>
            </a:endParaRPr>
          </a:p>
          <a:p>
            <a:pPr algn="ctr"/>
            <a:r>
              <a:rPr lang="en-US" sz="1400">
                <a:ea typeface="+mn-lt"/>
                <a:cs typeface="+mn-lt"/>
              </a:rPr>
              <a:t>Faculty of Physics, University of Bucharest, Physics-Informatics</a:t>
            </a: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D21D04-A265-44E5-7227-349477AA04B9}"/>
              </a:ext>
            </a:extLst>
          </p:cNvPr>
          <p:cNvSpPr/>
          <p:nvPr/>
        </p:nvSpPr>
        <p:spPr>
          <a:xfrm>
            <a:off x="3044805" y="5280964"/>
            <a:ext cx="3147044" cy="8025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>
              <a:latin typeface="SimSun-ExtB"/>
              <a:ea typeface="SimSun-ExtB"/>
            </a:endParaRPr>
          </a:p>
          <a:p>
            <a:pPr algn="ctr"/>
            <a:r>
              <a:rPr lang="en-US" b="1">
                <a:latin typeface="SimSun-ExtB"/>
                <a:ea typeface="SimSun-ExtB"/>
              </a:rPr>
              <a:t>Gunjan Gaur </a:t>
            </a:r>
            <a:endParaRPr lang="en-US"/>
          </a:p>
          <a:p>
            <a:pPr algn="ctr"/>
            <a:r>
              <a:rPr lang="en-US" sz="1400">
                <a:ea typeface="+mn-lt"/>
                <a:cs typeface="+mn-lt"/>
              </a:rPr>
              <a:t>Indian Institute of Technology Roorkee, </a:t>
            </a:r>
            <a:endParaRPr lang="en-US"/>
          </a:p>
          <a:p>
            <a:pPr algn="ctr"/>
            <a:r>
              <a:rPr lang="en-US" sz="1400">
                <a:ea typeface="+mn-lt"/>
                <a:cs typeface="+mn-lt"/>
              </a:rPr>
              <a:t>Gamma Spectroscopy in 208Pb region</a:t>
            </a:r>
            <a:endParaRPr lang="en-US"/>
          </a:p>
          <a:p>
            <a:pPr algn="ctr"/>
            <a:r>
              <a:rPr lang="en-US" sz="1400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2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1E82F-C583-69A7-A856-05E2950A2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CBF21F-829B-EF7C-F6AF-60FBB9864DDB}"/>
              </a:ext>
            </a:extLst>
          </p:cNvPr>
          <p:cNvSpPr/>
          <p:nvPr/>
        </p:nvSpPr>
        <p:spPr>
          <a:xfrm>
            <a:off x="17572" y="3515"/>
            <a:ext cx="3030747" cy="8236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</a:rPr>
              <a:t>Our Team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0799C4-32CB-D0F5-AD31-5B95008A030D}"/>
              </a:ext>
            </a:extLst>
          </p:cNvPr>
          <p:cNvSpPr/>
          <p:nvPr/>
        </p:nvSpPr>
        <p:spPr>
          <a:xfrm>
            <a:off x="4473" y="844111"/>
            <a:ext cx="6508150" cy="600781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B71E76-D440-999E-BA1B-4E967A4C2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479" y="0"/>
            <a:ext cx="5683097" cy="685800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C9ED9E0-D716-6243-1A66-81FD5A48465A}"/>
              </a:ext>
            </a:extLst>
          </p:cNvPr>
          <p:cNvSpPr/>
          <p:nvPr/>
        </p:nvSpPr>
        <p:spPr>
          <a:xfrm>
            <a:off x="1998165" y="1590423"/>
            <a:ext cx="640080" cy="243839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81078A5-B365-70CF-E6C7-81E7883E6FA6}"/>
              </a:ext>
            </a:extLst>
          </p:cNvPr>
          <p:cNvSpPr/>
          <p:nvPr/>
        </p:nvSpPr>
        <p:spPr>
          <a:xfrm>
            <a:off x="1998164" y="3028159"/>
            <a:ext cx="640080" cy="243839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88CD598-8037-6181-3B16-54693FBADCD2}"/>
              </a:ext>
            </a:extLst>
          </p:cNvPr>
          <p:cNvSpPr/>
          <p:nvPr/>
        </p:nvSpPr>
        <p:spPr>
          <a:xfrm>
            <a:off x="1998165" y="4566536"/>
            <a:ext cx="640080" cy="243839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D39384-417D-1E51-D472-4BEA5DC47846}"/>
              </a:ext>
            </a:extLst>
          </p:cNvPr>
          <p:cNvSpPr/>
          <p:nvPr/>
        </p:nvSpPr>
        <p:spPr>
          <a:xfrm>
            <a:off x="2820519" y="1261054"/>
            <a:ext cx="3377080" cy="7019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SimSun-ExtB"/>
                <a:ea typeface="SimSun-ExtB"/>
                <a:cs typeface="+mn-lt"/>
              </a:rPr>
              <a:t>Emre IREN</a:t>
            </a:r>
          </a:p>
          <a:p>
            <a:pPr algn="ctr"/>
            <a:r>
              <a:rPr lang="en-US" sz="1400">
                <a:ea typeface="+mn-lt"/>
                <a:cs typeface="+mn-lt"/>
              </a:rPr>
              <a:t>Mimar Sinan Fine Arts University, İstanbul Turkey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0F430B-6E48-3D6E-F2BF-DD9AEF6D9A4E}"/>
              </a:ext>
            </a:extLst>
          </p:cNvPr>
          <p:cNvSpPr/>
          <p:nvPr/>
        </p:nvSpPr>
        <p:spPr>
          <a:xfrm>
            <a:off x="2814767" y="2779303"/>
            <a:ext cx="3377081" cy="6588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SimSun-ExtB"/>
                <a:ea typeface="SimSun-ExtB"/>
                <a:cs typeface="+mn-lt"/>
              </a:rPr>
              <a:t>Carlos Muñoz Ortega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 algn="ctr"/>
            <a:r>
              <a:rPr lang="en-US" sz="1400">
                <a:ea typeface="+mn-lt"/>
                <a:cs typeface="+mn-lt"/>
              </a:rPr>
              <a:t>Complutense university of Madrid, </a:t>
            </a:r>
            <a:r>
              <a:rPr lang="en-US" sz="1400" err="1">
                <a:ea typeface="+mn-lt"/>
                <a:cs typeface="+mn-lt"/>
              </a:rPr>
              <a:t>Spain,Nuclear</a:t>
            </a:r>
            <a:r>
              <a:rPr lang="en-US" sz="1400">
                <a:ea typeface="+mn-lt"/>
                <a:cs typeface="+mn-lt"/>
              </a:rPr>
              <a:t> Physics</a:t>
            </a:r>
            <a:endParaRPr lang="en-US" sz="1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D0F055-3401-6492-2706-139DF20DFC0F}"/>
              </a:ext>
            </a:extLst>
          </p:cNvPr>
          <p:cNvSpPr/>
          <p:nvPr/>
        </p:nvSpPr>
        <p:spPr>
          <a:xfrm>
            <a:off x="2814768" y="4288926"/>
            <a:ext cx="3377081" cy="6588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SimSun-ExtB"/>
                <a:ea typeface="SimSun-ExtB"/>
                <a:cs typeface="+mn-lt"/>
              </a:rPr>
              <a:t>Andrei Fritea</a:t>
            </a:r>
          </a:p>
          <a:p>
            <a:pPr algn="ctr"/>
            <a:r>
              <a:rPr lang="en-US" sz="1400">
                <a:ea typeface="+mn-lt"/>
                <a:cs typeface="+mn-lt"/>
              </a:rPr>
              <a:t>"Nicolae </a:t>
            </a:r>
            <a:r>
              <a:rPr lang="en-US" sz="1400" err="1">
                <a:ea typeface="+mn-lt"/>
                <a:cs typeface="+mn-lt"/>
              </a:rPr>
              <a:t>Balcescu</a:t>
            </a:r>
            <a:r>
              <a:rPr lang="en-US" sz="1400">
                <a:ea typeface="+mn-lt"/>
                <a:cs typeface="+mn-lt"/>
              </a:rPr>
              <a:t>" High School, Cluj-Napoca, Romania</a:t>
            </a:r>
            <a:endParaRPr lang="en-US" sz="1400"/>
          </a:p>
        </p:txBody>
      </p:sp>
      <p:pic>
        <p:nvPicPr>
          <p:cNvPr id="5" name="Picture 4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61E3AACE-4442-50A9-871B-BA147FBFF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9" y="840717"/>
            <a:ext cx="1662025" cy="15966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30C4FF-2213-A0F9-060F-7665FED058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26" t="4460" r="17295" b="49967"/>
          <a:stretch>
            <a:fillRect/>
          </a:stretch>
        </p:blipFill>
        <p:spPr>
          <a:xfrm>
            <a:off x="144510" y="2447466"/>
            <a:ext cx="1652668" cy="1543875"/>
          </a:xfrm>
          <a:prstGeom prst="rect">
            <a:avLst/>
          </a:prstGeom>
        </p:spPr>
      </p:pic>
      <p:pic>
        <p:nvPicPr>
          <p:cNvPr id="9" name="Picture 8" descr="A person with nice hair wearing a lanyard&#10;&#10;AI-generated content may be incorrect.">
            <a:extLst>
              <a:ext uri="{FF2B5EF4-FFF2-40B4-BE49-F238E27FC236}">
                <a16:creationId xmlns:a16="http://schemas.microsoft.com/office/drawing/2014/main" id="{376D8901-1C0F-87E2-20EE-813676858F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809" t="18442" r="17087" b="27833"/>
          <a:stretch>
            <a:fillRect/>
          </a:stretch>
        </p:blipFill>
        <p:spPr>
          <a:xfrm>
            <a:off x="145569" y="3993802"/>
            <a:ext cx="1645398" cy="147032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3057E6E-2005-EA22-E0E4-F928B0CE64BA}"/>
              </a:ext>
            </a:extLst>
          </p:cNvPr>
          <p:cNvSpPr/>
          <p:nvPr/>
        </p:nvSpPr>
        <p:spPr>
          <a:xfrm>
            <a:off x="2814767" y="5769793"/>
            <a:ext cx="3377082" cy="6588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SimSun-ExtB"/>
                <a:ea typeface="SimSun-ExtB"/>
                <a:cs typeface="+mn-lt"/>
              </a:rPr>
              <a:t>Michał Włodarczyk, </a:t>
            </a:r>
          </a:p>
          <a:p>
            <a:pPr algn="ctr"/>
            <a:r>
              <a:rPr lang="en-US" sz="1400">
                <a:ea typeface="+mn-lt"/>
                <a:cs typeface="+mn-lt"/>
              </a:rPr>
              <a:t>The University of Manchester</a:t>
            </a:r>
            <a:endParaRPr lang="en-US" sz="1400"/>
          </a:p>
          <a:p>
            <a:pPr algn="ctr"/>
            <a:endParaRPr lang="en-US" sz="140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7B31F0A-5E69-0555-882F-23D0A24B0703}"/>
              </a:ext>
            </a:extLst>
          </p:cNvPr>
          <p:cNvSpPr/>
          <p:nvPr/>
        </p:nvSpPr>
        <p:spPr>
          <a:xfrm>
            <a:off x="1998164" y="5975517"/>
            <a:ext cx="640080" cy="243839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wearing sunglasses&#10;&#10;AI-generated content may be incorrect.">
            <a:extLst>
              <a:ext uri="{FF2B5EF4-FFF2-40B4-BE49-F238E27FC236}">
                <a16:creationId xmlns:a16="http://schemas.microsoft.com/office/drawing/2014/main" id="{F9B22136-A578-A178-A5BD-40A9F9FBB9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163" t="14641" r="32495" b="35239"/>
          <a:stretch>
            <a:fillRect/>
          </a:stretch>
        </p:blipFill>
        <p:spPr>
          <a:xfrm>
            <a:off x="144722" y="5458987"/>
            <a:ext cx="1645270" cy="139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5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FF863-3811-81AD-B4A8-A944574C9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24B4DC-13A9-0D94-747A-2AB8606EE0A9}"/>
              </a:ext>
            </a:extLst>
          </p:cNvPr>
          <p:cNvSpPr/>
          <p:nvPr/>
        </p:nvSpPr>
        <p:spPr>
          <a:xfrm>
            <a:off x="477056" y="372993"/>
            <a:ext cx="6308785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  <a:cs typeface="+mn-lt"/>
              </a:rPr>
              <a:t>WHAT HAVE WE DONE?</a:t>
            </a:r>
            <a:endParaRPr lang="en-US" sz="4000" b="1">
              <a:solidFill>
                <a:schemeClr val="tx1"/>
              </a:solidFill>
              <a:latin typeface="SimSun-ExtB"/>
              <a:ea typeface="SimSun-ExtB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33261A-6356-C072-BA37-730E71279F38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Wingdings"/>
              <a:buChar char="§"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Visit to 9MV, 3MV and 1MV </a:t>
            </a:r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tandetrons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 -Accelerator Mass Spectrometry</a:t>
            </a:r>
          </a:p>
          <a:p>
            <a:pPr marL="285750" indent="-285750">
              <a:buFont typeface="Wingdings"/>
              <a:buChar char="§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Visit to hadron physics department</a:t>
            </a:r>
          </a:p>
          <a:p>
            <a:pPr marL="285750" indent="-285750">
              <a:buFont typeface="Wingdings,Sans-Serif"/>
              <a:buChar char="§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Visit to ELI NP </a:t>
            </a:r>
          </a:p>
          <a:p>
            <a:pPr marL="285750" indent="-285750">
              <a:buFont typeface="Wingdings,Sans-Serif"/>
              <a:buChar char="§"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Visit </a:t>
            </a:r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Durocern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 at IFA </a:t>
            </a:r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Magurele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Wingdings,Sans-Serif"/>
              <a:buChar char="§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Presentation about nuclear physics for astrophysics, AMS, and Detectors</a:t>
            </a:r>
          </a:p>
          <a:p>
            <a:pPr marL="285750" indent="-285750">
              <a:buFont typeface="Wingdings"/>
              <a:buChar char="§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Sample preparation</a:t>
            </a:r>
          </a:p>
          <a:p>
            <a:pPr marL="285750" indent="-285750">
              <a:buFont typeface="Wingdings"/>
              <a:buChar char="§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Target preparation </a:t>
            </a:r>
          </a:p>
          <a:p>
            <a:pPr marL="285750" indent="-285750">
              <a:buFont typeface="Wingdings"/>
              <a:buChar char="§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RBS  experiments at 3MV</a:t>
            </a:r>
          </a:p>
          <a:p>
            <a:pPr marL="285750" indent="-285750">
              <a:buFont typeface="Wingdings"/>
              <a:buChar char="§"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Trip to </a:t>
            </a:r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Slanic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-Prahova</a:t>
            </a:r>
          </a:p>
          <a:p>
            <a:pPr marL="285750" indent="-285750">
              <a:buFont typeface="Wingdings"/>
              <a:buChar char="§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Activation experiments at 3MV</a:t>
            </a:r>
          </a:p>
          <a:p>
            <a:pPr marL="285750" indent="-285750">
              <a:buFont typeface="Wingdings"/>
              <a:buChar char="§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Experiment at 9MV Data analysist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06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B9D76-6686-E590-40FD-FE9B6FA07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DD5905-7488-F89A-7A4A-28CACDF98411}"/>
              </a:ext>
            </a:extLst>
          </p:cNvPr>
          <p:cNvSpPr/>
          <p:nvPr/>
        </p:nvSpPr>
        <p:spPr>
          <a:xfrm>
            <a:off x="2603" y="-1999"/>
            <a:ext cx="3986941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SimSun-ExtB"/>
                <a:ea typeface="SimSun-ExtB"/>
                <a:cs typeface="+mn-lt"/>
              </a:rPr>
              <a:t>Facilities</a:t>
            </a:r>
            <a:endParaRPr lang="en-US" sz="3200" b="1">
              <a:solidFill>
                <a:schemeClr val="tx1"/>
              </a:solidFill>
              <a:latin typeface="SimSun-ExtB"/>
              <a:ea typeface="SimSun-Ext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0DCAED-548F-E3C6-AD9F-92A189F87478}"/>
              </a:ext>
            </a:extLst>
          </p:cNvPr>
          <p:cNvSpPr/>
          <p:nvPr/>
        </p:nvSpPr>
        <p:spPr>
          <a:xfrm>
            <a:off x="-319" y="904815"/>
            <a:ext cx="12197109" cy="59710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room with machinery&#10;&#10;AI-generated content may be incorrect.">
            <a:extLst>
              <a:ext uri="{FF2B5EF4-FFF2-40B4-BE49-F238E27FC236}">
                <a16:creationId xmlns:a16="http://schemas.microsoft.com/office/drawing/2014/main" id="{1413801C-FE1B-FA67-F706-E2D98A8954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96" b="1200"/>
          <a:stretch>
            <a:fillRect/>
          </a:stretch>
        </p:blipFill>
        <p:spPr>
          <a:xfrm>
            <a:off x="448395" y="1470625"/>
            <a:ext cx="5156010" cy="4808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5D7C75-0343-AD0B-F577-5D88AFEDEBBF}"/>
              </a:ext>
            </a:extLst>
          </p:cNvPr>
          <p:cNvSpPr txBox="1"/>
          <p:nvPr/>
        </p:nvSpPr>
        <p:spPr>
          <a:xfrm>
            <a:off x="1303950" y="1034576"/>
            <a:ext cx="2676204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SimSun-ExtB"/>
                <a:ea typeface="SimSun-ExtB"/>
              </a:rPr>
              <a:t>1MV </a:t>
            </a:r>
            <a:r>
              <a:rPr lang="en-US" sz="2000" b="1" err="1">
                <a:latin typeface="SimSun-ExtB"/>
                <a:ea typeface="SimSun-ExtB"/>
              </a:rPr>
              <a:t>Tandetron</a:t>
            </a:r>
            <a:endParaRPr lang="en-US" sz="2000" err="1">
              <a:latin typeface="SimSun-ExtB"/>
              <a:ea typeface="SimSun-ExtB"/>
            </a:endParaRPr>
          </a:p>
          <a:p>
            <a:pPr algn="l"/>
            <a:endParaRPr lang="en-US"/>
          </a:p>
        </p:txBody>
      </p:sp>
      <p:pic>
        <p:nvPicPr>
          <p:cNvPr id="11" name="Picture 10" descr="A large white machine in a room&#10;&#10;AI-generated content may be incorrect.">
            <a:extLst>
              <a:ext uri="{FF2B5EF4-FFF2-40B4-BE49-F238E27FC236}">
                <a16:creationId xmlns:a16="http://schemas.microsoft.com/office/drawing/2014/main" id="{AC5B9733-8B1F-1970-B928-CF1661B64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102" y="1483564"/>
            <a:ext cx="5048249" cy="479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E1633E-B7C2-E830-BCD1-4A0E0C0C2711}"/>
              </a:ext>
            </a:extLst>
          </p:cNvPr>
          <p:cNvSpPr txBox="1"/>
          <p:nvPr/>
        </p:nvSpPr>
        <p:spPr>
          <a:xfrm>
            <a:off x="6950945" y="1095627"/>
            <a:ext cx="3646103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SimSun-ExtB"/>
                <a:ea typeface="SimSun-ExtB"/>
              </a:rPr>
              <a:t>3MV </a:t>
            </a:r>
            <a:r>
              <a:rPr lang="en-US" sz="2000" b="1" err="1">
                <a:latin typeface="SimSun-ExtB"/>
                <a:ea typeface="SimSun-ExtB"/>
              </a:rPr>
              <a:t>Tandetron</a:t>
            </a:r>
            <a:endParaRPr lang="en-US" sz="2000">
              <a:latin typeface="SimSun-ExtB"/>
              <a:ea typeface="SimSun-ExtB"/>
            </a:endParaRP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89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7D28B-ADF8-515D-C3EE-9365FB690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229D39-9A8E-472D-18BC-029C05EF5417}"/>
              </a:ext>
            </a:extLst>
          </p:cNvPr>
          <p:cNvSpPr/>
          <p:nvPr/>
        </p:nvSpPr>
        <p:spPr>
          <a:xfrm>
            <a:off x="2603" y="-1999"/>
            <a:ext cx="3986941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SimSun-ExtB"/>
                <a:ea typeface="SimSun-ExtB"/>
                <a:cs typeface="+mn-lt"/>
              </a:rPr>
              <a:t>Facilities</a:t>
            </a:r>
            <a:endParaRPr lang="en-US" sz="3200" b="1">
              <a:solidFill>
                <a:schemeClr val="tx1"/>
              </a:solidFill>
              <a:latin typeface="SimSun-ExtB"/>
              <a:ea typeface="SimSun-Ext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9686-D112-307C-64E2-5D5699D72297}"/>
              </a:ext>
            </a:extLst>
          </p:cNvPr>
          <p:cNvSpPr/>
          <p:nvPr/>
        </p:nvSpPr>
        <p:spPr>
          <a:xfrm>
            <a:off x="-319" y="904815"/>
            <a:ext cx="12197109" cy="59710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Wingdings,Sans-Serif"/>
              <a:buChar char="§"/>
            </a:pPr>
            <a:r>
              <a:rPr lang="en-US">
                <a:solidFill>
                  <a:schemeClr val="tx1"/>
                </a:solidFill>
              </a:rPr>
              <a:t>hadron physics department </a:t>
            </a:r>
            <a:endParaRPr lang="en-US"/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479540-A186-773A-6262-9B3AA8BCD116}"/>
              </a:ext>
            </a:extLst>
          </p:cNvPr>
          <p:cNvSpPr txBox="1"/>
          <p:nvPr/>
        </p:nvSpPr>
        <p:spPr>
          <a:xfrm>
            <a:off x="1303950" y="1034576"/>
            <a:ext cx="2676204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SimSun-ExtB"/>
                <a:ea typeface="SimSun-ExtB"/>
              </a:rPr>
              <a:t>9MV </a:t>
            </a:r>
            <a:r>
              <a:rPr lang="en-US" sz="2000" b="1" err="1">
                <a:latin typeface="SimSun-ExtB"/>
                <a:ea typeface="SimSun-ExtB"/>
              </a:rPr>
              <a:t>Tandetron</a:t>
            </a:r>
            <a:endParaRPr lang="en-US" sz="2000">
              <a:latin typeface="SimSun-ExtB"/>
              <a:ea typeface="SimSun-ExtB"/>
            </a:endParaRPr>
          </a:p>
          <a:p>
            <a:pPr algn="l"/>
            <a:endParaRPr lang="en-US"/>
          </a:p>
        </p:txBody>
      </p:sp>
      <p:pic>
        <p:nvPicPr>
          <p:cNvPr id="2" name="Picture 1" descr="A person standing in a room with machines&#10;&#10;AI-generated content may be incorrect.">
            <a:extLst>
              <a:ext uri="{FF2B5EF4-FFF2-40B4-BE49-F238E27FC236}">
                <a16:creationId xmlns:a16="http://schemas.microsoft.com/office/drawing/2014/main" id="{23BC2B4C-9B14-385B-065A-08A99BD2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3" y="1493337"/>
            <a:ext cx="5188509" cy="477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computer equipment in a room&#10;&#10;AI-generated content may be incorrect.">
            <a:extLst>
              <a:ext uri="{FF2B5EF4-FFF2-40B4-BE49-F238E27FC236}">
                <a16:creationId xmlns:a16="http://schemas.microsoft.com/office/drawing/2014/main" id="{3A998E18-AA89-DBD3-FD71-2297EFD8C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118" y="1618971"/>
            <a:ext cx="6118412" cy="465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B1F84-0351-273B-B248-CBB46CF00DC7}"/>
              </a:ext>
            </a:extLst>
          </p:cNvPr>
          <p:cNvSpPr txBox="1"/>
          <p:nvPr/>
        </p:nvSpPr>
        <p:spPr>
          <a:xfrm>
            <a:off x="6919402" y="1036042"/>
            <a:ext cx="4158271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SimSun-ExtB"/>
                <a:ea typeface="SimSun-ExtB"/>
              </a:rPr>
              <a:t>Hadron Physics Department 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47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CC358-B90E-C78A-1FC4-50F2901E9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BCA7C6-238D-F4B6-F100-7C32AC4A8B1D}"/>
              </a:ext>
            </a:extLst>
          </p:cNvPr>
          <p:cNvSpPr/>
          <p:nvPr/>
        </p:nvSpPr>
        <p:spPr>
          <a:xfrm>
            <a:off x="477056" y="299925"/>
            <a:ext cx="2723902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</a:rPr>
              <a:t>ELI-NP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0A5155-2553-19EE-D0C9-5ABC8AF85589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achine in a room&#10;&#10;AI-generated content may be incorrect.">
            <a:extLst>
              <a:ext uri="{FF2B5EF4-FFF2-40B4-BE49-F238E27FC236}">
                <a16:creationId xmlns:a16="http://schemas.microsoft.com/office/drawing/2014/main" id="{0259FC02-60D7-F2B0-62B6-6F51361B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5" t="37453" r="990" b="17079"/>
          <a:stretch>
            <a:fillRect/>
          </a:stretch>
        </p:blipFill>
        <p:spPr>
          <a:xfrm>
            <a:off x="8200631" y="3820440"/>
            <a:ext cx="3079651" cy="1831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sign on a wall&#10;&#10;AI-generated content may be incorrect.">
            <a:extLst>
              <a:ext uri="{FF2B5EF4-FFF2-40B4-BE49-F238E27FC236}">
                <a16:creationId xmlns:a16="http://schemas.microsoft.com/office/drawing/2014/main" id="{D149FAC0-02B6-0CE4-5ACB-26530EC278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40" t="58148" r="3315" b="9259"/>
          <a:stretch>
            <a:fillRect/>
          </a:stretch>
        </p:blipFill>
        <p:spPr>
          <a:xfrm>
            <a:off x="596292" y="1842370"/>
            <a:ext cx="3649623" cy="101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large screen with many graphics&#10;&#10;AI-generated content may be incorrect.">
            <a:extLst>
              <a:ext uri="{FF2B5EF4-FFF2-40B4-BE49-F238E27FC236}">
                <a16:creationId xmlns:a16="http://schemas.microsoft.com/office/drawing/2014/main" id="{03ED9A28-9490-E25B-6053-9EB16B5A1E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48" t="37673" r="5915"/>
          <a:stretch>
            <a:fillRect/>
          </a:stretch>
        </p:blipFill>
        <p:spPr>
          <a:xfrm>
            <a:off x="500780" y="3359375"/>
            <a:ext cx="3841846" cy="214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B441B284-0A29-8D11-ABDD-A888184066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597" r="21930" b="2143"/>
          <a:stretch>
            <a:fillRect/>
          </a:stretch>
        </p:blipFill>
        <p:spPr>
          <a:xfrm rot="5400000">
            <a:off x="8832153" y="1514607"/>
            <a:ext cx="2000423" cy="264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people standing around a glass table&#10;&#10;AI-generated content may be incorrect.">
            <a:extLst>
              <a:ext uri="{FF2B5EF4-FFF2-40B4-BE49-F238E27FC236}">
                <a16:creationId xmlns:a16="http://schemas.microsoft.com/office/drawing/2014/main" id="{90872260-8E87-82F4-D555-520277D5BD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2473" b="26824"/>
          <a:stretch>
            <a:fillRect/>
          </a:stretch>
        </p:blipFill>
        <p:spPr>
          <a:xfrm>
            <a:off x="4341052" y="1839761"/>
            <a:ext cx="3765572" cy="3661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636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9A4BE-BB33-0EA4-EA39-12C0621C0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250CDA-8C0A-0728-37D9-BE7CBBD6C02C}"/>
              </a:ext>
            </a:extLst>
          </p:cNvPr>
          <p:cNvSpPr/>
          <p:nvPr/>
        </p:nvSpPr>
        <p:spPr>
          <a:xfrm>
            <a:off x="477056" y="299925"/>
            <a:ext cx="2723902" cy="6942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SimSun-ExtB"/>
                <a:ea typeface="SimSun-ExtB"/>
              </a:rPr>
              <a:t>DUROCERN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71E831-A75F-9AFA-5C23-ECF492B30B4C}"/>
              </a:ext>
            </a:extLst>
          </p:cNvPr>
          <p:cNvSpPr/>
          <p:nvPr/>
        </p:nvSpPr>
        <p:spPr>
          <a:xfrm>
            <a:off x="474133" y="1422399"/>
            <a:ext cx="11046922" cy="47921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achine on a table&#10;&#10;AI-generated content may be incorrect.">
            <a:extLst>
              <a:ext uri="{FF2B5EF4-FFF2-40B4-BE49-F238E27FC236}">
                <a16:creationId xmlns:a16="http://schemas.microsoft.com/office/drawing/2014/main" id="{26F0D666-91DC-E645-4BFA-544621702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191" y="1513561"/>
            <a:ext cx="3517727" cy="263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DD3463-1FBF-A3DE-D16A-74D3F6F8F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09" y="1518778"/>
            <a:ext cx="2933180" cy="2306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317EDB-500E-AAEF-7779-5B73CA3CE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103" y="1510952"/>
            <a:ext cx="3295911" cy="439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group of people standing around a table with a large piece of lego&#10;&#10;AI-generated content may be incorrect.">
            <a:extLst>
              <a:ext uri="{FF2B5EF4-FFF2-40B4-BE49-F238E27FC236}">
                <a16:creationId xmlns:a16="http://schemas.microsoft.com/office/drawing/2014/main" id="{2AD019B0-4BA9-D8B6-9ED6-7920342F5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64710" y="3288082"/>
            <a:ext cx="2471282" cy="3382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screens on a wall&#10;&#10;AI-generated content may be incorrect.">
            <a:extLst>
              <a:ext uri="{FF2B5EF4-FFF2-40B4-BE49-F238E27FC236}">
                <a16:creationId xmlns:a16="http://schemas.microsoft.com/office/drawing/2014/main" id="{A3AF2A4F-B0F9-86C0-7E27-D173FF04A4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21" t="27988" r="15193" b="30612"/>
          <a:stretch>
            <a:fillRect/>
          </a:stretch>
        </p:blipFill>
        <p:spPr>
          <a:xfrm>
            <a:off x="7546930" y="4237972"/>
            <a:ext cx="3777322" cy="1481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4638536"/>
      </p:ext>
    </p:extLst>
  </p:cSld>
  <p:clrMapOvr>
    <a:masterClrMapping/>
  </p:clrMapOvr>
</p:sld>
</file>

<file path=ppt/theme/theme1.xml><?xml version="1.0" encoding="utf-8"?>
<a:theme xmlns:a="http://schemas.openxmlformats.org/drawingml/2006/main" name="BohoVogueVTI">
  <a:themeElements>
    <a:clrScheme name="BohoVogueVTI">
      <a:dk1>
        <a:sysClr val="windowText" lastClr="000000"/>
      </a:dk1>
      <a:lt1>
        <a:sysClr val="window" lastClr="FFFFFF"/>
      </a:lt1>
      <a:dk2>
        <a:srgbClr val="35403A"/>
      </a:dk2>
      <a:lt2>
        <a:srgbClr val="F1EFEB"/>
      </a:lt2>
      <a:accent1>
        <a:srgbClr val="9E8B50"/>
      </a:accent1>
      <a:accent2>
        <a:srgbClr val="D5966B"/>
      </a:accent2>
      <a:accent3>
        <a:srgbClr val="9BA6BB"/>
      </a:accent3>
      <a:accent4>
        <a:srgbClr val="869880"/>
      </a:accent4>
      <a:accent5>
        <a:srgbClr val="588267"/>
      </a:accent5>
      <a:accent6>
        <a:srgbClr val="B89C46"/>
      </a:accent6>
      <a:hlink>
        <a:srgbClr val="C77138"/>
      </a:hlink>
      <a:folHlink>
        <a:srgbClr val="589374"/>
      </a:folHlink>
    </a:clrScheme>
    <a:fontScheme name="BohoVogueVTI">
      <a:majorFont>
        <a:latin typeface="Walbaum Display"/>
        <a:ea typeface=""/>
        <a:cs typeface=""/>
      </a:majorFont>
      <a:minorFont>
        <a:latin typeface="Aptos Light"/>
        <a:ea typeface=""/>
        <a:cs typeface=""/>
      </a:minorFont>
    </a:fontScheme>
    <a:fmtScheme name="BohoVogue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hoVogueVTI" id="{587E0025-A466-4551-A341-1A9F570FDF06}" vid="{F615CBBD-D1BB-4663-887F-92A47C7C6A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Application>Microsoft Office PowerPoint</Application>
  <PresentationFormat>Widescreen</PresentationFormat>
  <Slides>26</Slides>
  <Notes>0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BohoVogueVTI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Gunjan Gaur</dc:creator>
  <cp:revision>5</cp:revision>
  <dcterms:created xsi:type="dcterms:W3CDTF">2026-05-19T15:57:45Z</dcterms:created>
  <dcterms:modified xsi:type="dcterms:W3CDTF">2026-05-22T17:08:13Z</dcterms:modified>
</cp:coreProperties>
</file>