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C79E962-0824-4D26-8571-41DF6A32022F}">
  <a:tblStyle styleId="{5C79E962-0824-4D26-8571-41DF6A32022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9F7D0E1-4E64-43BF-AA71-DD1BCACF6997}"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e39a156265_5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e39a156265_5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e3daf239a4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e3daf239a4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a8911e1a4d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a8911e1a4d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e39a156265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e39a156265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e39a156265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e39a156265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a8911e1a4d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a8911e1a4d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a8911e1a4d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a8911e1a4d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a8911e1a4d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a8911e1a4d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e3c7101cde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e3c7101cde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e3c7101cde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e3c7101cde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e3daf239a4_9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e3daf239a4_9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e39a156265_9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e39a156265_9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e3daf239a4_9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e3daf239a4_9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a8911e1a4d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a8911e1a4d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a8911e1a4d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a8911e1a4d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e3daf239a4_1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e3daf239a4_1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e3daf239a4_1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e3daf239a4_1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a8911e1a4d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a8911e1a4d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e3daf239a4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e3daf239a4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e3daf239a4_9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e3daf239a4_9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a8911e1a4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a8911e1a4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e3c7101cd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e3c7101cd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e39a15626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e39a15626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e3daf239a4_1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e3daf239a4_1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e3c27a861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e3c27a861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e3c27a861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e3c27a861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e3c7101cde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e3c7101cd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e39a156265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e39a156265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e39a156265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e39a156265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e39a156265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e39a156265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22.png"/><Relationship Id="rId5" Type="http://schemas.openxmlformats.org/officeDocument/2006/relationships/image" Target="../media/image3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2.jpg"/><Relationship Id="rId4" Type="http://schemas.openxmlformats.org/officeDocument/2006/relationships/image" Target="../media/image1.gif"/><Relationship Id="rId5" Type="http://schemas.openxmlformats.org/officeDocument/2006/relationships/image" Target="../media/image2.gif"/><Relationship Id="rId6"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hyperlink" Target="http://drive.google.com/file/d/19hFZSwiPmUzHcULp8JEC6FG7q_E8ERwW/view" TargetMode="External"/><Relationship Id="rId6"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28.gif"/><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2326200" y="117450"/>
            <a:ext cx="6713100" cy="2120700"/>
          </a:xfrm>
          <a:prstGeom prst="rect">
            <a:avLst/>
          </a:prstGeom>
        </p:spPr>
        <p:txBody>
          <a:bodyPr anchorCtr="0" anchor="b" bIns="91425" lIns="91425" spcFirstLastPara="1" rIns="91425" wrap="square" tIns="91425">
            <a:normAutofit fontScale="90000"/>
          </a:bodyPr>
          <a:lstStyle/>
          <a:p>
            <a:pPr indent="0" lvl="0" marL="0" rtl="0" algn="r">
              <a:spcBef>
                <a:spcPts val="0"/>
              </a:spcBef>
              <a:spcAft>
                <a:spcPts val="0"/>
              </a:spcAft>
              <a:buNone/>
            </a:pPr>
            <a:r>
              <a:rPr lang="en-GB" sz="4400">
                <a:latin typeface="Georgia"/>
                <a:ea typeface="Georgia"/>
                <a:cs typeface="Georgia"/>
                <a:sym typeface="Georgia"/>
              </a:rPr>
              <a:t>EURO-LABS </a:t>
            </a:r>
            <a:endParaRPr sz="4400">
              <a:latin typeface="Georgia"/>
              <a:ea typeface="Georgia"/>
              <a:cs typeface="Georgia"/>
              <a:sym typeface="Georgia"/>
            </a:endParaRPr>
          </a:p>
          <a:p>
            <a:pPr indent="0" lvl="0" marL="0" rtl="0" algn="r">
              <a:spcBef>
                <a:spcPts val="0"/>
              </a:spcBef>
              <a:spcAft>
                <a:spcPts val="0"/>
              </a:spcAft>
              <a:buNone/>
            </a:pPr>
            <a:r>
              <a:rPr lang="en-GB" sz="4400">
                <a:latin typeface="Georgia"/>
                <a:ea typeface="Georgia"/>
                <a:cs typeface="Georgia"/>
                <a:sym typeface="Georgia"/>
              </a:rPr>
              <a:t>Basic Training School 2026</a:t>
            </a:r>
            <a:r>
              <a:rPr lang="en-GB" sz="4400"/>
              <a:t> </a:t>
            </a:r>
            <a:endParaRPr sz="4400"/>
          </a:p>
          <a:p>
            <a:pPr indent="0" lvl="0" marL="0" rtl="0" algn="r">
              <a:spcBef>
                <a:spcPts val="0"/>
              </a:spcBef>
              <a:spcAft>
                <a:spcPts val="0"/>
              </a:spcAft>
              <a:buNone/>
            </a:pPr>
            <a:r>
              <a:rPr lang="en-GB" sz="4400"/>
              <a:t> </a:t>
            </a:r>
            <a:endParaRPr sz="4400"/>
          </a:p>
        </p:txBody>
      </p:sp>
      <p:sp>
        <p:nvSpPr>
          <p:cNvPr id="55" name="Google Shape;55;p13"/>
          <p:cNvSpPr txBox="1"/>
          <p:nvPr>
            <p:ph idx="1" type="subTitle"/>
          </p:nvPr>
        </p:nvSpPr>
        <p:spPr>
          <a:xfrm>
            <a:off x="5142300" y="4070875"/>
            <a:ext cx="3741900" cy="8052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rPr lang="en-GB">
                <a:latin typeface="Georgia"/>
                <a:ea typeface="Georgia"/>
                <a:cs typeface="Georgia"/>
                <a:sym typeface="Georgia"/>
              </a:rPr>
              <a:t>Green Group Report</a:t>
            </a:r>
            <a:endParaRPr>
              <a:latin typeface="Georgia"/>
              <a:ea typeface="Georgia"/>
              <a:cs typeface="Georgia"/>
              <a:sym typeface="Georgia"/>
            </a:endParaRPr>
          </a:p>
        </p:txBody>
      </p:sp>
      <p:pic>
        <p:nvPicPr>
          <p:cNvPr id="56" name="Google Shape;56;p13"/>
          <p:cNvPicPr preferRelativeResize="0"/>
          <p:nvPr/>
        </p:nvPicPr>
        <p:blipFill>
          <a:blip r:embed="rId3">
            <a:alphaModFix/>
          </a:blip>
          <a:stretch>
            <a:fillRect/>
          </a:stretch>
        </p:blipFill>
        <p:spPr>
          <a:xfrm>
            <a:off x="0" y="117450"/>
            <a:ext cx="3583785" cy="5375700"/>
          </a:xfrm>
          <a:prstGeom prst="rect">
            <a:avLst/>
          </a:prstGeom>
          <a:noFill/>
          <a:ln>
            <a:noFill/>
          </a:ln>
        </p:spPr>
      </p:pic>
      <p:sp>
        <p:nvSpPr>
          <p:cNvPr id="57" name="Google Shape;57;p13"/>
          <p:cNvSpPr txBox="1"/>
          <p:nvPr>
            <p:ph idx="1" type="subTitle"/>
          </p:nvPr>
        </p:nvSpPr>
        <p:spPr>
          <a:xfrm>
            <a:off x="2209800" y="1565375"/>
            <a:ext cx="6829500" cy="80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r>
              <a:rPr lang="en-GB">
                <a:latin typeface="Georgia"/>
                <a:ea typeface="Georgia"/>
                <a:cs typeface="Georgia"/>
                <a:sym typeface="Georgia"/>
              </a:rPr>
              <a:t>11-23 May 2026, Bucharest-Măgurele, Romania</a:t>
            </a:r>
            <a:endParaRPr>
              <a:latin typeface="Georgia"/>
              <a:ea typeface="Georgia"/>
              <a:cs typeface="Georgia"/>
              <a:sym typeface="Georgia"/>
            </a:endParaRPr>
          </a:p>
        </p:txBody>
      </p:sp>
      <p:grpSp>
        <p:nvGrpSpPr>
          <p:cNvPr id="58" name="Google Shape;58;p13"/>
          <p:cNvGrpSpPr/>
          <p:nvPr/>
        </p:nvGrpSpPr>
        <p:grpSpPr>
          <a:xfrm>
            <a:off x="6582676" y="2238158"/>
            <a:ext cx="1554597" cy="1699739"/>
            <a:chOff x="3927075" y="3612900"/>
            <a:chExt cx="251175" cy="266325"/>
          </a:xfrm>
        </p:grpSpPr>
        <p:sp>
          <p:nvSpPr>
            <p:cNvPr id="59" name="Google Shape;59;p13"/>
            <p:cNvSpPr/>
            <p:nvPr/>
          </p:nvSpPr>
          <p:spPr>
            <a:xfrm>
              <a:off x="4031450" y="3726200"/>
              <a:ext cx="40175" cy="39725"/>
            </a:xfrm>
            <a:custGeom>
              <a:rect b="b" l="l" r="r" t="t"/>
              <a:pathLst>
                <a:path extrusionOk="0" h="1589" w="1607">
                  <a:moveTo>
                    <a:pt x="804" y="1"/>
                  </a:moveTo>
                  <a:cubicBezTo>
                    <a:pt x="358" y="1"/>
                    <a:pt x="1" y="357"/>
                    <a:pt x="1" y="786"/>
                  </a:cubicBezTo>
                  <a:cubicBezTo>
                    <a:pt x="1" y="1232"/>
                    <a:pt x="358" y="1589"/>
                    <a:pt x="804" y="1589"/>
                  </a:cubicBezTo>
                  <a:cubicBezTo>
                    <a:pt x="1250" y="1589"/>
                    <a:pt x="1607" y="1232"/>
                    <a:pt x="1607" y="786"/>
                  </a:cubicBezTo>
                  <a:cubicBezTo>
                    <a:pt x="1607" y="357"/>
                    <a:pt x="1250" y="1"/>
                    <a:pt x="804" y="1"/>
                  </a:cubicBezTo>
                  <a:close/>
                </a:path>
              </a:pathLst>
            </a:custGeom>
            <a:solidFill>
              <a:srgbClr val="FFF2CC"/>
            </a:solidFill>
            <a:ln>
              <a:noFill/>
            </a:ln>
          </p:spPr>
          <p:txBody>
            <a:bodyPr anchorCtr="0" anchor="ctr" bIns="570700" lIns="570700" spcFirstLastPara="1" rIns="570700" wrap="square" tIns="570700">
              <a:noAutofit/>
            </a:bodyPr>
            <a:lstStyle/>
            <a:p>
              <a:pPr indent="0" lvl="0" marL="0" marR="0" rtl="0" algn="l">
                <a:lnSpc>
                  <a:spcPct val="100000"/>
                </a:lnSpc>
                <a:spcBef>
                  <a:spcPts val="0"/>
                </a:spcBef>
                <a:spcAft>
                  <a:spcPts val="0"/>
                </a:spcAft>
                <a:buClr>
                  <a:srgbClr val="000000"/>
                </a:buClr>
                <a:buSzPts val="4370"/>
                <a:buFont typeface="Arial"/>
                <a:buNone/>
              </a:pPr>
              <a:r>
                <a:t/>
              </a:r>
              <a:endParaRPr b="0" i="0" sz="4370" u="none" cap="none" strike="noStrike">
                <a:solidFill>
                  <a:srgbClr val="000000"/>
                </a:solidFill>
                <a:latin typeface="Arial"/>
                <a:ea typeface="Arial"/>
                <a:cs typeface="Arial"/>
                <a:sym typeface="Arial"/>
              </a:endParaRPr>
            </a:p>
          </p:txBody>
        </p:sp>
        <p:sp>
          <p:nvSpPr>
            <p:cNvPr id="60" name="Google Shape;60;p13"/>
            <p:cNvSpPr/>
            <p:nvPr/>
          </p:nvSpPr>
          <p:spPr>
            <a:xfrm>
              <a:off x="3927075" y="3612900"/>
              <a:ext cx="251175" cy="266325"/>
            </a:xfrm>
            <a:custGeom>
              <a:rect b="b" l="l" r="r" t="t"/>
              <a:pathLst>
                <a:path extrusionOk="0" h="10653" w="10047">
                  <a:moveTo>
                    <a:pt x="4979" y="536"/>
                  </a:moveTo>
                  <a:cubicBezTo>
                    <a:pt x="5389" y="536"/>
                    <a:pt x="5889" y="1249"/>
                    <a:pt x="6228" y="2463"/>
                  </a:cubicBezTo>
                  <a:cubicBezTo>
                    <a:pt x="5853" y="2606"/>
                    <a:pt x="5425" y="2766"/>
                    <a:pt x="5014" y="2945"/>
                  </a:cubicBezTo>
                  <a:cubicBezTo>
                    <a:pt x="4586" y="2748"/>
                    <a:pt x="4158" y="2570"/>
                    <a:pt x="3748" y="2445"/>
                  </a:cubicBezTo>
                  <a:cubicBezTo>
                    <a:pt x="4069" y="1232"/>
                    <a:pt x="4586" y="536"/>
                    <a:pt x="4979" y="536"/>
                  </a:cubicBezTo>
                  <a:close/>
                  <a:moveTo>
                    <a:pt x="6353" y="2980"/>
                  </a:moveTo>
                  <a:cubicBezTo>
                    <a:pt x="6406" y="3230"/>
                    <a:pt x="6442" y="3480"/>
                    <a:pt x="6478" y="3747"/>
                  </a:cubicBezTo>
                  <a:cubicBezTo>
                    <a:pt x="6335" y="3658"/>
                    <a:pt x="6210" y="3569"/>
                    <a:pt x="6049" y="3480"/>
                  </a:cubicBezTo>
                  <a:cubicBezTo>
                    <a:pt x="5907" y="3408"/>
                    <a:pt x="5782" y="3337"/>
                    <a:pt x="5639" y="3248"/>
                  </a:cubicBezTo>
                  <a:cubicBezTo>
                    <a:pt x="5871" y="3141"/>
                    <a:pt x="6121" y="3069"/>
                    <a:pt x="6353" y="2980"/>
                  </a:cubicBezTo>
                  <a:close/>
                  <a:moveTo>
                    <a:pt x="3605" y="2962"/>
                  </a:moveTo>
                  <a:cubicBezTo>
                    <a:pt x="3855" y="3034"/>
                    <a:pt x="4122" y="3141"/>
                    <a:pt x="4390" y="3248"/>
                  </a:cubicBezTo>
                  <a:cubicBezTo>
                    <a:pt x="4265" y="3319"/>
                    <a:pt x="4122" y="3391"/>
                    <a:pt x="3980" y="3480"/>
                  </a:cubicBezTo>
                  <a:cubicBezTo>
                    <a:pt x="3819" y="3587"/>
                    <a:pt x="3658" y="3694"/>
                    <a:pt x="3480" y="3801"/>
                  </a:cubicBezTo>
                  <a:cubicBezTo>
                    <a:pt x="3516" y="3498"/>
                    <a:pt x="3551" y="3230"/>
                    <a:pt x="3605" y="2962"/>
                  </a:cubicBezTo>
                  <a:close/>
                  <a:moveTo>
                    <a:pt x="1785" y="2623"/>
                  </a:moveTo>
                  <a:cubicBezTo>
                    <a:pt x="2178" y="2623"/>
                    <a:pt x="2606" y="2695"/>
                    <a:pt x="3087" y="2820"/>
                  </a:cubicBezTo>
                  <a:cubicBezTo>
                    <a:pt x="2998" y="3230"/>
                    <a:pt x="2927" y="3712"/>
                    <a:pt x="2891" y="4194"/>
                  </a:cubicBezTo>
                  <a:cubicBezTo>
                    <a:pt x="2517" y="4461"/>
                    <a:pt x="2178" y="4711"/>
                    <a:pt x="1892" y="4996"/>
                  </a:cubicBezTo>
                  <a:cubicBezTo>
                    <a:pt x="1000" y="4086"/>
                    <a:pt x="625" y="3284"/>
                    <a:pt x="821" y="2927"/>
                  </a:cubicBezTo>
                  <a:cubicBezTo>
                    <a:pt x="946" y="2730"/>
                    <a:pt x="1285" y="2623"/>
                    <a:pt x="1785" y="2623"/>
                  </a:cubicBezTo>
                  <a:close/>
                  <a:moveTo>
                    <a:pt x="8244" y="2623"/>
                  </a:moveTo>
                  <a:cubicBezTo>
                    <a:pt x="8726" y="2623"/>
                    <a:pt x="9083" y="2748"/>
                    <a:pt x="9208" y="2927"/>
                  </a:cubicBezTo>
                  <a:cubicBezTo>
                    <a:pt x="9404" y="3284"/>
                    <a:pt x="9047" y="4086"/>
                    <a:pt x="8137" y="4996"/>
                  </a:cubicBezTo>
                  <a:cubicBezTo>
                    <a:pt x="7816" y="4693"/>
                    <a:pt x="7459" y="4408"/>
                    <a:pt x="7049" y="4122"/>
                  </a:cubicBezTo>
                  <a:cubicBezTo>
                    <a:pt x="7013" y="3676"/>
                    <a:pt x="6941" y="3230"/>
                    <a:pt x="6852" y="2837"/>
                  </a:cubicBezTo>
                  <a:cubicBezTo>
                    <a:pt x="7352" y="2695"/>
                    <a:pt x="7851" y="2623"/>
                    <a:pt x="8244" y="2623"/>
                  </a:cubicBezTo>
                  <a:close/>
                  <a:moveTo>
                    <a:pt x="2856" y="4872"/>
                  </a:moveTo>
                  <a:cubicBezTo>
                    <a:pt x="2856" y="5032"/>
                    <a:pt x="2856" y="5175"/>
                    <a:pt x="2856" y="5318"/>
                  </a:cubicBezTo>
                  <a:cubicBezTo>
                    <a:pt x="2856" y="5496"/>
                    <a:pt x="2856" y="5674"/>
                    <a:pt x="2856" y="5835"/>
                  </a:cubicBezTo>
                  <a:cubicBezTo>
                    <a:pt x="2659" y="5674"/>
                    <a:pt x="2463" y="5514"/>
                    <a:pt x="2285" y="5353"/>
                  </a:cubicBezTo>
                  <a:cubicBezTo>
                    <a:pt x="2463" y="5193"/>
                    <a:pt x="2659" y="5032"/>
                    <a:pt x="2856" y="4872"/>
                  </a:cubicBezTo>
                  <a:close/>
                  <a:moveTo>
                    <a:pt x="7102" y="4818"/>
                  </a:moveTo>
                  <a:cubicBezTo>
                    <a:pt x="7334" y="5014"/>
                    <a:pt x="7548" y="5193"/>
                    <a:pt x="7744" y="5371"/>
                  </a:cubicBezTo>
                  <a:cubicBezTo>
                    <a:pt x="7548" y="5550"/>
                    <a:pt x="7334" y="5728"/>
                    <a:pt x="7102" y="5906"/>
                  </a:cubicBezTo>
                  <a:cubicBezTo>
                    <a:pt x="7102" y="5710"/>
                    <a:pt x="7102" y="5532"/>
                    <a:pt x="7102" y="5335"/>
                  </a:cubicBezTo>
                  <a:cubicBezTo>
                    <a:pt x="7102" y="5157"/>
                    <a:pt x="7102" y="4979"/>
                    <a:pt x="7102" y="4818"/>
                  </a:cubicBezTo>
                  <a:close/>
                  <a:moveTo>
                    <a:pt x="5014" y="3551"/>
                  </a:moveTo>
                  <a:cubicBezTo>
                    <a:pt x="5264" y="3658"/>
                    <a:pt x="5514" y="3801"/>
                    <a:pt x="5782" y="3944"/>
                  </a:cubicBezTo>
                  <a:cubicBezTo>
                    <a:pt x="6049" y="4104"/>
                    <a:pt x="6317" y="4265"/>
                    <a:pt x="6549" y="4425"/>
                  </a:cubicBezTo>
                  <a:cubicBezTo>
                    <a:pt x="6585" y="4711"/>
                    <a:pt x="6585" y="5014"/>
                    <a:pt x="6585" y="5318"/>
                  </a:cubicBezTo>
                  <a:cubicBezTo>
                    <a:pt x="6585" y="5657"/>
                    <a:pt x="6567" y="5978"/>
                    <a:pt x="6531" y="6299"/>
                  </a:cubicBezTo>
                  <a:cubicBezTo>
                    <a:pt x="6317" y="6424"/>
                    <a:pt x="6103" y="6567"/>
                    <a:pt x="5853" y="6709"/>
                  </a:cubicBezTo>
                  <a:cubicBezTo>
                    <a:pt x="5585" y="6870"/>
                    <a:pt x="5300" y="7030"/>
                    <a:pt x="5014" y="7155"/>
                  </a:cubicBezTo>
                  <a:cubicBezTo>
                    <a:pt x="4747" y="7030"/>
                    <a:pt x="4461" y="6870"/>
                    <a:pt x="4176" y="6709"/>
                  </a:cubicBezTo>
                  <a:cubicBezTo>
                    <a:pt x="3908" y="6549"/>
                    <a:pt x="3658" y="6388"/>
                    <a:pt x="3409" y="6228"/>
                  </a:cubicBezTo>
                  <a:cubicBezTo>
                    <a:pt x="3391" y="5942"/>
                    <a:pt x="3391" y="5657"/>
                    <a:pt x="3391" y="5318"/>
                  </a:cubicBezTo>
                  <a:cubicBezTo>
                    <a:pt x="3391" y="5032"/>
                    <a:pt x="3391" y="4764"/>
                    <a:pt x="3409" y="4479"/>
                  </a:cubicBezTo>
                  <a:cubicBezTo>
                    <a:pt x="3676" y="4301"/>
                    <a:pt x="3944" y="4122"/>
                    <a:pt x="4265" y="3944"/>
                  </a:cubicBezTo>
                  <a:cubicBezTo>
                    <a:pt x="4515" y="3801"/>
                    <a:pt x="4765" y="3658"/>
                    <a:pt x="5014" y="3551"/>
                  </a:cubicBezTo>
                  <a:close/>
                  <a:moveTo>
                    <a:pt x="6478" y="6959"/>
                  </a:moveTo>
                  <a:cubicBezTo>
                    <a:pt x="6424" y="7227"/>
                    <a:pt x="6388" y="7477"/>
                    <a:pt x="6353" y="7691"/>
                  </a:cubicBezTo>
                  <a:cubicBezTo>
                    <a:pt x="6121" y="7619"/>
                    <a:pt x="5871" y="7530"/>
                    <a:pt x="5639" y="7423"/>
                  </a:cubicBezTo>
                  <a:cubicBezTo>
                    <a:pt x="5800" y="7352"/>
                    <a:pt x="5960" y="7262"/>
                    <a:pt x="6121" y="7155"/>
                  </a:cubicBezTo>
                  <a:cubicBezTo>
                    <a:pt x="6246" y="7102"/>
                    <a:pt x="6371" y="7030"/>
                    <a:pt x="6478" y="6959"/>
                  </a:cubicBezTo>
                  <a:close/>
                  <a:moveTo>
                    <a:pt x="3480" y="6906"/>
                  </a:moveTo>
                  <a:lnTo>
                    <a:pt x="3480" y="6906"/>
                  </a:lnTo>
                  <a:cubicBezTo>
                    <a:pt x="3641" y="7013"/>
                    <a:pt x="3766" y="7084"/>
                    <a:pt x="3926" y="7173"/>
                  </a:cubicBezTo>
                  <a:cubicBezTo>
                    <a:pt x="4069" y="7262"/>
                    <a:pt x="4229" y="7352"/>
                    <a:pt x="4390" y="7423"/>
                  </a:cubicBezTo>
                  <a:cubicBezTo>
                    <a:pt x="4122" y="7530"/>
                    <a:pt x="3873" y="7637"/>
                    <a:pt x="3623" y="7709"/>
                  </a:cubicBezTo>
                  <a:cubicBezTo>
                    <a:pt x="3569" y="7459"/>
                    <a:pt x="3534" y="7191"/>
                    <a:pt x="3480" y="6906"/>
                  </a:cubicBezTo>
                  <a:close/>
                  <a:moveTo>
                    <a:pt x="1910" y="5728"/>
                  </a:moveTo>
                  <a:cubicBezTo>
                    <a:pt x="2213" y="5996"/>
                    <a:pt x="2552" y="6263"/>
                    <a:pt x="2909" y="6531"/>
                  </a:cubicBezTo>
                  <a:cubicBezTo>
                    <a:pt x="2945" y="6995"/>
                    <a:pt x="3016" y="7441"/>
                    <a:pt x="3105" y="7851"/>
                  </a:cubicBezTo>
                  <a:cubicBezTo>
                    <a:pt x="2659" y="7976"/>
                    <a:pt x="2231" y="8030"/>
                    <a:pt x="1856" y="8030"/>
                  </a:cubicBezTo>
                  <a:cubicBezTo>
                    <a:pt x="1375" y="8030"/>
                    <a:pt x="1018" y="7905"/>
                    <a:pt x="911" y="7726"/>
                  </a:cubicBezTo>
                  <a:cubicBezTo>
                    <a:pt x="697" y="7387"/>
                    <a:pt x="1053" y="6602"/>
                    <a:pt x="1910" y="5728"/>
                  </a:cubicBezTo>
                  <a:close/>
                  <a:moveTo>
                    <a:pt x="8137" y="5728"/>
                  </a:moveTo>
                  <a:cubicBezTo>
                    <a:pt x="8976" y="6602"/>
                    <a:pt x="9332" y="7387"/>
                    <a:pt x="9136" y="7726"/>
                  </a:cubicBezTo>
                  <a:cubicBezTo>
                    <a:pt x="9011" y="7923"/>
                    <a:pt x="8672" y="8030"/>
                    <a:pt x="8173" y="8030"/>
                  </a:cubicBezTo>
                  <a:cubicBezTo>
                    <a:pt x="7780" y="8030"/>
                    <a:pt x="7334" y="7958"/>
                    <a:pt x="6870" y="7851"/>
                  </a:cubicBezTo>
                  <a:cubicBezTo>
                    <a:pt x="6941" y="7441"/>
                    <a:pt x="7013" y="7030"/>
                    <a:pt x="7049" y="6584"/>
                  </a:cubicBezTo>
                  <a:cubicBezTo>
                    <a:pt x="7459" y="6299"/>
                    <a:pt x="7816" y="6031"/>
                    <a:pt x="8137" y="5728"/>
                  </a:cubicBezTo>
                  <a:close/>
                  <a:moveTo>
                    <a:pt x="5014" y="7744"/>
                  </a:moveTo>
                  <a:cubicBezTo>
                    <a:pt x="5425" y="7923"/>
                    <a:pt x="5835" y="8083"/>
                    <a:pt x="6210" y="8208"/>
                  </a:cubicBezTo>
                  <a:cubicBezTo>
                    <a:pt x="5871" y="9421"/>
                    <a:pt x="5389" y="10117"/>
                    <a:pt x="4979" y="10117"/>
                  </a:cubicBezTo>
                  <a:cubicBezTo>
                    <a:pt x="4586" y="10117"/>
                    <a:pt x="4069" y="9421"/>
                    <a:pt x="3748" y="8226"/>
                  </a:cubicBezTo>
                  <a:cubicBezTo>
                    <a:pt x="4158" y="8101"/>
                    <a:pt x="4586" y="7940"/>
                    <a:pt x="5014" y="7744"/>
                  </a:cubicBezTo>
                  <a:close/>
                  <a:moveTo>
                    <a:pt x="4979" y="0"/>
                  </a:moveTo>
                  <a:cubicBezTo>
                    <a:pt x="4265" y="0"/>
                    <a:pt x="3605" y="910"/>
                    <a:pt x="3230" y="2302"/>
                  </a:cubicBezTo>
                  <a:cubicBezTo>
                    <a:pt x="2695" y="2159"/>
                    <a:pt x="2213" y="2088"/>
                    <a:pt x="1803" y="2088"/>
                  </a:cubicBezTo>
                  <a:cubicBezTo>
                    <a:pt x="1107" y="2088"/>
                    <a:pt x="590" y="2267"/>
                    <a:pt x="375" y="2659"/>
                  </a:cubicBezTo>
                  <a:cubicBezTo>
                    <a:pt x="1" y="3301"/>
                    <a:pt x="482" y="4318"/>
                    <a:pt x="1517" y="5353"/>
                  </a:cubicBezTo>
                  <a:cubicBezTo>
                    <a:pt x="536" y="6370"/>
                    <a:pt x="72" y="7352"/>
                    <a:pt x="447" y="7976"/>
                  </a:cubicBezTo>
                  <a:cubicBezTo>
                    <a:pt x="661" y="8369"/>
                    <a:pt x="1178" y="8547"/>
                    <a:pt x="1856" y="8547"/>
                  </a:cubicBezTo>
                  <a:cubicBezTo>
                    <a:pt x="2267" y="8547"/>
                    <a:pt x="2731" y="8494"/>
                    <a:pt x="3230" y="8369"/>
                  </a:cubicBezTo>
                  <a:cubicBezTo>
                    <a:pt x="3623" y="9743"/>
                    <a:pt x="4265" y="10653"/>
                    <a:pt x="4979" y="10653"/>
                  </a:cubicBezTo>
                  <a:cubicBezTo>
                    <a:pt x="5693" y="10653"/>
                    <a:pt x="6353" y="9743"/>
                    <a:pt x="6727" y="8369"/>
                  </a:cubicBezTo>
                  <a:cubicBezTo>
                    <a:pt x="7245" y="8494"/>
                    <a:pt x="7727" y="8583"/>
                    <a:pt x="8155" y="8583"/>
                  </a:cubicBezTo>
                  <a:cubicBezTo>
                    <a:pt x="8851" y="8583"/>
                    <a:pt x="9350" y="8387"/>
                    <a:pt x="9582" y="8012"/>
                  </a:cubicBezTo>
                  <a:cubicBezTo>
                    <a:pt x="9939" y="7387"/>
                    <a:pt x="9493" y="6388"/>
                    <a:pt x="8512" y="5389"/>
                  </a:cubicBezTo>
                  <a:cubicBezTo>
                    <a:pt x="9564" y="4336"/>
                    <a:pt x="10046" y="3301"/>
                    <a:pt x="9671" y="2659"/>
                  </a:cubicBezTo>
                  <a:cubicBezTo>
                    <a:pt x="9439" y="2284"/>
                    <a:pt x="8940" y="2106"/>
                    <a:pt x="8244" y="2106"/>
                  </a:cubicBezTo>
                  <a:cubicBezTo>
                    <a:pt x="7798" y="2106"/>
                    <a:pt x="7298" y="2177"/>
                    <a:pt x="6745" y="2320"/>
                  </a:cubicBezTo>
                  <a:cubicBezTo>
                    <a:pt x="6353" y="928"/>
                    <a:pt x="5710" y="0"/>
                    <a:pt x="4979" y="0"/>
                  </a:cubicBezTo>
                  <a:close/>
                </a:path>
              </a:pathLst>
            </a:custGeom>
            <a:solidFill>
              <a:srgbClr val="FFF2CC"/>
            </a:solidFill>
            <a:ln>
              <a:noFill/>
            </a:ln>
          </p:spPr>
          <p:txBody>
            <a:bodyPr anchorCtr="0" anchor="ctr" bIns="570700" lIns="570700" spcFirstLastPara="1" rIns="570700" wrap="square" tIns="570700">
              <a:noAutofit/>
            </a:bodyPr>
            <a:lstStyle/>
            <a:p>
              <a:pPr indent="0" lvl="0" marL="0" marR="0" rtl="0" algn="l">
                <a:lnSpc>
                  <a:spcPct val="100000"/>
                </a:lnSpc>
                <a:spcBef>
                  <a:spcPts val="0"/>
                </a:spcBef>
                <a:spcAft>
                  <a:spcPts val="0"/>
                </a:spcAft>
                <a:buClr>
                  <a:srgbClr val="000000"/>
                </a:buClr>
                <a:buSzPts val="4370"/>
                <a:buFont typeface="Arial"/>
                <a:buNone/>
              </a:pPr>
              <a:r>
                <a:t/>
              </a:r>
              <a:endParaRPr b="0" i="0" sz="437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1000"/>
                                        <p:tgtEl>
                                          <p:spTgt spid="5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38" name="Shape 138"/>
        <p:cNvGrpSpPr/>
        <p:nvPr/>
      </p:nvGrpSpPr>
      <p:grpSpPr>
        <a:xfrm>
          <a:off x="0" y="0"/>
          <a:ext cx="0" cy="0"/>
          <a:chOff x="0" y="0"/>
          <a:chExt cx="0" cy="0"/>
        </a:xfrm>
      </p:grpSpPr>
      <p:sp>
        <p:nvSpPr>
          <p:cNvPr id="139" name="Google Shape;139;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Resulting sample</a:t>
            </a:r>
            <a:endParaRPr/>
          </a:p>
          <a:p>
            <a:pPr indent="0" lvl="0" marL="0" rtl="0" algn="l">
              <a:spcBef>
                <a:spcPts val="0"/>
              </a:spcBef>
              <a:spcAft>
                <a:spcPts val="0"/>
              </a:spcAft>
              <a:buNone/>
            </a:pPr>
            <a:r>
              <a:rPr lang="en-GB"/>
              <a:t>	</a:t>
            </a:r>
            <a:endParaRPr/>
          </a:p>
          <a:p>
            <a:pPr indent="0" lvl="0" marL="0" rtl="0" algn="l">
              <a:spcBef>
                <a:spcPts val="0"/>
              </a:spcBef>
              <a:spcAft>
                <a:spcPts val="0"/>
              </a:spcAft>
              <a:buNone/>
            </a:pPr>
            <a:r>
              <a:t/>
            </a:r>
            <a:endParaRPr/>
          </a:p>
        </p:txBody>
      </p:sp>
      <p:sp>
        <p:nvSpPr>
          <p:cNvPr id="140" name="Google Shape;140;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41" name="Google Shape;141;p22"/>
          <p:cNvPicPr preferRelativeResize="0"/>
          <p:nvPr/>
        </p:nvPicPr>
        <p:blipFill rotWithShape="1">
          <a:blip r:embed="rId3">
            <a:alphaModFix/>
          </a:blip>
          <a:srcRect b="0" l="0" r="0" t="13860"/>
          <a:stretch/>
        </p:blipFill>
        <p:spPr>
          <a:xfrm>
            <a:off x="6462200" y="179425"/>
            <a:ext cx="2315601" cy="4430674"/>
          </a:xfrm>
          <a:prstGeom prst="rect">
            <a:avLst/>
          </a:prstGeom>
          <a:noFill/>
          <a:ln>
            <a:noFill/>
          </a:ln>
        </p:spPr>
      </p:pic>
      <p:pic>
        <p:nvPicPr>
          <p:cNvPr id="142" name="Google Shape;142;p22"/>
          <p:cNvPicPr preferRelativeResize="0"/>
          <p:nvPr/>
        </p:nvPicPr>
        <p:blipFill rotWithShape="1">
          <a:blip r:embed="rId4">
            <a:alphaModFix/>
          </a:blip>
          <a:srcRect b="0" l="18210" r="6073" t="0"/>
          <a:stretch/>
        </p:blipFill>
        <p:spPr>
          <a:xfrm>
            <a:off x="4406875" y="332750"/>
            <a:ext cx="1890201" cy="1467074"/>
          </a:xfrm>
          <a:prstGeom prst="rect">
            <a:avLst/>
          </a:prstGeom>
          <a:noFill/>
          <a:ln>
            <a:noFill/>
          </a:ln>
        </p:spPr>
      </p:pic>
      <p:sp>
        <p:nvSpPr>
          <p:cNvPr id="143" name="Google Shape;143;p22"/>
          <p:cNvSpPr/>
          <p:nvPr/>
        </p:nvSpPr>
        <p:spPr>
          <a:xfrm rot="2429190">
            <a:off x="5602763" y="1728019"/>
            <a:ext cx="1315480" cy="240663"/>
          </a:xfrm>
          <a:prstGeom prst="right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 name="Google Shape;144;p22"/>
          <p:cNvSpPr txBox="1"/>
          <p:nvPr/>
        </p:nvSpPr>
        <p:spPr>
          <a:xfrm>
            <a:off x="5472450" y="178246"/>
            <a:ext cx="3000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700">
                <a:solidFill>
                  <a:schemeClr val="dk2"/>
                </a:solidFill>
              </a:rPr>
              <a:t>???</a:t>
            </a:r>
            <a:endParaRPr/>
          </a:p>
        </p:txBody>
      </p:sp>
      <p:pic>
        <p:nvPicPr>
          <p:cNvPr id="145" name="Google Shape;145;p22"/>
          <p:cNvPicPr preferRelativeResize="0"/>
          <p:nvPr/>
        </p:nvPicPr>
        <p:blipFill rotWithShape="1">
          <a:blip r:embed="rId5">
            <a:alphaModFix/>
          </a:blip>
          <a:srcRect b="33577" l="0" r="0" t="0"/>
          <a:stretch/>
        </p:blipFill>
        <p:spPr>
          <a:xfrm>
            <a:off x="396400" y="1121225"/>
            <a:ext cx="3862649" cy="34164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49" name="Shape 149"/>
        <p:cNvGrpSpPr/>
        <p:nvPr/>
      </p:nvGrpSpPr>
      <p:grpSpPr>
        <a:xfrm>
          <a:off x="0" y="0"/>
          <a:ext cx="0" cy="0"/>
          <a:chOff x="0" y="0"/>
          <a:chExt cx="0" cy="0"/>
        </a:xfrm>
      </p:grpSpPr>
      <p:sp>
        <p:nvSpPr>
          <p:cNvPr id="150" name="Google Shape;150;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Resulting sample</a:t>
            </a:r>
            <a:endParaRPr/>
          </a:p>
          <a:p>
            <a:pPr indent="0" lvl="0" marL="0" rtl="0" algn="l">
              <a:spcBef>
                <a:spcPts val="0"/>
              </a:spcBef>
              <a:spcAft>
                <a:spcPts val="0"/>
              </a:spcAft>
              <a:buNone/>
            </a:pPr>
            <a:r>
              <a:rPr lang="en-GB"/>
              <a:t>	</a:t>
            </a:r>
            <a:endParaRPr/>
          </a:p>
          <a:p>
            <a:pPr indent="0" lvl="0" marL="0" rtl="0" algn="l">
              <a:spcBef>
                <a:spcPts val="0"/>
              </a:spcBef>
              <a:spcAft>
                <a:spcPts val="0"/>
              </a:spcAft>
              <a:buNone/>
            </a:pPr>
            <a:r>
              <a:t/>
            </a:r>
            <a:endParaRPr/>
          </a:p>
        </p:txBody>
      </p:sp>
      <p:pic>
        <p:nvPicPr>
          <p:cNvPr id="151" name="Google Shape;151;p23"/>
          <p:cNvPicPr preferRelativeResize="0"/>
          <p:nvPr/>
        </p:nvPicPr>
        <p:blipFill>
          <a:blip r:embed="rId3">
            <a:alphaModFix/>
          </a:blip>
          <a:stretch>
            <a:fillRect/>
          </a:stretch>
        </p:blipFill>
        <p:spPr>
          <a:xfrm>
            <a:off x="311700" y="1198375"/>
            <a:ext cx="4706775" cy="3530074"/>
          </a:xfrm>
          <a:prstGeom prst="rect">
            <a:avLst/>
          </a:prstGeom>
          <a:noFill/>
          <a:ln>
            <a:noFill/>
          </a:ln>
        </p:spPr>
      </p:pic>
      <p:sp>
        <p:nvSpPr>
          <p:cNvPr id="152" name="Google Shape;15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53" name="Google Shape;153;p23"/>
          <p:cNvPicPr preferRelativeResize="0"/>
          <p:nvPr/>
        </p:nvPicPr>
        <p:blipFill rotWithShape="1">
          <a:blip r:embed="rId4">
            <a:alphaModFix/>
          </a:blip>
          <a:srcRect b="0" l="0" r="0" t="13860"/>
          <a:stretch/>
        </p:blipFill>
        <p:spPr>
          <a:xfrm>
            <a:off x="6462200" y="179425"/>
            <a:ext cx="2315601" cy="44306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57" name="Shape 157"/>
        <p:cNvGrpSpPr/>
        <p:nvPr/>
      </p:nvGrpSpPr>
      <p:grpSpPr>
        <a:xfrm>
          <a:off x="0" y="0"/>
          <a:ext cx="0" cy="0"/>
          <a:chOff x="0" y="0"/>
          <a:chExt cx="0" cy="0"/>
        </a:xfrm>
      </p:grpSpPr>
      <p:sp>
        <p:nvSpPr>
          <p:cNvPr id="158" name="Google Shape;158;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RBS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59" name="Google Shape;159;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Layered reference sample</a:t>
            </a:r>
            <a:br>
              <a:rPr lang="en-GB"/>
            </a:br>
            <a:r>
              <a:rPr lang="en-GB"/>
              <a:t>-&gt; Energy calibration</a:t>
            </a:r>
            <a:endParaRPr/>
          </a:p>
        </p:txBody>
      </p:sp>
      <p:sp>
        <p:nvSpPr>
          <p:cNvPr id="160" name="Google Shape;160;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61" name="Google Shape;161;p24"/>
          <p:cNvPicPr preferRelativeResize="0"/>
          <p:nvPr/>
        </p:nvPicPr>
        <p:blipFill>
          <a:blip r:embed="rId3">
            <a:alphaModFix/>
          </a:blip>
          <a:stretch>
            <a:fillRect/>
          </a:stretch>
        </p:blipFill>
        <p:spPr>
          <a:xfrm>
            <a:off x="3796166" y="542471"/>
            <a:ext cx="5046487" cy="403775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65" name="Shape 165"/>
        <p:cNvGrpSpPr/>
        <p:nvPr/>
      </p:nvGrpSpPr>
      <p:grpSpPr>
        <a:xfrm>
          <a:off x="0" y="0"/>
          <a:ext cx="0" cy="0"/>
          <a:chOff x="0" y="0"/>
          <a:chExt cx="0" cy="0"/>
        </a:xfrm>
      </p:grpSpPr>
      <p:sp>
        <p:nvSpPr>
          <p:cNvPr id="166" name="Google Shape;166;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Al+Au - results</a:t>
            </a:r>
            <a:endParaRPr/>
          </a:p>
          <a:p>
            <a:pPr indent="0" lvl="0" marL="0" rtl="0" algn="l">
              <a:spcBef>
                <a:spcPts val="0"/>
              </a:spcBef>
              <a:spcAft>
                <a:spcPts val="0"/>
              </a:spcAft>
              <a:buNone/>
            </a:pPr>
            <a:r>
              <a:t/>
            </a:r>
            <a:endParaRPr/>
          </a:p>
        </p:txBody>
      </p:sp>
      <p:sp>
        <p:nvSpPr>
          <p:cNvPr id="167" name="Google Shape;167;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Fit -&gt; Al thickness: </a:t>
            </a:r>
            <a:br>
              <a:rPr lang="en-GB"/>
            </a:br>
            <a:r>
              <a:rPr lang="en-GB"/>
              <a:t> </a:t>
            </a:r>
            <a:r>
              <a:rPr lang="en-GB" sz="1100">
                <a:solidFill>
                  <a:schemeClr val="dk1"/>
                </a:solidFill>
                <a:highlight>
                  <a:srgbClr val="FFFFFF"/>
                </a:highlight>
                <a:latin typeface="Courier New"/>
                <a:ea typeface="Courier New"/>
                <a:cs typeface="Courier New"/>
                <a:sym typeface="Courier New"/>
              </a:rPr>
              <a:t>1524 tfu (</a:t>
            </a:r>
            <a:r>
              <a:rPr i="1" lang="en-GB" sz="1100">
                <a:solidFill>
                  <a:schemeClr val="dk1"/>
                </a:solidFill>
                <a:highlight>
                  <a:srgbClr val="FFFFFF"/>
                </a:highlight>
                <a:latin typeface="Courier New"/>
                <a:ea typeface="Courier New"/>
                <a:cs typeface="Courier New"/>
                <a:sym typeface="Courier New"/>
              </a:rPr>
              <a:t>= 68.30 </a:t>
            </a:r>
            <a:r>
              <a:rPr lang="en-GB" sz="1100">
                <a:solidFill>
                  <a:schemeClr val="dk1"/>
                </a:solidFill>
                <a:highlight>
                  <a:srgbClr val="FFFFFF"/>
                </a:highlight>
                <a:latin typeface="Courier New"/>
                <a:ea typeface="Courier New"/>
                <a:cs typeface="Courier New"/>
                <a:sym typeface="Courier New"/>
              </a:rPr>
              <a:t>𝜇</a:t>
            </a:r>
            <a:r>
              <a:rPr i="1" lang="en-GB" sz="1100">
                <a:solidFill>
                  <a:schemeClr val="dk1"/>
                </a:solidFill>
                <a:highlight>
                  <a:srgbClr val="FFFFFF"/>
                </a:highlight>
                <a:latin typeface="Courier New"/>
                <a:ea typeface="Courier New"/>
                <a:cs typeface="Courier New"/>
                <a:sym typeface="Courier New"/>
              </a:rPr>
              <a:t>g/cm</a:t>
            </a:r>
            <a:r>
              <a:rPr baseline="30000" i="1" lang="en-GB" sz="1100">
                <a:solidFill>
                  <a:schemeClr val="dk1"/>
                </a:solidFill>
                <a:highlight>
                  <a:srgbClr val="FFFFFF"/>
                </a:highlight>
                <a:latin typeface="Courier New"/>
                <a:ea typeface="Courier New"/>
                <a:cs typeface="Courier New"/>
                <a:sym typeface="Courier New"/>
              </a:rPr>
              <a:t>2</a:t>
            </a:r>
            <a:r>
              <a:rPr lang="en-GB" sz="1100">
                <a:solidFill>
                  <a:schemeClr val="dk1"/>
                </a:solidFill>
                <a:highlight>
                  <a:srgbClr val="FFFFFF"/>
                </a:highlight>
                <a:latin typeface="Courier New"/>
                <a:ea typeface="Courier New"/>
                <a:cs typeface="Courier New"/>
                <a:sym typeface="Courier New"/>
              </a:rPr>
              <a:t>)</a:t>
            </a:r>
            <a:endParaRPr sz="1100">
              <a:solidFill>
                <a:schemeClr val="dk1"/>
              </a:solidFill>
              <a:highlight>
                <a:srgbClr val="FFFFFF"/>
              </a:highlight>
              <a:latin typeface="Courier New"/>
              <a:ea typeface="Courier New"/>
              <a:cs typeface="Courier New"/>
              <a:sym typeface="Courier New"/>
            </a:endParaRPr>
          </a:p>
          <a:p>
            <a:pPr indent="0" lvl="0" marL="0" rtl="0" algn="l">
              <a:spcBef>
                <a:spcPts val="1200"/>
              </a:spcBef>
              <a:spcAft>
                <a:spcPts val="1200"/>
              </a:spcAft>
              <a:buNone/>
            </a:pPr>
            <a:r>
              <a:rPr lang="en-GB" sz="1100">
                <a:solidFill>
                  <a:schemeClr val="dk1"/>
                </a:solidFill>
                <a:highlight>
                  <a:srgbClr val="FFFFFF"/>
                </a:highlight>
                <a:latin typeface="Courier New"/>
                <a:ea typeface="Courier New"/>
                <a:cs typeface="Courier New"/>
                <a:sym typeface="Courier New"/>
              </a:rPr>
              <a:t>o</a:t>
            </a:r>
            <a:r>
              <a:rPr lang="en-GB" sz="1100">
                <a:solidFill>
                  <a:schemeClr val="dk1"/>
                </a:solidFill>
                <a:highlight>
                  <a:srgbClr val="FFFFFF"/>
                </a:highlight>
                <a:latin typeface="Courier New"/>
                <a:ea typeface="Courier New"/>
                <a:cs typeface="Courier New"/>
                <a:sym typeface="Courier New"/>
              </a:rPr>
              <a:t>r: </a:t>
            </a:r>
            <a:r>
              <a:rPr i="1" lang="en-GB" sz="1100">
                <a:solidFill>
                  <a:schemeClr val="dk1"/>
                </a:solidFill>
                <a:highlight>
                  <a:srgbClr val="FFFFFF"/>
                </a:highlight>
                <a:latin typeface="Courier New"/>
                <a:ea typeface="Courier New"/>
                <a:cs typeface="Courier New"/>
                <a:sym typeface="Courier New"/>
              </a:rPr>
              <a:t>25.31</a:t>
            </a:r>
            <a:r>
              <a:rPr lang="en-GB" sz="1100">
                <a:solidFill>
                  <a:schemeClr val="dk1"/>
                </a:solidFill>
                <a:highlight>
                  <a:srgbClr val="FFFFFF"/>
                </a:highlight>
                <a:latin typeface="Courier New"/>
                <a:ea typeface="Courier New"/>
                <a:cs typeface="Courier New"/>
                <a:sym typeface="Courier New"/>
              </a:rPr>
              <a:t> </a:t>
            </a:r>
            <a:r>
              <a:rPr lang="en-GB" sz="1100">
                <a:solidFill>
                  <a:schemeClr val="dk1"/>
                </a:solidFill>
                <a:highlight>
                  <a:schemeClr val="lt1"/>
                </a:highlight>
                <a:latin typeface="Courier New"/>
                <a:ea typeface="Courier New"/>
                <a:cs typeface="Courier New"/>
                <a:sym typeface="Courier New"/>
              </a:rPr>
              <a:t>𝜇</a:t>
            </a:r>
            <a:r>
              <a:rPr i="1" lang="en-GB" sz="1100">
                <a:solidFill>
                  <a:schemeClr val="dk1"/>
                </a:solidFill>
                <a:highlight>
                  <a:schemeClr val="lt1"/>
                </a:highlight>
                <a:latin typeface="Courier New"/>
                <a:ea typeface="Courier New"/>
                <a:cs typeface="Courier New"/>
                <a:sym typeface="Courier New"/>
              </a:rPr>
              <a:t>m</a:t>
            </a:r>
            <a:endParaRPr i="1" sz="1100">
              <a:solidFill>
                <a:schemeClr val="dk1"/>
              </a:solidFill>
              <a:highlight>
                <a:srgbClr val="FFFFFF"/>
              </a:highlight>
              <a:latin typeface="Courier New"/>
              <a:ea typeface="Courier New"/>
              <a:cs typeface="Courier New"/>
              <a:sym typeface="Courier New"/>
            </a:endParaRPr>
          </a:p>
        </p:txBody>
      </p:sp>
      <p:sp>
        <p:nvSpPr>
          <p:cNvPr id="168" name="Google Shape;168;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69" name="Google Shape;169;p25"/>
          <p:cNvPicPr preferRelativeResize="0"/>
          <p:nvPr/>
        </p:nvPicPr>
        <p:blipFill>
          <a:blip r:embed="rId3">
            <a:alphaModFix/>
          </a:blip>
          <a:stretch>
            <a:fillRect/>
          </a:stretch>
        </p:blipFill>
        <p:spPr>
          <a:xfrm>
            <a:off x="3796166" y="533400"/>
            <a:ext cx="5046487" cy="40377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73" name="Shape 173"/>
        <p:cNvGrpSpPr/>
        <p:nvPr/>
      </p:nvGrpSpPr>
      <p:grpSpPr>
        <a:xfrm>
          <a:off x="0" y="0"/>
          <a:ext cx="0" cy="0"/>
          <a:chOff x="0" y="0"/>
          <a:chExt cx="0" cy="0"/>
        </a:xfrm>
      </p:grpSpPr>
      <p:sp>
        <p:nvSpPr>
          <p:cNvPr id="174" name="Google Shape;174;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Low background at Slanic salt mine</a:t>
            </a:r>
            <a:endParaRPr/>
          </a:p>
        </p:txBody>
      </p:sp>
      <p:sp>
        <p:nvSpPr>
          <p:cNvPr id="175" name="Google Shape;175;p26"/>
          <p:cNvSpPr txBox="1"/>
          <p:nvPr>
            <p:ph idx="1" type="body"/>
          </p:nvPr>
        </p:nvSpPr>
        <p:spPr>
          <a:xfrm>
            <a:off x="3040450" y="2842375"/>
            <a:ext cx="3719400" cy="698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Pb, Cu, Al shielding</a:t>
            </a:r>
            <a:endParaRPr/>
          </a:p>
        </p:txBody>
      </p:sp>
      <p:sp>
        <p:nvSpPr>
          <p:cNvPr id="176" name="Google Shape;176;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77" name="Google Shape;177;p26"/>
          <p:cNvPicPr preferRelativeResize="0"/>
          <p:nvPr/>
        </p:nvPicPr>
        <p:blipFill rotWithShape="1">
          <a:blip r:embed="rId3">
            <a:alphaModFix/>
          </a:blip>
          <a:srcRect b="0" l="0" r="0" t="27772"/>
          <a:stretch/>
        </p:blipFill>
        <p:spPr>
          <a:xfrm>
            <a:off x="51725" y="1020836"/>
            <a:ext cx="2893199" cy="3715052"/>
          </a:xfrm>
          <a:prstGeom prst="rect">
            <a:avLst/>
          </a:prstGeom>
          <a:noFill/>
          <a:ln>
            <a:noFill/>
          </a:ln>
        </p:spPr>
      </p:pic>
      <p:pic>
        <p:nvPicPr>
          <p:cNvPr id="178" name="Google Shape;178;p26"/>
          <p:cNvPicPr preferRelativeResize="0"/>
          <p:nvPr/>
        </p:nvPicPr>
        <p:blipFill>
          <a:blip r:embed="rId4">
            <a:alphaModFix/>
          </a:blip>
          <a:stretch>
            <a:fillRect/>
          </a:stretch>
        </p:blipFill>
        <p:spPr>
          <a:xfrm>
            <a:off x="7009812" y="991718"/>
            <a:ext cx="2111126" cy="3753149"/>
          </a:xfrm>
          <a:prstGeom prst="rect">
            <a:avLst/>
          </a:prstGeom>
          <a:noFill/>
          <a:ln>
            <a:noFill/>
          </a:ln>
        </p:spPr>
      </p:pic>
      <p:sp>
        <p:nvSpPr>
          <p:cNvPr id="179" name="Google Shape;179;p26"/>
          <p:cNvSpPr/>
          <p:nvPr/>
        </p:nvSpPr>
        <p:spPr>
          <a:xfrm>
            <a:off x="2650375" y="3323175"/>
            <a:ext cx="1378800" cy="3936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83" name="Shape 183"/>
        <p:cNvGrpSpPr/>
        <p:nvPr/>
      </p:nvGrpSpPr>
      <p:grpSpPr>
        <a:xfrm>
          <a:off x="0" y="0"/>
          <a:ext cx="0" cy="0"/>
          <a:chOff x="0" y="0"/>
          <a:chExt cx="0" cy="0"/>
        </a:xfrm>
      </p:grpSpPr>
      <p:sp>
        <p:nvSpPr>
          <p:cNvPr id="184" name="Google Shape;184;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Low background at Slanic salt mine</a:t>
            </a:r>
            <a:endParaRPr/>
          </a:p>
        </p:txBody>
      </p:sp>
      <p:sp>
        <p:nvSpPr>
          <p:cNvPr id="185" name="Google Shape;185;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86" name="Google Shape;18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87" name="Google Shape;187;p27"/>
          <p:cNvPicPr preferRelativeResize="0"/>
          <p:nvPr/>
        </p:nvPicPr>
        <p:blipFill rotWithShape="1">
          <a:blip r:embed="rId3">
            <a:alphaModFix/>
          </a:blip>
          <a:srcRect b="0" l="0" r="0" t="27772"/>
          <a:stretch/>
        </p:blipFill>
        <p:spPr>
          <a:xfrm>
            <a:off x="51725" y="1020836"/>
            <a:ext cx="2893199" cy="3715052"/>
          </a:xfrm>
          <a:prstGeom prst="rect">
            <a:avLst/>
          </a:prstGeom>
          <a:noFill/>
          <a:ln>
            <a:noFill/>
          </a:ln>
        </p:spPr>
      </p:pic>
      <p:pic>
        <p:nvPicPr>
          <p:cNvPr id="188" name="Google Shape;188;p27"/>
          <p:cNvPicPr preferRelativeResize="0"/>
          <p:nvPr/>
        </p:nvPicPr>
        <p:blipFill>
          <a:blip r:embed="rId4">
            <a:alphaModFix/>
          </a:blip>
          <a:stretch>
            <a:fillRect/>
          </a:stretch>
        </p:blipFill>
        <p:spPr>
          <a:xfrm>
            <a:off x="7009812" y="991718"/>
            <a:ext cx="2111126" cy="3753149"/>
          </a:xfrm>
          <a:prstGeom prst="rect">
            <a:avLst/>
          </a:prstGeom>
          <a:noFill/>
          <a:ln>
            <a:noFill/>
          </a:ln>
        </p:spPr>
      </p:pic>
      <p:pic>
        <p:nvPicPr>
          <p:cNvPr id="189" name="Google Shape;189;p27"/>
          <p:cNvPicPr preferRelativeResize="0"/>
          <p:nvPr/>
        </p:nvPicPr>
        <p:blipFill>
          <a:blip r:embed="rId5">
            <a:alphaModFix/>
          </a:blip>
          <a:stretch>
            <a:fillRect/>
          </a:stretch>
        </p:blipFill>
        <p:spPr>
          <a:xfrm>
            <a:off x="2419050" y="957352"/>
            <a:ext cx="4581350" cy="3818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93" name="Shape 193"/>
        <p:cNvGrpSpPr/>
        <p:nvPr/>
      </p:nvGrpSpPr>
      <p:grpSpPr>
        <a:xfrm>
          <a:off x="0" y="0"/>
          <a:ext cx="0" cy="0"/>
          <a:chOff x="0" y="0"/>
          <a:chExt cx="0" cy="0"/>
        </a:xfrm>
      </p:grpSpPr>
      <p:sp>
        <p:nvSpPr>
          <p:cNvPr id="194" name="Google Shape;194;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Papanași</a:t>
            </a:r>
            <a:endParaRPr/>
          </a:p>
        </p:txBody>
      </p:sp>
      <p:sp>
        <p:nvSpPr>
          <p:cNvPr id="195" name="Google Shape;195;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96" name="Google Shape;196;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97" name="Google Shape;197;p28"/>
          <p:cNvPicPr preferRelativeResize="0"/>
          <p:nvPr/>
        </p:nvPicPr>
        <p:blipFill rotWithShape="1">
          <a:blip r:embed="rId3">
            <a:alphaModFix/>
          </a:blip>
          <a:srcRect b="0" l="0" r="0" t="33577"/>
          <a:stretch/>
        </p:blipFill>
        <p:spPr>
          <a:xfrm>
            <a:off x="2414525" y="101275"/>
            <a:ext cx="4136549" cy="4884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01" name="Shape 201"/>
        <p:cNvGrpSpPr/>
        <p:nvPr/>
      </p:nvGrpSpPr>
      <p:grpSpPr>
        <a:xfrm>
          <a:off x="0" y="0"/>
          <a:ext cx="0" cy="0"/>
          <a:chOff x="0" y="0"/>
          <a:chExt cx="0" cy="0"/>
        </a:xfrm>
      </p:grpSpPr>
      <p:sp>
        <p:nvSpPr>
          <p:cNvPr id="202" name="Google Shape;202;p29"/>
          <p:cNvSpPr txBox="1"/>
          <p:nvPr>
            <p:ph type="title"/>
          </p:nvPr>
        </p:nvSpPr>
        <p:spPr>
          <a:xfrm>
            <a:off x="356313" y="-652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Calibration spectra of Co-60, Eu-152</a:t>
            </a:r>
            <a:br>
              <a:rPr lang="en-GB"/>
            </a:br>
            <a:r>
              <a:rPr lang="en-GB"/>
              <a:t>Post-irradiation spectrum of Na-24</a:t>
            </a:r>
            <a:br>
              <a:rPr lang="en-GB"/>
            </a:br>
            <a:r>
              <a:rPr lang="en-GB"/>
              <a:t>Prompt gamma spectrum</a:t>
            </a:r>
            <a:endParaRPr/>
          </a:p>
        </p:txBody>
      </p:sp>
      <p:pic>
        <p:nvPicPr>
          <p:cNvPr id="203" name="Google Shape;203;p29"/>
          <p:cNvPicPr preferRelativeResize="0"/>
          <p:nvPr/>
        </p:nvPicPr>
        <p:blipFill>
          <a:blip r:embed="rId3">
            <a:alphaModFix/>
          </a:blip>
          <a:stretch>
            <a:fillRect/>
          </a:stretch>
        </p:blipFill>
        <p:spPr>
          <a:xfrm>
            <a:off x="865575" y="1194750"/>
            <a:ext cx="7412850" cy="3948751"/>
          </a:xfrm>
          <a:prstGeom prst="rect">
            <a:avLst/>
          </a:prstGeom>
          <a:noFill/>
          <a:ln>
            <a:noFill/>
          </a:ln>
        </p:spPr>
      </p:pic>
      <p:sp>
        <p:nvSpPr>
          <p:cNvPr id="204" name="Google Shape;204;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08" name="Shape 208"/>
        <p:cNvGrpSpPr/>
        <p:nvPr/>
      </p:nvGrpSpPr>
      <p:grpSpPr>
        <a:xfrm>
          <a:off x="0" y="0"/>
          <a:ext cx="0" cy="0"/>
          <a:chOff x="0" y="0"/>
          <a:chExt cx="0" cy="0"/>
        </a:xfrm>
      </p:grpSpPr>
      <p:pic>
        <p:nvPicPr>
          <p:cNvPr id="209" name="Google Shape;209;p30"/>
          <p:cNvPicPr preferRelativeResize="0"/>
          <p:nvPr/>
        </p:nvPicPr>
        <p:blipFill>
          <a:blip r:embed="rId3">
            <a:alphaModFix/>
          </a:blip>
          <a:stretch>
            <a:fillRect/>
          </a:stretch>
        </p:blipFill>
        <p:spPr>
          <a:xfrm>
            <a:off x="1583979" y="0"/>
            <a:ext cx="5850170" cy="5256599"/>
          </a:xfrm>
          <a:prstGeom prst="rect">
            <a:avLst/>
          </a:prstGeom>
          <a:noFill/>
          <a:ln>
            <a:noFill/>
          </a:ln>
        </p:spPr>
      </p:pic>
      <p:sp>
        <p:nvSpPr>
          <p:cNvPr id="210" name="Google Shape;210;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14" name="Shape 214"/>
        <p:cNvGrpSpPr/>
        <p:nvPr/>
      </p:nvGrpSpPr>
      <p:grpSpPr>
        <a:xfrm>
          <a:off x="0" y="0"/>
          <a:ext cx="0" cy="0"/>
          <a:chOff x="0" y="0"/>
          <a:chExt cx="0" cy="0"/>
        </a:xfrm>
      </p:grpSpPr>
      <p:sp>
        <p:nvSpPr>
          <p:cNvPr id="215" name="Google Shape;215;p31"/>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GB" sz="2620">
                <a:highlight>
                  <a:srgbClr val="B6D7A8"/>
                </a:highlight>
              </a:rPr>
              <a:t>10 MeV </a:t>
            </a:r>
            <a:r>
              <a:rPr baseline="30000" lang="en-GB" sz="2370">
                <a:highlight>
                  <a:srgbClr val="B6D7A8"/>
                </a:highlight>
              </a:rPr>
              <a:t>13</a:t>
            </a:r>
            <a:r>
              <a:rPr lang="en-GB" sz="2370">
                <a:highlight>
                  <a:srgbClr val="B6D7A8"/>
                </a:highlight>
              </a:rPr>
              <a:t>C </a:t>
            </a:r>
            <a:r>
              <a:rPr lang="en-GB" sz="2370">
                <a:highlight>
                  <a:srgbClr val="B6D7A8"/>
                </a:highlight>
              </a:rPr>
              <a:t>+ </a:t>
            </a:r>
            <a:r>
              <a:rPr baseline="30000" lang="en-GB" sz="2370">
                <a:highlight>
                  <a:srgbClr val="B6D7A8"/>
                </a:highlight>
              </a:rPr>
              <a:t>12</a:t>
            </a:r>
            <a:r>
              <a:rPr lang="en-GB" sz="2370">
                <a:highlight>
                  <a:srgbClr val="B6D7A8"/>
                </a:highlight>
              </a:rPr>
              <a:t>C</a:t>
            </a:r>
            <a:r>
              <a:rPr lang="en-GB" sz="2620">
                <a:highlight>
                  <a:srgbClr val="B6D7A8"/>
                </a:highlight>
              </a:rPr>
              <a:t> results</a:t>
            </a:r>
            <a:endParaRPr sz="2620">
              <a:highlight>
                <a:srgbClr val="B6D7A8"/>
              </a:highlight>
            </a:endParaRPr>
          </a:p>
        </p:txBody>
      </p:sp>
      <p:sp>
        <p:nvSpPr>
          <p:cNvPr id="216" name="Google Shape;216;p31"/>
          <p:cNvSpPr txBox="1"/>
          <p:nvPr>
            <p:ph idx="1" type="body"/>
          </p:nvPr>
        </p:nvSpPr>
        <p:spPr>
          <a:xfrm>
            <a:off x="135300" y="689425"/>
            <a:ext cx="8873400" cy="436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aseline="30000" lang="en-GB" sz="1700"/>
              <a:t>24</a:t>
            </a:r>
            <a:r>
              <a:rPr lang="en-GB" sz="1700"/>
              <a:t>Na</a:t>
            </a:r>
            <a:r>
              <a:rPr lang="en-GB" sz="1700"/>
              <a:t> activation yield: 5338837 nuclei </a:t>
            </a:r>
            <a:endParaRPr sz="1700"/>
          </a:p>
          <a:p>
            <a:pPr indent="0" lvl="0" marL="0" rtl="0" algn="l">
              <a:spcBef>
                <a:spcPts val="1200"/>
              </a:spcBef>
              <a:spcAft>
                <a:spcPts val="0"/>
              </a:spcAft>
              <a:buClr>
                <a:schemeClr val="dk1"/>
              </a:buClr>
              <a:buSzPts val="1100"/>
              <a:buFont typeface="Arial"/>
              <a:buNone/>
            </a:pPr>
            <a:r>
              <a:rPr lang="en-GB" sz="1700"/>
              <a:t> (Product of </a:t>
            </a:r>
            <a:r>
              <a:rPr baseline="30000" lang="en-GB" sz="1700"/>
              <a:t>24</a:t>
            </a:r>
            <a:r>
              <a:rPr lang="en-GB" sz="1700"/>
              <a:t>Mg + n</a:t>
            </a:r>
            <a:r>
              <a:rPr lang="en-GB" sz="1700"/>
              <a:t> channel): 4980142 nuclei</a:t>
            </a:r>
            <a:endParaRPr sz="1700"/>
          </a:p>
          <a:p>
            <a:pPr indent="0" lvl="0" marL="0" rtl="0" algn="l">
              <a:spcBef>
                <a:spcPts val="1200"/>
              </a:spcBef>
              <a:spcAft>
                <a:spcPts val="0"/>
              </a:spcAft>
              <a:buClr>
                <a:schemeClr val="dk1"/>
              </a:buClr>
              <a:buSzPts val="1100"/>
              <a:buFont typeface="Arial"/>
              <a:buNone/>
            </a:pPr>
            <a:r>
              <a:rPr lang="en-GB" sz="1700"/>
              <a:t> (Product of </a:t>
            </a:r>
            <a:r>
              <a:rPr baseline="30000" lang="en-GB" sz="1700"/>
              <a:t>24</a:t>
            </a:r>
            <a:r>
              <a:rPr lang="en-GB" sz="1700"/>
              <a:t>Na + p</a:t>
            </a:r>
            <a:r>
              <a:rPr lang="en-GB" sz="1700"/>
              <a:t> channel): 3231877 nuclei</a:t>
            </a:r>
            <a:endParaRPr sz="1700"/>
          </a:p>
          <a:p>
            <a:pPr indent="0" lvl="0" marL="0" rtl="0" algn="l">
              <a:spcBef>
                <a:spcPts val="1200"/>
              </a:spcBef>
              <a:spcAft>
                <a:spcPts val="0"/>
              </a:spcAft>
              <a:buClr>
                <a:schemeClr val="dk1"/>
              </a:buClr>
              <a:buSzPts val="1100"/>
              <a:buFont typeface="Arial"/>
              <a:buNone/>
            </a:pPr>
            <a:r>
              <a:rPr lang="en-GB" sz="1700"/>
              <a:t> (Product of </a:t>
            </a:r>
            <a:r>
              <a:rPr baseline="30000" lang="en-GB" sz="1700"/>
              <a:t>21</a:t>
            </a:r>
            <a:r>
              <a:rPr lang="en-GB" sz="1700"/>
              <a:t>Ne + 𝛼</a:t>
            </a:r>
            <a:r>
              <a:rPr lang="en-GB" sz="1700"/>
              <a:t> channel): 1817565 nuclei</a:t>
            </a:r>
            <a:endParaRPr sz="1700"/>
          </a:p>
          <a:p>
            <a:pPr indent="0" lvl="0" marL="0" rtl="0" algn="l">
              <a:spcBef>
                <a:spcPts val="1200"/>
              </a:spcBef>
              <a:spcAft>
                <a:spcPts val="0"/>
              </a:spcAft>
              <a:buClr>
                <a:schemeClr val="dk1"/>
              </a:buClr>
              <a:buSzPts val="1100"/>
              <a:buFont typeface="Arial"/>
              <a:buNone/>
            </a:pPr>
            <a:r>
              <a:rPr lang="en-GB" sz="1700"/>
              <a:t>Total of 3.917*(10^15) </a:t>
            </a:r>
            <a:r>
              <a:rPr baseline="30000" lang="en-GB" sz="1700"/>
              <a:t>13</a:t>
            </a:r>
            <a:r>
              <a:rPr lang="en-GB" sz="1700"/>
              <a:t>C</a:t>
            </a:r>
            <a:r>
              <a:rPr lang="en-GB" sz="1700"/>
              <a:t> </a:t>
            </a:r>
            <a:r>
              <a:rPr lang="en-GB" sz="1700"/>
              <a:t>projectiles during irradiation</a:t>
            </a:r>
            <a:endParaRPr sz="1700"/>
          </a:p>
          <a:p>
            <a:pPr indent="0" lvl="0" marL="0" rtl="0" algn="l">
              <a:spcBef>
                <a:spcPts val="1200"/>
              </a:spcBef>
              <a:spcAft>
                <a:spcPts val="0"/>
              </a:spcAft>
              <a:buClr>
                <a:schemeClr val="dk1"/>
              </a:buClr>
              <a:buSzPts val="1100"/>
              <a:buFont typeface="Arial"/>
              <a:buNone/>
            </a:pPr>
            <a:r>
              <a:rPr lang="en-GB" sz="1700"/>
              <a:t>1.362*(10^-9)    </a:t>
            </a:r>
            <a:r>
              <a:rPr baseline="30000" lang="en-GB" sz="1700"/>
              <a:t>24</a:t>
            </a:r>
            <a:r>
              <a:rPr lang="en-GB" sz="1700"/>
              <a:t>Na</a:t>
            </a:r>
            <a:r>
              <a:rPr lang="en-GB" sz="1700"/>
              <a:t> nuclei/</a:t>
            </a:r>
            <a:r>
              <a:rPr baseline="30000" lang="en-GB" sz="1700"/>
              <a:t>13</a:t>
            </a:r>
            <a:r>
              <a:rPr lang="en-GB" sz="1700"/>
              <a:t>C </a:t>
            </a:r>
            <a:r>
              <a:rPr lang="en-GB" sz="1700"/>
              <a:t> projectile deactivation method</a:t>
            </a:r>
            <a:endParaRPr sz="1700"/>
          </a:p>
          <a:p>
            <a:pPr indent="0" lvl="0" marL="0" rtl="0" algn="l">
              <a:spcBef>
                <a:spcPts val="1200"/>
              </a:spcBef>
              <a:spcAft>
                <a:spcPts val="0"/>
              </a:spcAft>
              <a:buClr>
                <a:schemeClr val="dk1"/>
              </a:buClr>
              <a:buSzPts val="1100"/>
              <a:buFont typeface="Arial"/>
              <a:buNone/>
            </a:pPr>
            <a:r>
              <a:rPr lang="en-GB" sz="1700"/>
              <a:t>1.271*(10^-9)    </a:t>
            </a:r>
            <a:r>
              <a:rPr baseline="30000" lang="en-GB" sz="1700"/>
              <a:t>24</a:t>
            </a:r>
            <a:r>
              <a:rPr lang="en-GB" sz="1700"/>
              <a:t>Mg + n</a:t>
            </a:r>
            <a:r>
              <a:rPr lang="en-GB" sz="1700"/>
              <a:t> nuclei /</a:t>
            </a:r>
            <a:r>
              <a:rPr baseline="30000" lang="en-GB" sz="1700"/>
              <a:t>13</a:t>
            </a:r>
            <a:r>
              <a:rPr lang="en-GB" sz="1700"/>
              <a:t>C </a:t>
            </a:r>
            <a:r>
              <a:rPr lang="en-GB" sz="1700"/>
              <a:t> projectile (prompt gamma method)</a:t>
            </a:r>
            <a:endParaRPr sz="1700"/>
          </a:p>
          <a:p>
            <a:pPr indent="0" lvl="0" marL="0" rtl="0" algn="l">
              <a:spcBef>
                <a:spcPts val="1200"/>
              </a:spcBef>
              <a:spcAft>
                <a:spcPts val="0"/>
              </a:spcAft>
              <a:buClr>
                <a:schemeClr val="dk1"/>
              </a:buClr>
              <a:buSzPts val="1100"/>
              <a:buFont typeface="Arial"/>
              <a:buNone/>
            </a:pPr>
            <a:r>
              <a:rPr lang="en-GB" sz="1700"/>
              <a:t>8.250*(10^-10)  </a:t>
            </a:r>
            <a:r>
              <a:rPr baseline="30000" lang="en-GB" sz="1700"/>
              <a:t>24</a:t>
            </a:r>
            <a:r>
              <a:rPr lang="en-GB" sz="1700"/>
              <a:t>Na + p</a:t>
            </a:r>
            <a:r>
              <a:rPr lang="en-GB" sz="1700"/>
              <a:t> nuclei /</a:t>
            </a:r>
            <a:r>
              <a:rPr baseline="30000" lang="en-GB" sz="1700"/>
              <a:t>13</a:t>
            </a:r>
            <a:r>
              <a:rPr lang="en-GB" sz="1700"/>
              <a:t>C </a:t>
            </a:r>
            <a:r>
              <a:rPr lang="en-GB" sz="1700"/>
              <a:t> projectile (prompt gamma method)</a:t>
            </a:r>
            <a:endParaRPr sz="1700"/>
          </a:p>
          <a:p>
            <a:pPr indent="0" lvl="0" marL="0" rtl="0" algn="l">
              <a:spcBef>
                <a:spcPts val="1200"/>
              </a:spcBef>
              <a:spcAft>
                <a:spcPts val="0"/>
              </a:spcAft>
              <a:buClr>
                <a:schemeClr val="dk1"/>
              </a:buClr>
              <a:buSzPts val="1100"/>
              <a:buFont typeface="Arial"/>
              <a:buNone/>
            </a:pPr>
            <a:r>
              <a:rPr lang="en-GB" sz="1700"/>
              <a:t>4.640*(10^-10)  </a:t>
            </a:r>
            <a:r>
              <a:rPr baseline="30000" lang="en-GB" sz="1700"/>
              <a:t>21</a:t>
            </a:r>
            <a:r>
              <a:rPr lang="en-GB" sz="1700"/>
              <a:t>Ne + 𝛼</a:t>
            </a:r>
            <a:r>
              <a:rPr lang="en-GB" sz="1700"/>
              <a:t> nuclei /</a:t>
            </a:r>
            <a:r>
              <a:rPr baseline="30000" lang="en-GB" sz="1700"/>
              <a:t>13</a:t>
            </a:r>
            <a:r>
              <a:rPr lang="en-GB" sz="1700"/>
              <a:t>C </a:t>
            </a:r>
            <a:r>
              <a:rPr lang="en-GB" sz="1700"/>
              <a:t> projectile (prompt gamma method)</a:t>
            </a:r>
            <a:endParaRPr sz="1700"/>
          </a:p>
          <a:p>
            <a:pPr indent="0" lvl="0" marL="0" rtl="0" algn="l">
              <a:spcBef>
                <a:spcPts val="1200"/>
              </a:spcBef>
              <a:spcAft>
                <a:spcPts val="1200"/>
              </a:spcAft>
              <a:buNone/>
            </a:pPr>
            <a:r>
              <a:t/>
            </a:r>
            <a:endParaRPr/>
          </a:p>
        </p:txBody>
      </p:sp>
      <p:sp>
        <p:nvSpPr>
          <p:cNvPr id="217" name="Google Shape;217;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64" name="Shape 64"/>
        <p:cNvGrpSpPr/>
        <p:nvPr/>
      </p:nvGrpSpPr>
      <p:grpSpPr>
        <a:xfrm>
          <a:off x="0" y="0"/>
          <a:ext cx="0" cy="0"/>
          <a:chOff x="0" y="0"/>
          <a:chExt cx="0" cy="0"/>
        </a:xfrm>
      </p:grpSpPr>
      <p:sp>
        <p:nvSpPr>
          <p:cNvPr id="65" name="Google Shape;65;p14"/>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GB" sz="4000"/>
              <a:t>Accelerator Mass Spectroscopy</a:t>
            </a:r>
            <a:endParaRPr sz="4000"/>
          </a:p>
          <a:p>
            <a:pPr indent="0" lvl="0" marL="0" rtl="0" algn="ctr">
              <a:spcBef>
                <a:spcPts val="0"/>
              </a:spcBef>
              <a:spcAft>
                <a:spcPts val="0"/>
              </a:spcAft>
              <a:buNone/>
            </a:pPr>
            <a:r>
              <a:rPr lang="en-GB" sz="2000"/>
              <a:t>At the 1 MV accelerator</a:t>
            </a:r>
            <a:endParaRPr sz="2000"/>
          </a:p>
          <a:p>
            <a:pPr indent="0" lvl="0" marL="0" rtl="0" algn="ctr">
              <a:spcBef>
                <a:spcPts val="0"/>
              </a:spcBef>
              <a:spcAft>
                <a:spcPts val="0"/>
              </a:spcAft>
              <a:buNone/>
            </a:pPr>
            <a:r>
              <a:t/>
            </a:r>
            <a:endParaRPr/>
          </a:p>
        </p:txBody>
      </p:sp>
      <p:pic>
        <p:nvPicPr>
          <p:cNvPr id="66" name="Google Shape;66;p14" title="20260512_151901.jpg"/>
          <p:cNvPicPr preferRelativeResize="0"/>
          <p:nvPr/>
        </p:nvPicPr>
        <p:blipFill rotWithShape="1">
          <a:blip r:embed="rId3">
            <a:alphaModFix/>
          </a:blip>
          <a:srcRect b="24690" l="0" r="0" t="10488"/>
          <a:stretch/>
        </p:blipFill>
        <p:spPr>
          <a:xfrm>
            <a:off x="6035700" y="2649250"/>
            <a:ext cx="2630702" cy="2423775"/>
          </a:xfrm>
          <a:prstGeom prst="rect">
            <a:avLst/>
          </a:prstGeom>
          <a:noFill/>
          <a:ln>
            <a:noFill/>
          </a:ln>
        </p:spPr>
      </p:pic>
      <p:pic>
        <p:nvPicPr>
          <p:cNvPr descr="it looks like a pixel art of a green frog . (proporcionado por Tenor)" id="67" name="Google Shape;67;p14"/>
          <p:cNvPicPr preferRelativeResize="0"/>
          <p:nvPr/>
        </p:nvPicPr>
        <p:blipFill rotWithShape="1">
          <a:blip r:embed="rId4">
            <a:alphaModFix/>
          </a:blip>
          <a:srcRect b="0" l="0" r="0" t="34102"/>
          <a:stretch/>
        </p:blipFill>
        <p:spPr>
          <a:xfrm>
            <a:off x="6211875" y="286525"/>
            <a:ext cx="1746400" cy="1150825"/>
          </a:xfrm>
          <a:prstGeom prst="rect">
            <a:avLst/>
          </a:prstGeom>
          <a:noFill/>
          <a:ln>
            <a:noFill/>
          </a:ln>
        </p:spPr>
      </p:pic>
      <p:pic>
        <p:nvPicPr>
          <p:cNvPr descr="kermit the frog is dancing on a checkered floor . (proporcionado por Tenor)" id="68" name="Google Shape;68;p14"/>
          <p:cNvPicPr preferRelativeResize="0"/>
          <p:nvPr/>
        </p:nvPicPr>
        <p:blipFill>
          <a:blip r:embed="rId5">
            <a:alphaModFix/>
          </a:blip>
          <a:stretch>
            <a:fillRect/>
          </a:stretch>
        </p:blipFill>
        <p:spPr>
          <a:xfrm>
            <a:off x="1234350" y="3081400"/>
            <a:ext cx="1587400" cy="1680775"/>
          </a:xfrm>
          <a:prstGeom prst="rect">
            <a:avLst/>
          </a:prstGeom>
          <a:noFill/>
          <a:ln>
            <a:noFill/>
          </a:ln>
        </p:spPr>
      </p:pic>
      <p:pic>
        <p:nvPicPr>
          <p:cNvPr id="69" name="Google Shape;69;p14"/>
          <p:cNvPicPr preferRelativeResize="0"/>
          <p:nvPr/>
        </p:nvPicPr>
        <p:blipFill>
          <a:blip r:embed="rId6">
            <a:alphaModFix/>
          </a:blip>
          <a:stretch>
            <a:fillRect/>
          </a:stretch>
        </p:blipFill>
        <p:spPr>
          <a:xfrm>
            <a:off x="457725" y="140675"/>
            <a:ext cx="2619375" cy="1743075"/>
          </a:xfrm>
          <a:prstGeom prst="rect">
            <a:avLst/>
          </a:prstGeom>
          <a:noFill/>
          <a:ln>
            <a:noFill/>
          </a:ln>
        </p:spPr>
      </p:pic>
      <p:sp>
        <p:nvSpPr>
          <p:cNvPr id="70" name="Google Shape;70;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21" name="Shape 221"/>
        <p:cNvGrpSpPr/>
        <p:nvPr/>
      </p:nvGrpSpPr>
      <p:grpSpPr>
        <a:xfrm>
          <a:off x="0" y="0"/>
          <a:ext cx="0" cy="0"/>
          <a:chOff x="0" y="0"/>
          <a:chExt cx="0" cy="0"/>
        </a:xfrm>
      </p:grpSpPr>
      <p:sp>
        <p:nvSpPr>
          <p:cNvPr id="222" name="Google Shape;222;p32"/>
          <p:cNvSpPr txBox="1"/>
          <p:nvPr>
            <p:ph type="title"/>
          </p:nvPr>
        </p:nvSpPr>
        <p:spPr>
          <a:xfrm>
            <a:off x="311700" y="753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7786"/>
              <a:buFont typeface="Arial"/>
              <a:buNone/>
            </a:pPr>
            <a:r>
              <a:rPr lang="en-GB" sz="2620">
                <a:highlight>
                  <a:srgbClr val="B6D7A8"/>
                </a:highlight>
              </a:rPr>
              <a:t>10 MeV </a:t>
            </a:r>
            <a:r>
              <a:rPr baseline="30000" lang="en-GB" sz="2370">
                <a:highlight>
                  <a:srgbClr val="B6D7A8"/>
                </a:highlight>
              </a:rPr>
              <a:t>13</a:t>
            </a:r>
            <a:r>
              <a:rPr lang="en-GB" sz="2370">
                <a:highlight>
                  <a:srgbClr val="B6D7A8"/>
                </a:highlight>
              </a:rPr>
              <a:t>C + </a:t>
            </a:r>
            <a:r>
              <a:rPr baseline="30000" lang="en-GB" sz="2370">
                <a:highlight>
                  <a:srgbClr val="B6D7A8"/>
                </a:highlight>
              </a:rPr>
              <a:t>12</a:t>
            </a:r>
            <a:r>
              <a:rPr lang="en-GB" sz="2370">
                <a:highlight>
                  <a:srgbClr val="B6D7A8"/>
                </a:highlight>
              </a:rPr>
              <a:t>C</a:t>
            </a:r>
            <a:r>
              <a:rPr lang="en-GB" sz="2620">
                <a:highlight>
                  <a:srgbClr val="B6D7A8"/>
                </a:highlight>
              </a:rPr>
              <a:t> result interpretation</a:t>
            </a:r>
            <a:endParaRPr>
              <a:highlight>
                <a:srgbClr val="B6D7A8"/>
              </a:highlight>
            </a:endParaRPr>
          </a:p>
        </p:txBody>
      </p:sp>
      <p:sp>
        <p:nvSpPr>
          <p:cNvPr id="223" name="Google Shape;223;p32"/>
          <p:cNvSpPr txBox="1"/>
          <p:nvPr>
            <p:ph idx="1" type="body"/>
          </p:nvPr>
        </p:nvSpPr>
        <p:spPr>
          <a:xfrm>
            <a:off x="311700" y="717500"/>
            <a:ext cx="8520600" cy="4234500"/>
          </a:xfrm>
          <a:prstGeom prst="rect">
            <a:avLst/>
          </a:prstGeom>
        </p:spPr>
        <p:txBody>
          <a:bodyPr anchorCtr="0" anchor="t" bIns="91425" lIns="91425" spcFirstLastPara="1" rIns="91425" wrap="square" tIns="91425">
            <a:normAutofit/>
          </a:bodyPr>
          <a:lstStyle/>
          <a:p>
            <a:pPr indent="-342900" lvl="0" marL="457200" rtl="0" algn="just">
              <a:spcBef>
                <a:spcPts val="0"/>
              </a:spcBef>
              <a:spcAft>
                <a:spcPts val="0"/>
              </a:spcAft>
              <a:buSzPts val="1800"/>
              <a:buAutoNum type="arabicPeriod"/>
            </a:pPr>
            <a:r>
              <a:rPr lang="en-GB"/>
              <a:t>A significant difference of 65% was achieved by deactivation and prompt gamma method comparison in the yield calculation of </a:t>
            </a:r>
            <a:r>
              <a:rPr baseline="30000" lang="en-GB"/>
              <a:t>24</a:t>
            </a:r>
            <a:r>
              <a:rPr lang="en-GB"/>
              <a:t>Na. The difference can only partially be explained by not exactly knowing the excited state population of </a:t>
            </a:r>
            <a:r>
              <a:rPr baseline="30000" lang="en-GB"/>
              <a:t>24</a:t>
            </a:r>
            <a:r>
              <a:rPr lang="en-GB"/>
              <a:t>Na during the reaction.</a:t>
            </a:r>
            <a:endParaRPr/>
          </a:p>
          <a:p>
            <a:pPr indent="-342900" lvl="0" marL="457200" rtl="0" algn="just">
              <a:spcBef>
                <a:spcPts val="0"/>
              </a:spcBef>
              <a:spcAft>
                <a:spcPts val="0"/>
              </a:spcAft>
              <a:buSzPts val="1800"/>
              <a:buAutoNum type="arabicPeriod"/>
            </a:pPr>
            <a:r>
              <a:rPr lang="en-GB"/>
              <a:t>Sample transportation time (from the irradiation chamber to the deactivation detector) was unknown at the time of the calculation. No transportation delay was assumed, but realistically, at least some decays were wasted during it, so the real yield of </a:t>
            </a:r>
            <a:r>
              <a:rPr baseline="30000" lang="en-GB" sz="1700"/>
              <a:t>24</a:t>
            </a:r>
            <a:r>
              <a:rPr lang="en-GB" sz="1700"/>
              <a:t>Na nuclei</a:t>
            </a:r>
            <a:r>
              <a:rPr lang="en-GB"/>
              <a:t> for deactivation measurement can only be higher.</a:t>
            </a:r>
            <a:endParaRPr/>
          </a:p>
          <a:p>
            <a:pPr indent="-342900" lvl="0" marL="457200" rtl="0" algn="just">
              <a:spcBef>
                <a:spcPts val="0"/>
              </a:spcBef>
              <a:spcAft>
                <a:spcPts val="0"/>
              </a:spcAft>
              <a:buSzPts val="1800"/>
              <a:buAutoNum type="arabicPeriod"/>
            </a:pPr>
            <a:r>
              <a:rPr lang="en-GB"/>
              <a:t>A significant efficiency difference of around one order of magnitude between in-chamber and deactivation detectors was obtained during cooperation between the groups. The mentioned parameter still needs calculation methodology refinement and/or error correction.</a:t>
            </a:r>
            <a:endParaRPr/>
          </a:p>
        </p:txBody>
      </p:sp>
      <p:sp>
        <p:nvSpPr>
          <p:cNvPr id="224" name="Google Shape;224;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28" name="Shape 228"/>
        <p:cNvGrpSpPr/>
        <p:nvPr/>
      </p:nvGrpSpPr>
      <p:grpSpPr>
        <a:xfrm>
          <a:off x="0" y="0"/>
          <a:ext cx="0" cy="0"/>
          <a:chOff x="0" y="0"/>
          <a:chExt cx="0" cy="0"/>
        </a:xfrm>
      </p:grpSpPr>
      <p:sp>
        <p:nvSpPr>
          <p:cNvPr id="229" name="Google Shape;229;p33"/>
          <p:cNvSpPr txBox="1"/>
          <p:nvPr>
            <p:ph type="title"/>
          </p:nvPr>
        </p:nvSpPr>
        <p:spPr>
          <a:xfrm>
            <a:off x="311700" y="970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10 MeV C13 + C12 reaction Na-24 yield comparison</a:t>
            </a:r>
            <a:endParaRPr/>
          </a:p>
        </p:txBody>
      </p:sp>
      <p:sp>
        <p:nvSpPr>
          <p:cNvPr id="230" name="Google Shape;230;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Some exit channels:</a:t>
            </a:r>
            <a:endParaRPr/>
          </a:p>
          <a:p>
            <a:pPr indent="0" lvl="0" marL="0" rtl="0" algn="l">
              <a:spcBef>
                <a:spcPts val="1200"/>
              </a:spcBef>
              <a:spcAft>
                <a:spcPts val="1200"/>
              </a:spcAft>
              <a:buNone/>
            </a:pPr>
            <a:r>
              <a:rPr lang="en-GB" sz="2500"/>
              <a:t>→</a:t>
            </a:r>
            <a:r>
              <a:rPr baseline="30000" lang="en-GB"/>
              <a:t>24</a:t>
            </a:r>
            <a:r>
              <a:rPr lang="en-GB"/>
              <a:t>Mg + n  (E</a:t>
            </a:r>
            <a:r>
              <a:rPr baseline="-25000" lang="en-GB"/>
              <a:t>𝛾</a:t>
            </a:r>
            <a:r>
              <a:rPr lang="en-GB"/>
              <a:t>= 1368.63 keV)</a:t>
            </a:r>
            <a:br>
              <a:rPr lang="en-GB"/>
            </a:br>
            <a:r>
              <a:rPr lang="en-GB" sz="2500"/>
              <a:t>→</a:t>
            </a:r>
            <a:r>
              <a:rPr baseline="30000" lang="en-GB"/>
              <a:t>24</a:t>
            </a:r>
            <a:r>
              <a:rPr lang="en-GB"/>
              <a:t>Na + p  (E</a:t>
            </a:r>
            <a:r>
              <a:rPr baseline="-25000" lang="en-GB"/>
              <a:t>𝛾</a:t>
            </a:r>
            <a:r>
              <a:rPr lang="en-GB"/>
              <a:t>= 472.2 keV)</a:t>
            </a:r>
            <a:br>
              <a:rPr lang="en-GB"/>
            </a:br>
            <a:r>
              <a:rPr lang="en-GB" sz="2500"/>
              <a:t>→</a:t>
            </a:r>
            <a:r>
              <a:rPr baseline="30000" lang="en-GB"/>
              <a:t>21</a:t>
            </a:r>
            <a:r>
              <a:rPr lang="en-GB"/>
              <a:t>Ne + 𝛼  (E</a:t>
            </a:r>
            <a:r>
              <a:rPr baseline="-25000" lang="en-GB"/>
              <a:t>𝛾</a:t>
            </a:r>
            <a:r>
              <a:rPr lang="en-GB"/>
              <a:t>= 350.7 keV)</a:t>
            </a:r>
            <a:endParaRPr/>
          </a:p>
        </p:txBody>
      </p:sp>
      <p:sp>
        <p:nvSpPr>
          <p:cNvPr id="231" name="Google Shape;231;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35" name="Shape 235"/>
        <p:cNvGrpSpPr/>
        <p:nvPr/>
      </p:nvGrpSpPr>
      <p:grpSpPr>
        <a:xfrm>
          <a:off x="0" y="0"/>
          <a:ext cx="0" cy="0"/>
          <a:chOff x="0" y="0"/>
          <a:chExt cx="0" cy="0"/>
        </a:xfrm>
      </p:grpSpPr>
      <p:sp>
        <p:nvSpPr>
          <p:cNvPr id="236" name="Google Shape;236;p34"/>
          <p:cNvSpPr txBox="1"/>
          <p:nvPr>
            <p:ph type="title"/>
          </p:nvPr>
        </p:nvSpPr>
        <p:spPr>
          <a:xfrm>
            <a:off x="311700" y="970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10 MeV C13 + C12 reaction Na-24 yield comparison</a:t>
            </a:r>
            <a:endParaRPr/>
          </a:p>
        </p:txBody>
      </p:sp>
      <p:sp>
        <p:nvSpPr>
          <p:cNvPr id="237" name="Google Shape;237;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Some exit channels:</a:t>
            </a:r>
            <a:endParaRPr/>
          </a:p>
          <a:p>
            <a:pPr indent="0" lvl="0" marL="0" rtl="0" algn="l">
              <a:spcBef>
                <a:spcPts val="1200"/>
              </a:spcBef>
              <a:spcAft>
                <a:spcPts val="1200"/>
              </a:spcAft>
              <a:buNone/>
            </a:pPr>
            <a:r>
              <a:rPr lang="en-GB" sz="2500"/>
              <a:t>→</a:t>
            </a:r>
            <a:r>
              <a:rPr baseline="30000" lang="en-GB"/>
              <a:t>24</a:t>
            </a:r>
            <a:r>
              <a:rPr lang="en-GB"/>
              <a:t>Mg + n  (E</a:t>
            </a:r>
            <a:r>
              <a:rPr baseline="-25000" lang="en-GB"/>
              <a:t>𝛾</a:t>
            </a:r>
            <a:r>
              <a:rPr lang="en-GB"/>
              <a:t>= 1368.63 keV)</a:t>
            </a:r>
            <a:br>
              <a:rPr lang="en-GB"/>
            </a:br>
            <a:r>
              <a:rPr lang="en-GB" sz="2500"/>
              <a:t>→</a:t>
            </a:r>
            <a:r>
              <a:rPr b="1" baseline="30000" lang="en-GB"/>
              <a:t>24</a:t>
            </a:r>
            <a:r>
              <a:rPr b="1" lang="en-GB"/>
              <a:t>Na + p  (E</a:t>
            </a:r>
            <a:r>
              <a:rPr b="1" baseline="-25000" lang="en-GB"/>
              <a:t>𝛾</a:t>
            </a:r>
            <a:r>
              <a:rPr b="1" lang="en-GB"/>
              <a:t>= 472.2 keV) 	compare to </a:t>
            </a:r>
            <a:r>
              <a:rPr b="1" baseline="30000" lang="en-GB"/>
              <a:t>24</a:t>
            </a:r>
            <a:r>
              <a:rPr b="1" lang="en-GB"/>
              <a:t>Na activation result</a:t>
            </a:r>
            <a:br>
              <a:rPr lang="en-GB"/>
            </a:br>
            <a:r>
              <a:rPr lang="en-GB" sz="2500"/>
              <a:t>→</a:t>
            </a:r>
            <a:r>
              <a:rPr baseline="30000" lang="en-GB"/>
              <a:t>21</a:t>
            </a:r>
            <a:r>
              <a:rPr lang="en-GB"/>
              <a:t>Ne + 𝛼  (E</a:t>
            </a:r>
            <a:r>
              <a:rPr baseline="-25000" lang="en-GB"/>
              <a:t>𝛾</a:t>
            </a:r>
            <a:r>
              <a:rPr lang="en-GB"/>
              <a:t>= 350.7 keV)</a:t>
            </a:r>
            <a:endParaRPr/>
          </a:p>
        </p:txBody>
      </p:sp>
      <p:sp>
        <p:nvSpPr>
          <p:cNvPr id="238" name="Google Shape;238;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42" name="Shape 242"/>
        <p:cNvGrpSpPr/>
        <p:nvPr/>
      </p:nvGrpSpPr>
      <p:grpSpPr>
        <a:xfrm>
          <a:off x="0" y="0"/>
          <a:ext cx="0" cy="0"/>
          <a:chOff x="0" y="0"/>
          <a:chExt cx="0" cy="0"/>
        </a:xfrm>
      </p:grpSpPr>
      <p:sp>
        <p:nvSpPr>
          <p:cNvPr id="243" name="Google Shape;243;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graphicFrame>
        <p:nvGraphicFramePr>
          <p:cNvPr id="244" name="Google Shape;244;p35"/>
          <p:cNvGraphicFramePr/>
          <p:nvPr/>
        </p:nvGraphicFramePr>
        <p:xfrm>
          <a:off x="1454139" y="945640"/>
          <a:ext cx="3000000" cy="3000000"/>
        </p:xfrm>
        <a:graphic>
          <a:graphicData uri="http://schemas.openxmlformats.org/drawingml/2006/table">
            <a:tbl>
              <a:tblPr>
                <a:noFill/>
                <a:tableStyleId>{5C79E962-0824-4D26-8571-41DF6A32022F}</a:tableStyleId>
              </a:tblPr>
              <a:tblGrid>
                <a:gridCol w="1255475"/>
                <a:gridCol w="709675"/>
                <a:gridCol w="855450"/>
                <a:gridCol w="524475"/>
                <a:gridCol w="977150"/>
                <a:gridCol w="998900"/>
                <a:gridCol w="914575"/>
              </a:tblGrid>
              <a:tr h="429800">
                <a:tc>
                  <a:txBody>
                    <a:bodyPr/>
                    <a:lstStyle/>
                    <a:p>
                      <a:pPr indent="0" lvl="0" marL="0" rtl="0" algn="l">
                        <a:lnSpc>
                          <a:spcPct val="115000"/>
                        </a:lnSpc>
                        <a:spcBef>
                          <a:spcPts val="0"/>
                        </a:spcBef>
                        <a:spcAft>
                          <a:spcPts val="800"/>
                        </a:spcAft>
                        <a:buNone/>
                      </a:pPr>
                      <a:r>
                        <a:rPr b="1" lang="en-GB" sz="1100"/>
                        <a:t>Transition </a:t>
                      </a:r>
                      <a:br>
                        <a:rPr b="1" lang="en-GB" sz="1100"/>
                      </a:br>
                      <a:r>
                        <a:rPr b="1" lang="en-GB" sz="1100"/>
                        <a:t>(Energy range)</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Δx (mg/cm²)</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N</a:t>
                      </a:r>
                      <a:r>
                        <a:rPr b="1" lang="en-GB" sz="1100"/>
                        <a:t>t, 10¹⁸</a:t>
                      </a:r>
                      <a:br>
                        <a:rPr b="1" lang="en-GB" sz="1100"/>
                      </a:br>
                      <a:r>
                        <a:rPr b="1" lang="en-GB" sz="1100"/>
                        <a:t>(nuclei/cm²)</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ΔY, 10⁻9</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Cross section </a:t>
                      </a:r>
                      <a:br>
                        <a:rPr b="1" lang="en-GB" sz="1100"/>
                      </a:br>
                      <a:r>
                        <a:rPr b="1" lang="en-GB" sz="1100"/>
                        <a:t>σ (cm²), </a:t>
                      </a:r>
                      <a:r>
                        <a:rPr b="1" lang="en-GB" sz="1100">
                          <a:latin typeface="Times New Roman"/>
                          <a:ea typeface="Times New Roman"/>
                          <a:cs typeface="Times New Roman"/>
                          <a:sym typeface="Times New Roman"/>
                        </a:rPr>
                        <a:t>10⁻</a:t>
                      </a:r>
                      <a:r>
                        <a:rPr b="1" lang="en-GB">
                          <a:latin typeface="Times New Roman"/>
                          <a:ea typeface="Times New Roman"/>
                          <a:cs typeface="Times New Roman"/>
                          <a:sym typeface="Times New Roman"/>
                        </a:rPr>
                        <a:t>²⁸</a:t>
                      </a:r>
                      <a:endParaRPr b="1" sz="1100">
                        <a:latin typeface="Times New Roman"/>
                        <a:ea typeface="Times New Roman"/>
                        <a:cs typeface="Times New Roman"/>
                        <a:sym typeface="Times New Roman"/>
                      </a:endParaRPr>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Error in </a:t>
                      </a:r>
                      <a:br>
                        <a:rPr b="1" lang="en-GB" sz="1100"/>
                      </a:br>
                      <a:r>
                        <a:rPr b="1" lang="en-GB" sz="1100"/>
                        <a:t>σ (cm²), 1</a:t>
                      </a:r>
                      <a:r>
                        <a:rPr b="1" lang="en-GB" sz="1100">
                          <a:latin typeface="Times New Roman"/>
                          <a:ea typeface="Times New Roman"/>
                          <a:cs typeface="Times New Roman"/>
                          <a:sym typeface="Times New Roman"/>
                        </a:rPr>
                        <a:t>0⁻³⁰</a:t>
                      </a:r>
                      <a:endParaRPr b="1" sz="1100">
                        <a:latin typeface="Times New Roman"/>
                        <a:ea typeface="Times New Roman"/>
                        <a:cs typeface="Times New Roman"/>
                        <a:sym typeface="Times New Roman"/>
                      </a:endParaRPr>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Effective </a:t>
                      </a:r>
                      <a:br>
                        <a:rPr b="1" lang="en-GB" sz="1100"/>
                      </a:br>
                      <a:r>
                        <a:rPr b="1" lang="en-GB" sz="1100"/>
                        <a:t>Energy</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94600">
                <a:tc>
                  <a:txBody>
                    <a:bodyPr/>
                    <a:lstStyle/>
                    <a:p>
                      <a:pPr indent="0" lvl="0" marL="0" rtl="0" algn="ctr">
                        <a:lnSpc>
                          <a:spcPct val="115000"/>
                        </a:lnSpc>
                        <a:spcBef>
                          <a:spcPts val="0"/>
                        </a:spcBef>
                        <a:spcAft>
                          <a:spcPts val="800"/>
                        </a:spcAft>
                        <a:buNone/>
                      </a:pPr>
                      <a:r>
                        <a:rPr lang="en-GB"/>
                        <a:t>Green → Blue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0.06</a:t>
                      </a:r>
                      <a:r>
                        <a:rPr lang="en-GB"/>
                        <a:t>2</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3.124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1.239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3.967</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7.545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9.80 MeV</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33275">
                <a:tc>
                  <a:txBody>
                    <a:bodyPr/>
                    <a:lstStyle/>
                    <a:p>
                      <a:pPr indent="0" lvl="0" marL="0" rtl="0" algn="ctr">
                        <a:lnSpc>
                          <a:spcPct val="115000"/>
                        </a:lnSpc>
                        <a:spcBef>
                          <a:spcPts val="0"/>
                        </a:spcBef>
                        <a:spcAft>
                          <a:spcPts val="800"/>
                        </a:spcAft>
                        <a:buNone/>
                      </a:pPr>
                      <a:r>
                        <a:rPr lang="en-GB"/>
                        <a:t>Blue → Yellow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0.093</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4.653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1.363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2.929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5.065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9.30 </a:t>
                      </a:r>
                      <a:r>
                        <a:rPr lang="en-GB">
                          <a:solidFill>
                            <a:schemeClr val="dk1"/>
                          </a:solidFill>
                        </a:rPr>
                        <a:t>MeV</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6250">
                <a:tc>
                  <a:txBody>
                    <a:bodyPr/>
                    <a:lstStyle/>
                    <a:p>
                      <a:pPr indent="0" lvl="0" marL="0" rtl="0" algn="ctr">
                        <a:lnSpc>
                          <a:spcPct val="115000"/>
                        </a:lnSpc>
                        <a:spcBef>
                          <a:spcPts val="0"/>
                        </a:spcBef>
                        <a:spcAft>
                          <a:spcPts val="800"/>
                        </a:spcAft>
                        <a:buNone/>
                      </a:pPr>
                      <a:r>
                        <a:rPr lang="en-GB"/>
                        <a:t>Yellow → Red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0.029</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1.499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1.740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1.161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15.29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8.90 </a:t>
                      </a:r>
                      <a:r>
                        <a:rPr lang="en-GB">
                          <a:solidFill>
                            <a:schemeClr val="dk1"/>
                          </a:solidFill>
                        </a:rPr>
                        <a:t>MeV</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45" name="Google Shape;245;p35"/>
          <p:cNvSpPr txBox="1"/>
          <p:nvPr>
            <p:ph type="title"/>
          </p:nvPr>
        </p:nvSpPr>
        <p:spPr>
          <a:xfrm>
            <a:off x="311700" y="970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6"/>
              <a:buFont typeface="Arial"/>
              <a:buNone/>
            </a:pPr>
            <a:r>
              <a:rPr lang="en-GB"/>
              <a:t>24Na + p Thick Target Cross Sections</a:t>
            </a:r>
            <a:endParaRPr/>
          </a:p>
          <a:p>
            <a:pPr indent="0" lvl="0" marL="0" rtl="0" algn="ctr">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49" name="Shape 249"/>
        <p:cNvGrpSpPr/>
        <p:nvPr/>
      </p:nvGrpSpPr>
      <p:grpSpPr>
        <a:xfrm>
          <a:off x="0" y="0"/>
          <a:ext cx="0" cy="0"/>
          <a:chOff x="0" y="0"/>
          <a:chExt cx="0" cy="0"/>
        </a:xfrm>
      </p:grpSpPr>
      <p:sp>
        <p:nvSpPr>
          <p:cNvPr id="250" name="Google Shape;250;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graphicFrame>
        <p:nvGraphicFramePr>
          <p:cNvPr id="251" name="Google Shape;251;p36"/>
          <p:cNvGraphicFramePr/>
          <p:nvPr/>
        </p:nvGraphicFramePr>
        <p:xfrm>
          <a:off x="1454139" y="945640"/>
          <a:ext cx="3000000" cy="3000000"/>
        </p:xfrm>
        <a:graphic>
          <a:graphicData uri="http://schemas.openxmlformats.org/drawingml/2006/table">
            <a:tbl>
              <a:tblPr>
                <a:noFill/>
                <a:tableStyleId>{5C79E962-0824-4D26-8571-41DF6A32022F}</a:tableStyleId>
              </a:tblPr>
              <a:tblGrid>
                <a:gridCol w="1255475"/>
                <a:gridCol w="709675"/>
                <a:gridCol w="855450"/>
                <a:gridCol w="524475"/>
                <a:gridCol w="977150"/>
                <a:gridCol w="998900"/>
                <a:gridCol w="914575"/>
              </a:tblGrid>
              <a:tr h="429800">
                <a:tc>
                  <a:txBody>
                    <a:bodyPr/>
                    <a:lstStyle/>
                    <a:p>
                      <a:pPr indent="0" lvl="0" marL="0" rtl="0" algn="l">
                        <a:lnSpc>
                          <a:spcPct val="115000"/>
                        </a:lnSpc>
                        <a:spcBef>
                          <a:spcPts val="0"/>
                        </a:spcBef>
                        <a:spcAft>
                          <a:spcPts val="800"/>
                        </a:spcAft>
                        <a:buNone/>
                      </a:pPr>
                      <a:r>
                        <a:rPr b="1" lang="en-GB" sz="1100"/>
                        <a:t>Transition </a:t>
                      </a:r>
                      <a:br>
                        <a:rPr b="1" lang="en-GB" sz="1100"/>
                      </a:br>
                      <a:r>
                        <a:rPr b="1" lang="en-GB" sz="1100"/>
                        <a:t>(Energy range)</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Δx (mg/cm²)</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Nt, 10¹⁸</a:t>
                      </a:r>
                      <a:br>
                        <a:rPr b="1" lang="en-GB" sz="1100"/>
                      </a:br>
                      <a:r>
                        <a:rPr b="1" lang="en-GB" sz="1100"/>
                        <a:t>(nuclei/cm²)</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ΔY, 10⁻9</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Cross section </a:t>
                      </a:r>
                      <a:br>
                        <a:rPr b="1" lang="en-GB" sz="1100"/>
                      </a:br>
                      <a:r>
                        <a:rPr b="1" lang="en-GB" sz="1100"/>
                        <a:t>σ (cm²), </a:t>
                      </a:r>
                      <a:r>
                        <a:rPr b="1" lang="en-GB" sz="1100">
                          <a:latin typeface="Times New Roman"/>
                          <a:ea typeface="Times New Roman"/>
                          <a:cs typeface="Times New Roman"/>
                          <a:sym typeface="Times New Roman"/>
                        </a:rPr>
                        <a:t>10⁻</a:t>
                      </a:r>
                      <a:r>
                        <a:rPr b="1" lang="en-GB">
                          <a:latin typeface="Times New Roman"/>
                          <a:ea typeface="Times New Roman"/>
                          <a:cs typeface="Times New Roman"/>
                          <a:sym typeface="Times New Roman"/>
                        </a:rPr>
                        <a:t>²⁸</a:t>
                      </a:r>
                      <a:endParaRPr b="1" sz="1100">
                        <a:latin typeface="Times New Roman"/>
                        <a:ea typeface="Times New Roman"/>
                        <a:cs typeface="Times New Roman"/>
                        <a:sym typeface="Times New Roman"/>
                      </a:endParaRPr>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Error in </a:t>
                      </a:r>
                      <a:br>
                        <a:rPr b="1" lang="en-GB" sz="1100"/>
                      </a:br>
                      <a:r>
                        <a:rPr b="1" lang="en-GB" sz="1100"/>
                        <a:t>σ (cm²), 1</a:t>
                      </a:r>
                      <a:r>
                        <a:rPr b="1" lang="en-GB" sz="1100">
                          <a:latin typeface="Times New Roman"/>
                          <a:ea typeface="Times New Roman"/>
                          <a:cs typeface="Times New Roman"/>
                          <a:sym typeface="Times New Roman"/>
                        </a:rPr>
                        <a:t>0⁻³⁰</a:t>
                      </a:r>
                      <a:endParaRPr b="1" sz="1100">
                        <a:latin typeface="Times New Roman"/>
                        <a:ea typeface="Times New Roman"/>
                        <a:cs typeface="Times New Roman"/>
                        <a:sym typeface="Times New Roman"/>
                      </a:endParaRPr>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Effective </a:t>
                      </a:r>
                      <a:br>
                        <a:rPr b="1" lang="en-GB" sz="1100"/>
                      </a:br>
                      <a:r>
                        <a:rPr b="1" lang="en-GB" sz="1100"/>
                        <a:t>Energy</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94600">
                <a:tc>
                  <a:txBody>
                    <a:bodyPr/>
                    <a:lstStyle/>
                    <a:p>
                      <a:pPr indent="0" lvl="0" marL="0" rtl="0" algn="ctr">
                        <a:lnSpc>
                          <a:spcPct val="115000"/>
                        </a:lnSpc>
                        <a:spcBef>
                          <a:spcPts val="0"/>
                        </a:spcBef>
                        <a:spcAft>
                          <a:spcPts val="800"/>
                        </a:spcAft>
                        <a:buNone/>
                      </a:pPr>
                      <a:r>
                        <a:rPr lang="en-GB"/>
                        <a:t>Green → Blue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0.062</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3.124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1.239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3.967</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7.545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9.80 MeV</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33275">
                <a:tc>
                  <a:txBody>
                    <a:bodyPr/>
                    <a:lstStyle/>
                    <a:p>
                      <a:pPr indent="0" lvl="0" marL="0" rtl="0" algn="ctr">
                        <a:lnSpc>
                          <a:spcPct val="115000"/>
                        </a:lnSpc>
                        <a:spcBef>
                          <a:spcPts val="0"/>
                        </a:spcBef>
                        <a:spcAft>
                          <a:spcPts val="800"/>
                        </a:spcAft>
                        <a:buNone/>
                      </a:pPr>
                      <a:r>
                        <a:rPr lang="en-GB"/>
                        <a:t>Blue → Yellow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0.093</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4.653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1.363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2.929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5.065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9.30 </a:t>
                      </a:r>
                      <a:r>
                        <a:rPr lang="en-GB">
                          <a:solidFill>
                            <a:schemeClr val="dk1"/>
                          </a:solidFill>
                        </a:rPr>
                        <a:t>MeV</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6250">
                <a:tc>
                  <a:txBody>
                    <a:bodyPr/>
                    <a:lstStyle/>
                    <a:p>
                      <a:pPr indent="0" lvl="0" marL="0" rtl="0" algn="ctr">
                        <a:lnSpc>
                          <a:spcPct val="115000"/>
                        </a:lnSpc>
                        <a:spcBef>
                          <a:spcPts val="0"/>
                        </a:spcBef>
                        <a:spcAft>
                          <a:spcPts val="800"/>
                        </a:spcAft>
                        <a:buNone/>
                      </a:pPr>
                      <a:r>
                        <a:rPr lang="en-GB"/>
                        <a:t>Yellow → Red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0.029</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1.499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1.740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1.161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15.29 </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800"/>
                        </a:spcAft>
                        <a:buNone/>
                      </a:pPr>
                      <a:r>
                        <a:rPr lang="en-GB"/>
                        <a:t>8.90 </a:t>
                      </a:r>
                      <a:r>
                        <a:rPr lang="en-GB">
                          <a:solidFill>
                            <a:schemeClr val="dk1"/>
                          </a:solidFill>
                        </a:rPr>
                        <a:t>MeV</a:t>
                      </a:r>
                      <a:endParaRPr/>
                    </a:p>
                  </a:txBody>
                  <a:tcPr marT="9525" marB="9525"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52" name="Google Shape;252;p36"/>
          <p:cNvSpPr txBox="1"/>
          <p:nvPr>
            <p:ph type="title"/>
          </p:nvPr>
        </p:nvSpPr>
        <p:spPr>
          <a:xfrm>
            <a:off x="311700" y="970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24Na + p Thick Target Cross Sections</a:t>
            </a:r>
            <a:endParaRPr/>
          </a:p>
          <a:p>
            <a:pPr indent="0" lvl="0" marL="0" rtl="0" algn="ctr">
              <a:spcBef>
                <a:spcPts val="0"/>
              </a:spcBef>
              <a:spcAft>
                <a:spcPts val="0"/>
              </a:spcAft>
              <a:buNone/>
            </a:pPr>
            <a:r>
              <a:t/>
            </a:r>
            <a:endParaRPr/>
          </a:p>
        </p:txBody>
      </p:sp>
      <p:pic>
        <p:nvPicPr>
          <p:cNvPr id="253" name="Google Shape;253;p36" title="Figure_1.png"/>
          <p:cNvPicPr preferRelativeResize="0"/>
          <p:nvPr/>
        </p:nvPicPr>
        <p:blipFill>
          <a:blip r:embed="rId3">
            <a:alphaModFix/>
          </a:blip>
          <a:stretch>
            <a:fillRect/>
          </a:stretch>
        </p:blipFill>
        <p:spPr>
          <a:xfrm>
            <a:off x="127250" y="1770800"/>
            <a:ext cx="4718500" cy="3145676"/>
          </a:xfrm>
          <a:prstGeom prst="rect">
            <a:avLst/>
          </a:prstGeom>
          <a:noFill/>
          <a:ln>
            <a:noFill/>
          </a:ln>
        </p:spPr>
      </p:pic>
      <p:sp>
        <p:nvSpPr>
          <p:cNvPr id="254" name="Google Shape;254;p36"/>
          <p:cNvSpPr/>
          <p:nvPr/>
        </p:nvSpPr>
        <p:spPr>
          <a:xfrm>
            <a:off x="4691038" y="829000"/>
            <a:ext cx="3144900" cy="2154300"/>
          </a:xfrm>
          <a:prstGeom prst="roundRect">
            <a:avLst>
              <a:gd fmla="val 16667" name="adj"/>
            </a:avLst>
          </a:prstGeom>
          <a:noFill/>
          <a:ln cap="flat" cmpd="sng" w="762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58" name="Shape 258"/>
        <p:cNvGrpSpPr/>
        <p:nvPr/>
      </p:nvGrpSpPr>
      <p:grpSpPr>
        <a:xfrm>
          <a:off x="0" y="0"/>
          <a:ext cx="0" cy="0"/>
          <a:chOff x="0" y="0"/>
          <a:chExt cx="0" cy="0"/>
        </a:xfrm>
      </p:grpSpPr>
      <p:sp>
        <p:nvSpPr>
          <p:cNvPr id="259" name="Google Shape;259;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9 MV Experiment</a:t>
            </a:r>
            <a:endParaRPr/>
          </a:p>
        </p:txBody>
      </p:sp>
      <p:sp>
        <p:nvSpPr>
          <p:cNvPr id="260" name="Google Shape;260;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baseline="30000" lang="en-GB"/>
              <a:t>108</a:t>
            </a:r>
            <a:r>
              <a:rPr lang="en-GB"/>
              <a:t>Cd + </a:t>
            </a:r>
            <a:r>
              <a:rPr lang="en-GB"/>
              <a:t>𝛼(24 MeV) </a:t>
            </a:r>
            <a:endParaRPr/>
          </a:p>
          <a:p>
            <a:pPr indent="-317500" lvl="1" marL="914400" rtl="0" algn="l">
              <a:spcBef>
                <a:spcPts val="0"/>
              </a:spcBef>
              <a:spcAft>
                <a:spcPts val="0"/>
              </a:spcAft>
              <a:buSzPts val="1400"/>
              <a:buChar char="➢"/>
            </a:pPr>
            <a:r>
              <a:rPr lang="en-GB"/>
              <a:t>prompt gammas from Sn</a:t>
            </a:r>
            <a:endParaRPr/>
          </a:p>
          <a:p>
            <a:pPr indent="-342900" lvl="0" marL="457200" rtl="0" algn="l">
              <a:spcBef>
                <a:spcPts val="0"/>
              </a:spcBef>
              <a:spcAft>
                <a:spcPts val="0"/>
              </a:spcAft>
              <a:buSzPts val="1800"/>
              <a:buChar char="❖"/>
            </a:pPr>
            <a:r>
              <a:rPr lang="en-GB"/>
              <a:t>Rosphere: 𝛾-</a:t>
            </a:r>
            <a:r>
              <a:rPr lang="en-GB"/>
              <a:t>𝛾 coincidences</a:t>
            </a:r>
            <a:endParaRPr/>
          </a:p>
          <a:p>
            <a:pPr indent="-317500" lvl="1" marL="914400" rtl="0" algn="l">
              <a:spcBef>
                <a:spcPts val="0"/>
              </a:spcBef>
              <a:spcAft>
                <a:spcPts val="0"/>
              </a:spcAft>
              <a:buSzPts val="1400"/>
              <a:buChar char="➢"/>
            </a:pPr>
            <a:r>
              <a:rPr lang="en-GB"/>
              <a:t>Calibrate spectra</a:t>
            </a:r>
            <a:endParaRPr/>
          </a:p>
          <a:p>
            <a:pPr indent="-317500" lvl="1" marL="914400" rtl="0" algn="l">
              <a:spcBef>
                <a:spcPts val="0"/>
              </a:spcBef>
              <a:spcAft>
                <a:spcPts val="0"/>
              </a:spcAft>
              <a:buSzPts val="1400"/>
              <a:buChar char="➢"/>
            </a:pPr>
            <a:r>
              <a:rPr lang="en-GB"/>
              <a:t>Construct </a:t>
            </a:r>
            <a:r>
              <a:rPr lang="en-GB" sz="1800"/>
              <a:t>𝛾-𝛾 matrix</a:t>
            </a:r>
            <a:endParaRPr sz="1800"/>
          </a:p>
          <a:p>
            <a:pPr indent="-317500" lvl="1" marL="914400" rtl="0" algn="l">
              <a:spcBef>
                <a:spcPts val="0"/>
              </a:spcBef>
              <a:spcAft>
                <a:spcPts val="0"/>
              </a:spcAft>
              <a:buSzPts val="1400"/>
              <a:buChar char="➢"/>
            </a:pPr>
            <a:r>
              <a:rPr lang="en-GB"/>
              <a:t>Infer lifetimes from doppler shifts</a:t>
            </a:r>
            <a:endParaRPr/>
          </a:p>
          <a:p>
            <a:pPr indent="0" lvl="0" marL="914400" rtl="0" algn="l">
              <a:spcBef>
                <a:spcPts val="1200"/>
              </a:spcBef>
              <a:spcAft>
                <a:spcPts val="1200"/>
              </a:spcAft>
              <a:buNone/>
            </a:pPr>
            <a:br>
              <a:rPr lang="en-GB" sz="1400"/>
            </a:br>
            <a:br>
              <a:rPr lang="en-GB"/>
            </a:br>
            <a:endParaRPr/>
          </a:p>
        </p:txBody>
      </p:sp>
      <p:sp>
        <p:nvSpPr>
          <p:cNvPr id="261" name="Google Shape;261;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262" name="Google Shape;262;p37"/>
          <p:cNvPicPr preferRelativeResize="0"/>
          <p:nvPr/>
        </p:nvPicPr>
        <p:blipFill>
          <a:blip r:embed="rId3">
            <a:alphaModFix/>
          </a:blip>
          <a:stretch>
            <a:fillRect/>
          </a:stretch>
        </p:blipFill>
        <p:spPr>
          <a:xfrm>
            <a:off x="5764775" y="60675"/>
            <a:ext cx="2760949" cy="49083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66" name="Shape 266"/>
        <p:cNvGrpSpPr/>
        <p:nvPr/>
      </p:nvGrpSpPr>
      <p:grpSpPr>
        <a:xfrm>
          <a:off x="0" y="0"/>
          <a:ext cx="0" cy="0"/>
          <a:chOff x="0" y="0"/>
          <a:chExt cx="0" cy="0"/>
        </a:xfrm>
      </p:grpSpPr>
      <p:sp>
        <p:nvSpPr>
          <p:cNvPr id="267" name="Google Shape;26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9 MV Experiment</a:t>
            </a:r>
            <a:endParaRPr/>
          </a:p>
        </p:txBody>
      </p:sp>
      <p:sp>
        <p:nvSpPr>
          <p:cNvPr id="268" name="Google Shape;268;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baseline="30000" lang="en-GB"/>
              <a:t>108</a:t>
            </a:r>
            <a:r>
              <a:rPr lang="en-GB"/>
              <a:t>Cd + 𝛼(24 MeV) </a:t>
            </a:r>
            <a:endParaRPr/>
          </a:p>
          <a:p>
            <a:pPr indent="-317500" lvl="1" marL="914400" rtl="0" algn="l">
              <a:spcBef>
                <a:spcPts val="0"/>
              </a:spcBef>
              <a:spcAft>
                <a:spcPts val="0"/>
              </a:spcAft>
              <a:buSzPts val="1400"/>
              <a:buChar char="➢"/>
            </a:pPr>
            <a:r>
              <a:rPr lang="en-GB"/>
              <a:t>prompt gammas from Sn</a:t>
            </a:r>
            <a:endParaRPr/>
          </a:p>
          <a:p>
            <a:pPr indent="-342900" lvl="0" marL="457200" rtl="0" algn="l">
              <a:spcBef>
                <a:spcPts val="0"/>
              </a:spcBef>
              <a:spcAft>
                <a:spcPts val="0"/>
              </a:spcAft>
              <a:buSzPts val="1800"/>
              <a:buChar char="❖"/>
            </a:pPr>
            <a:r>
              <a:rPr lang="en-GB"/>
              <a:t>Rosphere: 𝛾-𝛾 coincidences</a:t>
            </a:r>
            <a:endParaRPr/>
          </a:p>
          <a:p>
            <a:pPr indent="-317500" lvl="1" marL="914400" rtl="0" algn="l">
              <a:spcBef>
                <a:spcPts val="0"/>
              </a:spcBef>
              <a:spcAft>
                <a:spcPts val="0"/>
              </a:spcAft>
              <a:buSzPts val="1400"/>
              <a:buChar char="➢"/>
            </a:pPr>
            <a:r>
              <a:rPr lang="en-GB"/>
              <a:t>Calibrate spectra</a:t>
            </a:r>
            <a:endParaRPr/>
          </a:p>
          <a:p>
            <a:pPr indent="-317500" lvl="1" marL="914400" rtl="0" algn="l">
              <a:spcBef>
                <a:spcPts val="0"/>
              </a:spcBef>
              <a:spcAft>
                <a:spcPts val="0"/>
              </a:spcAft>
              <a:buSzPts val="1400"/>
              <a:buChar char="➢"/>
            </a:pPr>
            <a:r>
              <a:rPr lang="en-GB"/>
              <a:t>Construct </a:t>
            </a:r>
            <a:r>
              <a:rPr lang="en-GB" sz="1800"/>
              <a:t>𝛾-𝛾 matrix</a:t>
            </a:r>
            <a:endParaRPr sz="1800"/>
          </a:p>
          <a:p>
            <a:pPr indent="-317500" lvl="1" marL="914400" rtl="0" algn="l">
              <a:spcBef>
                <a:spcPts val="0"/>
              </a:spcBef>
              <a:spcAft>
                <a:spcPts val="0"/>
              </a:spcAft>
              <a:buSzPts val="1400"/>
              <a:buChar char="➢"/>
            </a:pPr>
            <a:r>
              <a:rPr lang="en-GB"/>
              <a:t>Infer lifetimes from doppler shifts</a:t>
            </a:r>
            <a:endParaRPr/>
          </a:p>
          <a:p>
            <a:pPr indent="0" lvl="0" marL="0" rtl="0" algn="l">
              <a:spcBef>
                <a:spcPts val="1200"/>
              </a:spcBef>
              <a:spcAft>
                <a:spcPts val="0"/>
              </a:spcAft>
              <a:buNone/>
            </a:pPr>
            <a:r>
              <a:t/>
            </a:r>
            <a:endParaRPr sz="1400"/>
          </a:p>
          <a:p>
            <a:pPr indent="0" lvl="0" marL="0" rtl="0" algn="l">
              <a:spcBef>
                <a:spcPts val="1200"/>
              </a:spcBef>
              <a:spcAft>
                <a:spcPts val="1200"/>
              </a:spcAft>
              <a:buNone/>
            </a:pPr>
            <a:r>
              <a:rPr lang="en-GB" sz="1400"/>
              <a:t>We did not have time</a:t>
            </a:r>
            <a:br>
              <a:rPr lang="en-GB" sz="1400"/>
            </a:br>
            <a:r>
              <a:rPr lang="en-GB" sz="1400"/>
              <a:t> to do this… </a:t>
            </a:r>
            <a:br>
              <a:rPr lang="en-GB"/>
            </a:br>
            <a:endParaRPr/>
          </a:p>
        </p:txBody>
      </p:sp>
      <p:sp>
        <p:nvSpPr>
          <p:cNvPr id="269" name="Google Shape;269;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270" name="Google Shape;270;p38"/>
          <p:cNvPicPr preferRelativeResize="0"/>
          <p:nvPr/>
        </p:nvPicPr>
        <p:blipFill>
          <a:blip r:embed="rId3">
            <a:alphaModFix/>
          </a:blip>
          <a:stretch>
            <a:fillRect/>
          </a:stretch>
        </p:blipFill>
        <p:spPr>
          <a:xfrm>
            <a:off x="5764775" y="60675"/>
            <a:ext cx="2760949" cy="4908375"/>
          </a:xfrm>
          <a:prstGeom prst="rect">
            <a:avLst/>
          </a:prstGeom>
          <a:noFill/>
          <a:ln>
            <a:noFill/>
          </a:ln>
        </p:spPr>
      </p:pic>
      <p:pic>
        <p:nvPicPr>
          <p:cNvPr id="271" name="Google Shape;271;p38"/>
          <p:cNvPicPr preferRelativeResize="0"/>
          <p:nvPr/>
        </p:nvPicPr>
        <p:blipFill>
          <a:blip r:embed="rId4">
            <a:alphaModFix/>
          </a:blip>
          <a:stretch>
            <a:fillRect/>
          </a:stretch>
        </p:blipFill>
        <p:spPr>
          <a:xfrm>
            <a:off x="2414275" y="2656550"/>
            <a:ext cx="3165500" cy="2367250"/>
          </a:xfrm>
          <a:prstGeom prst="rect">
            <a:avLst/>
          </a:prstGeom>
          <a:noFill/>
          <a:ln>
            <a:noFill/>
          </a:ln>
        </p:spPr>
      </p:pic>
      <p:pic>
        <p:nvPicPr>
          <p:cNvPr id="272" name="Google Shape;272;p38" title="worlds-smallest-violin.mp3">
            <a:hlinkClick r:id="rId5"/>
          </p:cNvPr>
          <p:cNvPicPr preferRelativeResize="0"/>
          <p:nvPr/>
        </p:nvPicPr>
        <p:blipFill>
          <a:blip r:embed="rId6">
            <a:alphaModFix/>
          </a:blip>
          <a:stretch>
            <a:fillRect/>
          </a:stretch>
        </p:blipFill>
        <p:spPr>
          <a:xfrm>
            <a:off x="152400" y="4721275"/>
            <a:ext cx="269825" cy="269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76" name="Shape 276"/>
        <p:cNvGrpSpPr/>
        <p:nvPr/>
      </p:nvGrpSpPr>
      <p:grpSpPr>
        <a:xfrm>
          <a:off x="0" y="0"/>
          <a:ext cx="0" cy="0"/>
          <a:chOff x="0" y="0"/>
          <a:chExt cx="0" cy="0"/>
        </a:xfrm>
      </p:grpSpPr>
      <p:sp>
        <p:nvSpPr>
          <p:cNvPr id="277" name="Google Shape;277;p39"/>
          <p:cNvSpPr txBox="1"/>
          <p:nvPr>
            <p:ph type="title"/>
          </p:nvPr>
        </p:nvSpPr>
        <p:spPr>
          <a:xfrm>
            <a:off x="311713"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A</a:t>
            </a:r>
            <a:r>
              <a:rPr lang="en-GB"/>
              <a:t> word of appreciation</a:t>
            </a:r>
            <a:endParaRPr/>
          </a:p>
        </p:txBody>
      </p:sp>
      <p:sp>
        <p:nvSpPr>
          <p:cNvPr id="278" name="Google Shape;278;p39"/>
          <p:cNvSpPr txBox="1"/>
          <p:nvPr>
            <p:ph idx="1" type="body"/>
          </p:nvPr>
        </p:nvSpPr>
        <p:spPr>
          <a:xfrm>
            <a:off x="311700" y="565250"/>
            <a:ext cx="8520600" cy="3416400"/>
          </a:xfrm>
          <a:prstGeom prst="rect">
            <a:avLst/>
          </a:prstGeom>
        </p:spPr>
        <p:txBody>
          <a:bodyPr anchorCtr="0" anchor="t" bIns="91425" lIns="91425" spcFirstLastPara="1" rIns="91425" wrap="square" tIns="91425">
            <a:normAutofit/>
          </a:bodyPr>
          <a:lstStyle/>
          <a:p>
            <a:pPr indent="0" lvl="0" marL="0" rtl="0" algn="just">
              <a:spcBef>
                <a:spcPts val="1200"/>
              </a:spcBef>
              <a:spcAft>
                <a:spcPts val="0"/>
              </a:spcAft>
              <a:buClr>
                <a:schemeClr val="dk1"/>
              </a:buClr>
              <a:buSzPts val="1100"/>
              <a:buFont typeface="Arial"/>
              <a:buNone/>
            </a:pPr>
            <a:r>
              <a:rPr lang="en-GB" sz="1600">
                <a:solidFill>
                  <a:schemeClr val="dk1"/>
                </a:solidFill>
              </a:rPr>
              <a:t>All members of the green team sincerely thank the IFIN-HH team for organizing such a memorable and beneficial event. We thank all the professors, supervisors, and lab employees for their tireless work and favorable approach to all the participants and this event in general. The green team expresses gratitude to all of you. We look forward to further cooperation.</a:t>
            </a:r>
            <a:endParaRPr sz="1600">
              <a:solidFill>
                <a:schemeClr val="dk1"/>
              </a:solidFill>
            </a:endParaRPr>
          </a:p>
          <a:p>
            <a:pPr indent="0" lvl="0" marL="0" rtl="0" algn="l">
              <a:spcBef>
                <a:spcPts val="1200"/>
              </a:spcBef>
              <a:spcAft>
                <a:spcPts val="1200"/>
              </a:spcAft>
              <a:buNone/>
            </a:pPr>
            <a:r>
              <a:t/>
            </a:r>
            <a:endParaRPr/>
          </a:p>
        </p:txBody>
      </p:sp>
      <p:sp>
        <p:nvSpPr>
          <p:cNvPr id="279" name="Google Shape;279;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280" name="Google Shape;280;p39" title="20260514_102053.jpg"/>
          <p:cNvPicPr preferRelativeResize="0"/>
          <p:nvPr/>
        </p:nvPicPr>
        <p:blipFill>
          <a:blip r:embed="rId3">
            <a:alphaModFix/>
          </a:blip>
          <a:stretch>
            <a:fillRect/>
          </a:stretch>
        </p:blipFill>
        <p:spPr>
          <a:xfrm>
            <a:off x="2399050" y="1831325"/>
            <a:ext cx="4345923" cy="32255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284" name="Shape 284"/>
        <p:cNvGrpSpPr/>
        <p:nvPr/>
      </p:nvGrpSpPr>
      <p:grpSpPr>
        <a:xfrm>
          <a:off x="0" y="0"/>
          <a:ext cx="0" cy="0"/>
          <a:chOff x="0" y="0"/>
          <a:chExt cx="0" cy="0"/>
        </a:xfrm>
      </p:grpSpPr>
      <p:sp>
        <p:nvSpPr>
          <p:cNvPr id="285" name="Google Shape;285;p40"/>
          <p:cNvSpPr txBox="1"/>
          <p:nvPr>
            <p:ph type="ctrTitle"/>
          </p:nvPr>
        </p:nvSpPr>
        <p:spPr>
          <a:xfrm>
            <a:off x="311708" y="519150"/>
            <a:ext cx="8520600" cy="205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latin typeface="Georgia"/>
                <a:ea typeface="Georgia"/>
                <a:cs typeface="Georgia"/>
                <a:sym typeface="Georgia"/>
              </a:rPr>
              <a:t>Thank You!</a:t>
            </a:r>
            <a:endParaRPr>
              <a:latin typeface="Georgia"/>
              <a:ea typeface="Georgia"/>
              <a:cs typeface="Georgia"/>
              <a:sym typeface="Georgia"/>
            </a:endParaRPr>
          </a:p>
        </p:txBody>
      </p:sp>
      <p:pic>
        <p:nvPicPr>
          <p:cNvPr id="286" name="Google Shape;286;p40" title="asb12u.gif"/>
          <p:cNvPicPr preferRelativeResize="0"/>
          <p:nvPr/>
        </p:nvPicPr>
        <p:blipFill>
          <a:blip r:embed="rId3">
            <a:alphaModFix/>
          </a:blip>
          <a:stretch>
            <a:fillRect/>
          </a:stretch>
        </p:blipFill>
        <p:spPr>
          <a:xfrm>
            <a:off x="1895375" y="1773588"/>
            <a:ext cx="5192675" cy="2913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graphicFrame>
        <p:nvGraphicFramePr>
          <p:cNvPr id="291" name="Google Shape;291;p41"/>
          <p:cNvGraphicFramePr/>
          <p:nvPr/>
        </p:nvGraphicFramePr>
        <p:xfrm>
          <a:off x="311700" y="445025"/>
          <a:ext cx="3000000" cy="3000000"/>
        </p:xfrm>
        <a:graphic>
          <a:graphicData uri="http://schemas.openxmlformats.org/drawingml/2006/table">
            <a:tbl>
              <a:tblPr>
                <a:noFill/>
                <a:tableStyleId>{69F7D0E1-4E64-43BF-AA71-DD1BCACF6997}</a:tableStyleId>
              </a:tblPr>
              <a:tblGrid>
                <a:gridCol w="1447800"/>
                <a:gridCol w="1447800"/>
                <a:gridCol w="1447800"/>
                <a:gridCol w="1447800"/>
                <a:gridCol w="1447800"/>
              </a:tblGrid>
              <a:tr h="381000">
                <a:tc>
                  <a:txBody>
                    <a:bodyPr/>
                    <a:lstStyle/>
                    <a:p>
                      <a:pPr indent="0" lvl="0" marL="0" rtl="0" algn="l">
                        <a:spcBef>
                          <a:spcPts val="0"/>
                        </a:spcBef>
                        <a:spcAft>
                          <a:spcPts val="0"/>
                        </a:spcAft>
                        <a:buNone/>
                      </a:pPr>
                      <a:r>
                        <a:rPr lang="en-GB"/>
                        <a:t>Mg24+n 1368kev</a:t>
                      </a:r>
                      <a:endParaRPr/>
                    </a:p>
                  </a:txBody>
                  <a:tcPr marT="91425" marB="91425" marR="91425" marL="91425"/>
                </a:tc>
                <a:tc>
                  <a:txBody>
                    <a:bodyPr/>
                    <a:lstStyle/>
                    <a:p>
                      <a:pPr indent="0" lvl="0" marL="0" rtl="0" algn="l">
                        <a:spcBef>
                          <a:spcPts val="0"/>
                        </a:spcBef>
                        <a:spcAft>
                          <a:spcPts val="0"/>
                        </a:spcAft>
                        <a:buNone/>
                      </a:pPr>
                      <a:r>
                        <a:rPr lang="en-GB"/>
                        <a:t>energy</a:t>
                      </a:r>
                      <a:endParaRPr/>
                    </a:p>
                  </a:txBody>
                  <a:tcPr marT="91425" marB="91425" marR="91425" marL="91425"/>
                </a:tc>
                <a:tc>
                  <a:txBody>
                    <a:bodyPr/>
                    <a:lstStyle/>
                    <a:p>
                      <a:pPr indent="0" lvl="0" marL="0" rtl="0" algn="l">
                        <a:spcBef>
                          <a:spcPts val="0"/>
                        </a:spcBef>
                        <a:spcAft>
                          <a:spcPts val="0"/>
                        </a:spcAft>
                        <a:buNone/>
                      </a:pPr>
                      <a:r>
                        <a:rPr lang="en-GB"/>
                        <a:t>Y</a:t>
                      </a:r>
                      <a:endParaRPr/>
                    </a:p>
                  </a:txBody>
                  <a:tcPr marT="91425" marB="91425" marR="91425" marL="91425"/>
                </a:tc>
                <a:tc>
                  <a:txBody>
                    <a:bodyPr/>
                    <a:lstStyle/>
                    <a:p>
                      <a:pPr indent="0" lvl="0" marL="0" rtl="0" algn="l">
                        <a:spcBef>
                          <a:spcPts val="0"/>
                        </a:spcBef>
                        <a:spcAft>
                          <a:spcPts val="0"/>
                        </a:spcAft>
                        <a:buNone/>
                      </a:pPr>
                      <a:r>
                        <a:rPr lang="en-GB"/>
                        <a:t>Yerr</a:t>
                      </a:r>
                      <a:endParaRPr/>
                    </a:p>
                  </a:txBody>
                  <a:tcPr marT="91425" marB="91425" marR="91425" marL="91425"/>
                </a:tc>
                <a:tc>
                  <a:txBody>
                    <a:bodyPr/>
                    <a:lstStyle/>
                    <a:p>
                      <a:pPr indent="0" lvl="0" marL="0" rtl="0" algn="l">
                        <a:spcBef>
                          <a:spcPts val="0"/>
                        </a:spcBef>
                        <a:spcAft>
                          <a:spcPts val="0"/>
                        </a:spcAft>
                        <a:buNone/>
                      </a:pPr>
                      <a:r>
                        <a:rPr lang="en-GB"/>
                        <a:t>X mg/cm2</a:t>
                      </a:r>
                      <a:endParaRPr/>
                    </a:p>
                  </a:txBody>
                  <a:tcPr marT="91425" marB="91425" marR="91425" marL="91425"/>
                </a:tc>
              </a:tr>
              <a:tr h="381000">
                <a:tc>
                  <a:txBody>
                    <a:bodyPr/>
                    <a:lstStyle/>
                    <a:p>
                      <a:pPr indent="0" lvl="0" marL="0" rtl="0" algn="l">
                        <a:spcBef>
                          <a:spcPts val="0"/>
                        </a:spcBef>
                        <a:spcAft>
                          <a:spcPts val="0"/>
                        </a:spcAft>
                        <a:buNone/>
                      </a:pPr>
                      <a:r>
                        <a:rPr lang="en-GB"/>
                        <a:t>green</a:t>
                      </a:r>
                      <a:endParaRPr/>
                    </a:p>
                  </a:txBody>
                  <a:tcPr marT="91425" marB="91425" marR="91425" marL="91425"/>
                </a:tc>
                <a:tc>
                  <a:txBody>
                    <a:bodyPr/>
                    <a:lstStyle/>
                    <a:p>
                      <a:pPr indent="0" lvl="0" marL="0" rtl="0" algn="l">
                        <a:spcBef>
                          <a:spcPts val="0"/>
                        </a:spcBef>
                        <a:spcAft>
                          <a:spcPts val="0"/>
                        </a:spcAft>
                        <a:buNone/>
                      </a:pPr>
                      <a:r>
                        <a:rPr lang="en-GB"/>
                        <a:t>10 Mev</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GB"/>
                        <a:t>1.6027</a:t>
                      </a:r>
                      <a:endParaRPr/>
                    </a:p>
                  </a:txBody>
                  <a:tcPr marT="91425" marB="91425" marR="91425" marL="91425"/>
                </a:tc>
              </a:tr>
              <a:tr h="381000">
                <a:tc>
                  <a:txBody>
                    <a:bodyPr/>
                    <a:lstStyle/>
                    <a:p>
                      <a:pPr indent="0" lvl="0" marL="0" rtl="0" algn="l">
                        <a:spcBef>
                          <a:spcPts val="0"/>
                        </a:spcBef>
                        <a:spcAft>
                          <a:spcPts val="0"/>
                        </a:spcAft>
                        <a:buNone/>
                      </a:pPr>
                      <a:r>
                        <a:rPr lang="en-GB"/>
                        <a:t>blue</a:t>
                      </a:r>
                      <a:endParaRPr/>
                    </a:p>
                  </a:txBody>
                  <a:tcPr marT="91425" marB="91425" marR="91425" marL="91425"/>
                </a:tc>
                <a:tc>
                  <a:txBody>
                    <a:bodyPr/>
                    <a:lstStyle/>
                    <a:p>
                      <a:pPr indent="0" lvl="0" marL="0" rtl="0" algn="l">
                        <a:spcBef>
                          <a:spcPts val="0"/>
                        </a:spcBef>
                        <a:spcAft>
                          <a:spcPts val="0"/>
                        </a:spcAft>
                        <a:buNone/>
                      </a:pPr>
                      <a:r>
                        <a:rPr lang="en-GB"/>
                        <a:t>9.6 Mev</a:t>
                      </a:r>
                      <a:endParaRPr/>
                    </a:p>
                  </a:txBody>
                  <a:tcPr marT="91425" marB="91425" marR="91425" marL="91425"/>
                </a:tc>
                <a:tc>
                  <a:txBody>
                    <a:bodyPr/>
                    <a:lstStyle/>
                    <a:p>
                      <a:pPr indent="0" lvl="0" marL="0" rtl="0" algn="l">
                        <a:spcBef>
                          <a:spcPts val="0"/>
                        </a:spcBef>
                        <a:spcAft>
                          <a:spcPts val="0"/>
                        </a:spcAft>
                        <a:buNone/>
                      </a:pPr>
                      <a:r>
                        <a:rPr lang="en-GB"/>
                        <a:t>1.55e-09</a:t>
                      </a:r>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7.62e-12</a:t>
                      </a:r>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1.5404</a:t>
                      </a:r>
                      <a:endParaRPr/>
                    </a:p>
                  </a:txBody>
                  <a:tcPr marT="91425" marB="91425" marR="91425" marL="91425"/>
                </a:tc>
              </a:tr>
              <a:tr h="381000">
                <a:tc>
                  <a:txBody>
                    <a:bodyPr/>
                    <a:lstStyle/>
                    <a:p>
                      <a:pPr indent="0" lvl="0" marL="0" rtl="0" algn="l">
                        <a:spcBef>
                          <a:spcPts val="0"/>
                        </a:spcBef>
                        <a:spcAft>
                          <a:spcPts val="0"/>
                        </a:spcAft>
                        <a:buNone/>
                      </a:pPr>
                      <a:r>
                        <a:rPr lang="en-GB"/>
                        <a:t>yellow</a:t>
                      </a:r>
                      <a:endParaRPr/>
                    </a:p>
                  </a:txBody>
                  <a:tcPr marT="91425" marB="91425" marR="91425" marL="91425"/>
                </a:tc>
                <a:tc>
                  <a:txBody>
                    <a:bodyPr/>
                    <a:lstStyle/>
                    <a:p>
                      <a:pPr indent="0" lvl="0" marL="0" rtl="0" algn="l">
                        <a:spcBef>
                          <a:spcPts val="0"/>
                        </a:spcBef>
                        <a:spcAft>
                          <a:spcPts val="0"/>
                        </a:spcAft>
                        <a:buNone/>
                      </a:pPr>
                      <a:r>
                        <a:rPr lang="en-GB"/>
                        <a:t>9.0 Mev</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GB">
                          <a:solidFill>
                            <a:schemeClr val="dk1"/>
                          </a:solidFill>
                        </a:rPr>
                        <a:t>8.65e-10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3.82e-11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1.4476</a:t>
                      </a:r>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None/>
                      </a:pPr>
                      <a:r>
                        <a:rPr lang="en-GB"/>
                        <a:t>red</a:t>
                      </a:r>
                      <a:endParaRPr/>
                    </a:p>
                  </a:txBody>
                  <a:tcPr marT="91425" marB="91425" marR="91425" marL="91425"/>
                </a:tc>
                <a:tc>
                  <a:txBody>
                    <a:bodyPr/>
                    <a:lstStyle/>
                    <a:p>
                      <a:pPr indent="0" lvl="0" marL="0" rtl="0" algn="l">
                        <a:spcBef>
                          <a:spcPts val="0"/>
                        </a:spcBef>
                        <a:spcAft>
                          <a:spcPts val="0"/>
                        </a:spcAft>
                        <a:buNone/>
                      </a:pPr>
                      <a:r>
                        <a:rPr lang="en-GB"/>
                        <a:t>8.8 Mev</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GB"/>
                        <a:t>3.03e-10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4.84e-12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1.4177</a:t>
                      </a:r>
                      <a:endParaRPr/>
                    </a:p>
                  </a:txBody>
                  <a:tcPr marT="91425" marB="91425" marR="91425" marL="91425">
                    <a:lnL cap="flat" cmpd="sng" w="9525">
                      <a:solidFill>
                        <a:srgbClr val="9E9E9E"/>
                      </a:solidFill>
                      <a:prstDash val="solid"/>
                      <a:round/>
                      <a:headEnd len="sm" w="sm" type="none"/>
                      <a:tailEnd len="sm" w="sm" type="none"/>
                    </a:lnL>
                  </a:tcPr>
                </a:tc>
              </a:tr>
            </a:tbl>
          </a:graphicData>
        </a:graphic>
      </p:graphicFrame>
      <p:sp>
        <p:nvSpPr>
          <p:cNvPr id="292" name="Google Shape;292;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graphicFrame>
        <p:nvGraphicFramePr>
          <p:cNvPr id="293" name="Google Shape;293;p41"/>
          <p:cNvGraphicFramePr/>
          <p:nvPr/>
        </p:nvGraphicFramePr>
        <p:xfrm>
          <a:off x="460300" y="2775775"/>
          <a:ext cx="3000000" cy="3000000"/>
        </p:xfrm>
        <a:graphic>
          <a:graphicData uri="http://schemas.openxmlformats.org/drawingml/2006/table">
            <a:tbl>
              <a:tblPr>
                <a:noFill/>
                <a:tableStyleId>{69F7D0E1-4E64-43BF-AA71-DD1BCACF6997}</a:tableStyleId>
              </a:tblPr>
              <a:tblGrid>
                <a:gridCol w="1447800"/>
                <a:gridCol w="1447800"/>
                <a:gridCol w="1447800"/>
                <a:gridCol w="1447800"/>
                <a:gridCol w="1447800"/>
              </a:tblGrid>
              <a:tr h="381000">
                <a:tc>
                  <a:txBody>
                    <a:bodyPr/>
                    <a:lstStyle/>
                    <a:p>
                      <a:pPr indent="0" lvl="0" marL="0" rtl="0" algn="l">
                        <a:spcBef>
                          <a:spcPts val="0"/>
                        </a:spcBef>
                        <a:spcAft>
                          <a:spcPts val="0"/>
                        </a:spcAft>
                        <a:buNone/>
                      </a:pPr>
                      <a:r>
                        <a:rPr lang="en-GB"/>
                        <a:t>na24</a:t>
                      </a:r>
                      <a:endParaRPr/>
                    </a:p>
                  </a:txBody>
                  <a:tcPr marT="91425" marB="91425" marR="91425" marL="91425"/>
                </a:tc>
                <a:tc>
                  <a:txBody>
                    <a:bodyPr/>
                    <a:lstStyle/>
                    <a:p>
                      <a:pPr indent="0" lvl="0" marL="0" rtl="0" algn="l">
                        <a:spcBef>
                          <a:spcPts val="0"/>
                        </a:spcBef>
                        <a:spcAft>
                          <a:spcPts val="0"/>
                        </a:spcAft>
                        <a:buNone/>
                      </a:pPr>
                      <a:r>
                        <a:rPr lang="en-GB"/>
                        <a:t>energy</a:t>
                      </a:r>
                      <a:endParaRPr/>
                    </a:p>
                  </a:txBody>
                  <a:tcPr marT="91425" marB="91425" marR="91425" marL="91425"/>
                </a:tc>
                <a:tc>
                  <a:txBody>
                    <a:bodyPr/>
                    <a:lstStyle/>
                    <a:p>
                      <a:pPr indent="0" lvl="0" marL="0" rtl="0" algn="l">
                        <a:spcBef>
                          <a:spcPts val="0"/>
                        </a:spcBef>
                        <a:spcAft>
                          <a:spcPts val="0"/>
                        </a:spcAft>
                        <a:buNone/>
                      </a:pPr>
                      <a:r>
                        <a:rPr lang="en-GB"/>
                        <a:t>Y</a:t>
                      </a:r>
                      <a:endParaRPr/>
                    </a:p>
                  </a:txBody>
                  <a:tcPr marT="91425" marB="91425" marR="91425" marL="91425"/>
                </a:tc>
                <a:tc>
                  <a:txBody>
                    <a:bodyPr/>
                    <a:lstStyle/>
                    <a:p>
                      <a:pPr indent="0" lvl="0" marL="0" rtl="0" algn="l">
                        <a:spcBef>
                          <a:spcPts val="0"/>
                        </a:spcBef>
                        <a:spcAft>
                          <a:spcPts val="0"/>
                        </a:spcAft>
                        <a:buNone/>
                      </a:pPr>
                      <a:r>
                        <a:rPr lang="en-GB"/>
                        <a:t>Yerr</a:t>
                      </a:r>
                      <a:endParaRPr/>
                    </a:p>
                  </a:txBody>
                  <a:tcPr marT="91425" marB="91425" marR="91425" marL="91425"/>
                </a:tc>
                <a:tc>
                  <a:txBody>
                    <a:bodyPr/>
                    <a:lstStyle/>
                    <a:p>
                      <a:pPr indent="0" lvl="0" marL="0" rtl="0" algn="l">
                        <a:spcBef>
                          <a:spcPts val="0"/>
                        </a:spcBef>
                        <a:spcAft>
                          <a:spcPts val="0"/>
                        </a:spcAft>
                        <a:buNone/>
                      </a:pPr>
                      <a:r>
                        <a:rPr lang="en-GB"/>
                        <a:t>X mg/cm2</a:t>
                      </a:r>
                      <a:endParaRPr/>
                    </a:p>
                  </a:txBody>
                  <a:tcPr marT="91425" marB="91425" marR="91425" marL="91425"/>
                </a:tc>
              </a:tr>
              <a:tr h="381000">
                <a:tc>
                  <a:txBody>
                    <a:bodyPr/>
                    <a:lstStyle/>
                    <a:p>
                      <a:pPr indent="0" lvl="0" marL="0" rtl="0" algn="l">
                        <a:spcBef>
                          <a:spcPts val="0"/>
                        </a:spcBef>
                        <a:spcAft>
                          <a:spcPts val="0"/>
                        </a:spcAft>
                        <a:buNone/>
                      </a:pPr>
                      <a:r>
                        <a:rPr lang="en-GB"/>
                        <a:t>green</a:t>
                      </a:r>
                      <a:endParaRPr/>
                    </a:p>
                  </a:txBody>
                  <a:tcPr marT="91425" marB="91425" marR="91425" marL="91425"/>
                </a:tc>
                <a:tc>
                  <a:txBody>
                    <a:bodyPr/>
                    <a:lstStyle/>
                    <a:p>
                      <a:pPr indent="0" lvl="0" marL="0" rtl="0" algn="l">
                        <a:spcBef>
                          <a:spcPts val="0"/>
                        </a:spcBef>
                        <a:spcAft>
                          <a:spcPts val="0"/>
                        </a:spcAft>
                        <a:buNone/>
                      </a:pPr>
                      <a:r>
                        <a:rPr lang="en-GB"/>
                        <a:t>10 MeV</a:t>
                      </a:r>
                      <a:endParaRPr/>
                    </a:p>
                  </a:txBody>
                  <a:tcPr marT="91425" marB="91425" marR="91425" marL="91425"/>
                </a:tc>
                <a:tc>
                  <a:txBody>
                    <a:bodyPr/>
                    <a:lstStyle/>
                    <a:p>
                      <a:pPr indent="0" lvl="0" marL="0" rtl="0" algn="l">
                        <a:spcBef>
                          <a:spcPts val="0"/>
                        </a:spcBef>
                        <a:spcAft>
                          <a:spcPts val="0"/>
                        </a:spcAft>
                        <a:buNone/>
                      </a:pPr>
                      <a:r>
                        <a:rPr lang="en-GB"/>
                        <a:t>2.3е-0.9</a:t>
                      </a:r>
                      <a:endParaRPr/>
                    </a:p>
                  </a:txBody>
                  <a:tcPr marT="91425" marB="91425" marR="91425" marL="91425"/>
                </a:tc>
                <a:tc>
                  <a:txBody>
                    <a:bodyPr/>
                    <a:lstStyle/>
                    <a:p>
                      <a:pPr indent="0" lvl="0" marL="0" rtl="0" algn="l">
                        <a:spcBef>
                          <a:spcPts val="0"/>
                        </a:spcBef>
                        <a:spcAft>
                          <a:spcPts val="0"/>
                        </a:spcAft>
                        <a:buNone/>
                      </a:pPr>
                      <a:r>
                        <a:rPr lang="en-GB">
                          <a:solidFill>
                            <a:schemeClr val="dk1"/>
                          </a:solidFill>
                        </a:rPr>
                        <a:t>2.23e-11</a:t>
                      </a:r>
                      <a:endParaRPr/>
                    </a:p>
                  </a:txBody>
                  <a:tcPr marT="91425" marB="91425" marR="91425" marL="91425"/>
                </a:tc>
                <a:tc>
                  <a:txBody>
                    <a:bodyPr/>
                    <a:lstStyle/>
                    <a:p>
                      <a:pPr indent="0" lvl="0" marL="0" rtl="0" algn="l">
                        <a:spcBef>
                          <a:spcPts val="0"/>
                        </a:spcBef>
                        <a:spcAft>
                          <a:spcPts val="0"/>
                        </a:spcAft>
                        <a:buNone/>
                      </a:pPr>
                      <a:r>
                        <a:rPr lang="en-GB"/>
                        <a:t>1.6027</a:t>
                      </a:r>
                      <a:endParaRPr/>
                    </a:p>
                  </a:txBody>
                  <a:tcPr marT="91425" marB="91425" marR="91425" marL="91425"/>
                </a:tc>
              </a:tr>
              <a:tr h="381000">
                <a:tc>
                  <a:txBody>
                    <a:bodyPr/>
                    <a:lstStyle/>
                    <a:p>
                      <a:pPr indent="0" lvl="0" marL="0" rtl="0" algn="l">
                        <a:spcBef>
                          <a:spcPts val="0"/>
                        </a:spcBef>
                        <a:spcAft>
                          <a:spcPts val="0"/>
                        </a:spcAft>
                        <a:buNone/>
                      </a:pPr>
                      <a:r>
                        <a:rPr lang="en-GB"/>
                        <a:t>blue</a:t>
                      </a:r>
                      <a:endParaRPr/>
                    </a:p>
                  </a:txBody>
                  <a:tcPr marT="91425" marB="91425" marR="91425" marL="91425"/>
                </a:tc>
                <a:tc>
                  <a:txBody>
                    <a:bodyPr/>
                    <a:lstStyle/>
                    <a:p>
                      <a:pPr indent="0" lvl="0" marL="0" rtl="0" algn="l">
                        <a:spcBef>
                          <a:spcPts val="0"/>
                        </a:spcBef>
                        <a:spcAft>
                          <a:spcPts val="0"/>
                        </a:spcAft>
                        <a:buNone/>
                      </a:pPr>
                      <a:r>
                        <a:rPr lang="en-GB"/>
                        <a:t>9.6 MeV</a:t>
                      </a:r>
                      <a:endParaRPr/>
                    </a:p>
                  </a:txBody>
                  <a:tcPr marT="91425" marB="91425" marR="91425" marL="91425"/>
                </a:tc>
                <a:tc>
                  <a:txBody>
                    <a:bodyPr/>
                    <a:lstStyle/>
                    <a:p>
                      <a:pPr indent="0" lvl="0" marL="0" rtl="0" algn="l">
                        <a:spcBef>
                          <a:spcPts val="0"/>
                        </a:spcBef>
                        <a:spcAft>
                          <a:spcPts val="0"/>
                        </a:spcAft>
                        <a:buNone/>
                      </a:pPr>
                      <a:r>
                        <a:rPr lang="en-GB"/>
                        <a:t>1.9608e-09</a:t>
                      </a:r>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7.62e-12</a:t>
                      </a:r>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1.5404</a:t>
                      </a:r>
                      <a:endParaRPr/>
                    </a:p>
                  </a:txBody>
                  <a:tcPr marT="91425" marB="91425" marR="91425" marL="91425"/>
                </a:tc>
              </a:tr>
              <a:tr h="381000">
                <a:tc>
                  <a:txBody>
                    <a:bodyPr/>
                    <a:lstStyle/>
                    <a:p>
                      <a:pPr indent="0" lvl="0" marL="0" rtl="0" algn="l">
                        <a:spcBef>
                          <a:spcPts val="0"/>
                        </a:spcBef>
                        <a:spcAft>
                          <a:spcPts val="0"/>
                        </a:spcAft>
                        <a:buNone/>
                      </a:pPr>
                      <a:r>
                        <a:rPr lang="en-GB"/>
                        <a:t>yellow</a:t>
                      </a:r>
                      <a:endParaRPr/>
                    </a:p>
                  </a:txBody>
                  <a:tcPr marT="91425" marB="91425" marR="91425" marL="91425"/>
                </a:tc>
                <a:tc>
                  <a:txBody>
                    <a:bodyPr/>
                    <a:lstStyle/>
                    <a:p>
                      <a:pPr indent="0" lvl="0" marL="0" rtl="0" algn="l">
                        <a:spcBef>
                          <a:spcPts val="0"/>
                        </a:spcBef>
                        <a:spcAft>
                          <a:spcPts val="0"/>
                        </a:spcAft>
                        <a:buNone/>
                      </a:pPr>
                      <a:r>
                        <a:rPr lang="en-GB"/>
                        <a:t>9.0 MeV</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GB"/>
                        <a:t>5.98e-10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2.23e-11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1.4476</a:t>
                      </a:r>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None/>
                      </a:pPr>
                      <a:r>
                        <a:rPr lang="en-GB"/>
                        <a:t>red</a:t>
                      </a:r>
                      <a:endParaRPr/>
                    </a:p>
                  </a:txBody>
                  <a:tcPr marT="91425" marB="91425" marR="91425" marL="91425"/>
                </a:tc>
                <a:tc>
                  <a:txBody>
                    <a:bodyPr/>
                    <a:lstStyle/>
                    <a:p>
                      <a:pPr indent="0" lvl="0" marL="0" rtl="0" algn="l">
                        <a:spcBef>
                          <a:spcPts val="0"/>
                        </a:spcBef>
                        <a:spcAft>
                          <a:spcPts val="0"/>
                        </a:spcAft>
                        <a:buNone/>
                      </a:pPr>
                      <a:r>
                        <a:rPr lang="en-GB"/>
                        <a:t>8.8 MeV</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GB"/>
                        <a:t>4.24e-10</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5.298</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1.4177</a:t>
                      </a:r>
                      <a:endParaRPr/>
                    </a:p>
                  </a:txBody>
                  <a:tcPr marT="91425" marB="91425" marR="91425" marL="91425">
                    <a:lnL cap="flat" cmpd="sng" w="9525">
                      <a:solidFill>
                        <a:srgbClr val="9E9E9E"/>
                      </a:solidFill>
                      <a:prstDash val="solid"/>
                      <a:round/>
                      <a:headEnd len="sm" w="sm" type="none"/>
                      <a:tailEnd len="sm" w="sm" type="none"/>
                    </a:ln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74" name="Shape 74"/>
        <p:cNvGrpSpPr/>
        <p:nvPr/>
      </p:nvGrpSpPr>
      <p:grpSpPr>
        <a:xfrm>
          <a:off x="0" y="0"/>
          <a:ext cx="0" cy="0"/>
          <a:chOff x="0" y="0"/>
          <a:chExt cx="0" cy="0"/>
        </a:xfrm>
      </p:grpSpPr>
      <p:sp>
        <p:nvSpPr>
          <p:cNvPr id="75" name="Google Shape;75;p15"/>
          <p:cNvSpPr txBox="1"/>
          <p:nvPr>
            <p:ph type="title"/>
          </p:nvPr>
        </p:nvSpPr>
        <p:spPr>
          <a:xfrm>
            <a:off x="311700" y="292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3333"/>
              <a:buFont typeface="Arial"/>
              <a:buNone/>
            </a:pPr>
            <a:r>
              <a:rPr lang="en-GB" sz="3300"/>
              <a:t>What is AMS?</a:t>
            </a:r>
            <a:endParaRPr sz="3300"/>
          </a:p>
          <a:p>
            <a:pPr indent="0" lvl="0" marL="0" rtl="0" algn="l">
              <a:spcBef>
                <a:spcPts val="0"/>
              </a:spcBef>
              <a:spcAft>
                <a:spcPts val="0"/>
              </a:spcAft>
              <a:buNone/>
            </a:pPr>
            <a:r>
              <a:t/>
            </a:r>
            <a:endParaRPr/>
          </a:p>
        </p:txBody>
      </p:sp>
      <p:pic>
        <p:nvPicPr>
          <p:cNvPr id="76" name="Google Shape;76;p15"/>
          <p:cNvPicPr preferRelativeResize="0"/>
          <p:nvPr/>
        </p:nvPicPr>
        <p:blipFill>
          <a:blip r:embed="rId3">
            <a:alphaModFix/>
          </a:blip>
          <a:stretch>
            <a:fillRect/>
          </a:stretch>
        </p:blipFill>
        <p:spPr>
          <a:xfrm>
            <a:off x="1851111" y="1094537"/>
            <a:ext cx="5441800" cy="3658900"/>
          </a:xfrm>
          <a:prstGeom prst="rect">
            <a:avLst/>
          </a:prstGeom>
          <a:noFill/>
          <a:ln>
            <a:noFill/>
          </a:ln>
        </p:spPr>
      </p:pic>
      <p:sp>
        <p:nvSpPr>
          <p:cNvPr id="77" name="Google Shape;77;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97" name="Shape 297"/>
        <p:cNvGrpSpPr/>
        <p:nvPr/>
      </p:nvGrpSpPr>
      <p:grpSpPr>
        <a:xfrm>
          <a:off x="0" y="0"/>
          <a:ext cx="0" cy="0"/>
          <a:chOff x="0" y="0"/>
          <a:chExt cx="0" cy="0"/>
        </a:xfrm>
      </p:grpSpPr>
      <p:sp>
        <p:nvSpPr>
          <p:cNvPr id="298" name="Google Shape;298;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24Na + p Thick Target Cross Sections</a:t>
            </a:r>
            <a:endParaRPr/>
          </a:p>
        </p:txBody>
      </p:sp>
      <p:sp>
        <p:nvSpPr>
          <p:cNvPr id="299" name="Google Shape;299;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graphicFrame>
        <p:nvGraphicFramePr>
          <p:cNvPr id="300" name="Google Shape;300;p42"/>
          <p:cNvGraphicFramePr/>
          <p:nvPr/>
        </p:nvGraphicFramePr>
        <p:xfrm>
          <a:off x="168300" y="1251838"/>
          <a:ext cx="3000000" cy="3000000"/>
        </p:xfrm>
        <a:graphic>
          <a:graphicData uri="http://schemas.openxmlformats.org/drawingml/2006/table">
            <a:tbl>
              <a:tblPr>
                <a:noFill/>
                <a:tableStyleId>{5C79E962-0824-4D26-8571-41DF6A32022F}</a:tableStyleId>
              </a:tblPr>
              <a:tblGrid>
                <a:gridCol w="1967750"/>
                <a:gridCol w="1517425"/>
                <a:gridCol w="851725"/>
                <a:gridCol w="1103600"/>
                <a:gridCol w="746675"/>
                <a:gridCol w="1439100"/>
                <a:gridCol w="1037725"/>
              </a:tblGrid>
              <a:tr h="622550">
                <a:tc>
                  <a:txBody>
                    <a:bodyPr/>
                    <a:lstStyle/>
                    <a:p>
                      <a:pPr indent="0" lvl="0" marL="0" rtl="0" algn="l">
                        <a:lnSpc>
                          <a:spcPct val="115000"/>
                        </a:lnSpc>
                        <a:spcBef>
                          <a:spcPts val="0"/>
                        </a:spcBef>
                        <a:spcAft>
                          <a:spcPts val="800"/>
                        </a:spcAft>
                        <a:buNone/>
                      </a:pPr>
                      <a:r>
                        <a:rPr b="1" lang="en-GB" sz="1100"/>
                        <a:t>Transition (Energy range)</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Effective Energy (MeV)</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Δx (mg/cm²)</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nt (nuclei/cm²)</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ΔY</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Cross section σ (cm²)</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GB" sz="1100"/>
                        <a:t>Error in σ (cm²)</a:t>
                      </a:r>
                      <a:endParaRPr b="1"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51775">
                <a:tc>
                  <a:txBody>
                    <a:bodyPr/>
                    <a:lstStyle/>
                    <a:p>
                      <a:pPr indent="0" lvl="0" marL="0" rtl="0" algn="l">
                        <a:lnSpc>
                          <a:spcPct val="115000"/>
                        </a:lnSpc>
                        <a:spcBef>
                          <a:spcPts val="0"/>
                        </a:spcBef>
                        <a:spcAft>
                          <a:spcPts val="800"/>
                        </a:spcAft>
                        <a:buNone/>
                      </a:pPr>
                      <a:r>
                        <a:rPr lang="en-GB"/>
                        <a:t>Green → Blue (10.0 → 9.6 MeV)</a:t>
                      </a:r>
                      <a:endParaRPr/>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a:t>9.80</a:t>
                      </a:r>
                      <a:endParaRPr/>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a:t>0.06230</a:t>
                      </a:r>
                      <a:endParaRPr/>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a:t>3.124 × 10¹⁸</a:t>
                      </a:r>
                      <a:endParaRPr/>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sz="1100"/>
                        <a:t>1.239 × 10</a:t>
                      </a:r>
                      <a:r>
                        <a:rPr lang="en-GB" sz="1100">
                          <a:latin typeface="Times New Roman"/>
                          <a:ea typeface="Times New Roman"/>
                          <a:cs typeface="Times New Roman"/>
                          <a:sym typeface="Times New Roman"/>
                        </a:rPr>
                        <a:t>⁻</a:t>
                      </a:r>
                      <a:r>
                        <a:rPr lang="en-GB" sz="1100"/>
                        <a:t>⁹</a:t>
                      </a:r>
                      <a:endParaRPr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sz="1100"/>
                        <a:t>3.967 × 10</a:t>
                      </a:r>
                      <a:r>
                        <a:rPr lang="en-GB" sz="1100">
                          <a:latin typeface="Times New Roman"/>
                          <a:ea typeface="Times New Roman"/>
                          <a:cs typeface="Times New Roman"/>
                          <a:sym typeface="Times New Roman"/>
                        </a:rPr>
                        <a:t>⁻</a:t>
                      </a:r>
                      <a:r>
                        <a:rPr lang="en-GB" sz="1100"/>
                        <a:t>²⁸</a:t>
                      </a:r>
                      <a:endParaRPr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sz="1100"/>
                        <a:t>7.545 × 10</a:t>
                      </a:r>
                      <a:r>
                        <a:rPr lang="en-GB" sz="1100">
                          <a:latin typeface="Times New Roman"/>
                          <a:ea typeface="Times New Roman"/>
                          <a:cs typeface="Times New Roman"/>
                          <a:sym typeface="Times New Roman"/>
                        </a:rPr>
                        <a:t>⁻</a:t>
                      </a:r>
                      <a:r>
                        <a:rPr lang="en-GB" sz="1100"/>
                        <a:t>³⁰</a:t>
                      </a:r>
                      <a:endParaRPr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51775">
                <a:tc>
                  <a:txBody>
                    <a:bodyPr/>
                    <a:lstStyle/>
                    <a:p>
                      <a:pPr indent="0" lvl="0" marL="0" rtl="0" algn="l">
                        <a:lnSpc>
                          <a:spcPct val="115000"/>
                        </a:lnSpc>
                        <a:spcBef>
                          <a:spcPts val="0"/>
                        </a:spcBef>
                        <a:spcAft>
                          <a:spcPts val="800"/>
                        </a:spcAft>
                        <a:buNone/>
                      </a:pPr>
                      <a:r>
                        <a:rPr lang="en-GB"/>
                        <a:t>Blue → Yellow (9.6 → 9.0 MeV)</a:t>
                      </a:r>
                      <a:endParaRPr/>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a:t>9.30</a:t>
                      </a:r>
                      <a:endParaRPr/>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a:t>0.09280</a:t>
                      </a:r>
                      <a:endParaRPr/>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a:t>4.653 × 10¹⁸</a:t>
                      </a:r>
                      <a:endParaRPr/>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sz="1100"/>
                        <a:t>1.363 × 10</a:t>
                      </a:r>
                      <a:r>
                        <a:rPr lang="en-GB" sz="1100">
                          <a:latin typeface="Times New Roman"/>
                          <a:ea typeface="Times New Roman"/>
                          <a:cs typeface="Times New Roman"/>
                          <a:sym typeface="Times New Roman"/>
                        </a:rPr>
                        <a:t>⁻</a:t>
                      </a:r>
                      <a:r>
                        <a:rPr lang="en-GB" sz="1100"/>
                        <a:t>⁹</a:t>
                      </a:r>
                      <a:endParaRPr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sz="1100"/>
                        <a:t>2.929 × 10</a:t>
                      </a:r>
                      <a:r>
                        <a:rPr lang="en-GB" sz="1100">
                          <a:latin typeface="Times New Roman"/>
                          <a:ea typeface="Times New Roman"/>
                          <a:cs typeface="Times New Roman"/>
                          <a:sym typeface="Times New Roman"/>
                        </a:rPr>
                        <a:t>⁻</a:t>
                      </a:r>
                      <a:r>
                        <a:rPr lang="en-GB" sz="1100"/>
                        <a:t>²⁸</a:t>
                      </a:r>
                      <a:endParaRPr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sz="1100"/>
                        <a:t>5.065 × 10</a:t>
                      </a:r>
                      <a:r>
                        <a:rPr lang="en-GB" sz="1100">
                          <a:latin typeface="Times New Roman"/>
                          <a:ea typeface="Times New Roman"/>
                          <a:cs typeface="Times New Roman"/>
                          <a:sym typeface="Times New Roman"/>
                        </a:rPr>
                        <a:t>⁻</a:t>
                      </a:r>
                      <a:r>
                        <a:rPr lang="en-GB" sz="1100"/>
                        <a:t>³⁰</a:t>
                      </a:r>
                      <a:endParaRPr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51775">
                <a:tc>
                  <a:txBody>
                    <a:bodyPr/>
                    <a:lstStyle/>
                    <a:p>
                      <a:pPr indent="0" lvl="0" marL="0" rtl="0" algn="l">
                        <a:lnSpc>
                          <a:spcPct val="115000"/>
                        </a:lnSpc>
                        <a:spcBef>
                          <a:spcPts val="0"/>
                        </a:spcBef>
                        <a:spcAft>
                          <a:spcPts val="800"/>
                        </a:spcAft>
                        <a:buNone/>
                      </a:pPr>
                      <a:r>
                        <a:rPr lang="en-GB"/>
                        <a:t>Yellow → Red (9.0 → 8.8 MeV)</a:t>
                      </a:r>
                      <a:endParaRPr/>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a:t>8.90</a:t>
                      </a:r>
                      <a:endParaRPr/>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a:t>0.02990</a:t>
                      </a:r>
                      <a:endParaRPr/>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a:t>1.499 × 10¹⁸</a:t>
                      </a:r>
                      <a:endParaRPr/>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sz="1100"/>
                        <a:t>1.740 × 10</a:t>
                      </a:r>
                      <a:r>
                        <a:rPr lang="en-GB" sz="1100">
                          <a:latin typeface="Times New Roman"/>
                          <a:ea typeface="Times New Roman"/>
                          <a:cs typeface="Times New Roman"/>
                          <a:sym typeface="Times New Roman"/>
                        </a:rPr>
                        <a:t>⁻</a:t>
                      </a:r>
                      <a:r>
                        <a:rPr lang="en-GB" sz="1100"/>
                        <a:t>¹⁰</a:t>
                      </a:r>
                      <a:endParaRPr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sz="1100"/>
                        <a:t>1.161 × 10</a:t>
                      </a:r>
                      <a:r>
                        <a:rPr lang="en-GB" sz="1100">
                          <a:latin typeface="Times New Roman"/>
                          <a:ea typeface="Times New Roman"/>
                          <a:cs typeface="Times New Roman"/>
                          <a:sym typeface="Times New Roman"/>
                        </a:rPr>
                        <a:t>⁻</a:t>
                      </a:r>
                      <a:r>
                        <a:rPr lang="en-GB" sz="1100"/>
                        <a:t>²⁸</a:t>
                      </a:r>
                      <a:endParaRPr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lang="en-GB" sz="1100"/>
                        <a:t>1.529 × 10</a:t>
                      </a:r>
                      <a:r>
                        <a:rPr lang="en-GB" sz="1100">
                          <a:latin typeface="Times New Roman"/>
                          <a:ea typeface="Times New Roman"/>
                          <a:cs typeface="Times New Roman"/>
                          <a:sym typeface="Times New Roman"/>
                        </a:rPr>
                        <a:t>⁻</a:t>
                      </a:r>
                      <a:r>
                        <a:rPr lang="en-GB" sz="1100"/>
                        <a:t>²⁹</a:t>
                      </a:r>
                      <a:endParaRPr sz="1100"/>
                    </a:p>
                  </a:txBody>
                  <a:tcPr marT="9525" marB="9525" marR="9525" marL="9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81" name="Shape 81"/>
        <p:cNvGrpSpPr/>
        <p:nvPr/>
      </p:nvGrpSpPr>
      <p:grpSpPr>
        <a:xfrm>
          <a:off x="0" y="0"/>
          <a:ext cx="0" cy="0"/>
          <a:chOff x="0" y="0"/>
          <a:chExt cx="0" cy="0"/>
        </a:xfrm>
      </p:grpSpPr>
      <p:sp>
        <p:nvSpPr>
          <p:cNvPr id="82" name="Google Shape;82;p16"/>
          <p:cNvSpPr txBox="1"/>
          <p:nvPr>
            <p:ph idx="1" type="body"/>
          </p:nvPr>
        </p:nvSpPr>
        <p:spPr>
          <a:xfrm>
            <a:off x="370400" y="900000"/>
            <a:ext cx="8520600" cy="3416400"/>
          </a:xfrm>
          <a:prstGeom prst="rect">
            <a:avLst/>
          </a:prstGeom>
        </p:spPr>
        <p:txBody>
          <a:bodyPr anchorCtr="0" anchor="t" bIns="91425" lIns="91425" spcFirstLastPara="1" rIns="91425" wrap="square" tIns="91425">
            <a:normAutofit/>
          </a:bodyPr>
          <a:lstStyle/>
          <a:p>
            <a:pPr indent="-342900" lvl="0" marL="457200" rtl="0" algn="just">
              <a:spcBef>
                <a:spcPts val="0"/>
              </a:spcBef>
              <a:spcAft>
                <a:spcPts val="0"/>
              </a:spcAft>
              <a:buClr>
                <a:schemeClr val="dk1"/>
              </a:buClr>
              <a:buSzPts val="1800"/>
              <a:buChar char="●"/>
            </a:pPr>
            <a:r>
              <a:rPr b="1" lang="en-GB">
                <a:solidFill>
                  <a:schemeClr val="dk1"/>
                </a:solidFill>
              </a:rPr>
              <a:t>Goal </a:t>
            </a:r>
            <a:r>
              <a:rPr lang="en-GB">
                <a:solidFill>
                  <a:schemeClr val="dk1"/>
                </a:solidFill>
              </a:rPr>
              <a:t>→ Exposure Age</a:t>
            </a:r>
            <a:endParaRPr>
              <a:solidFill>
                <a:schemeClr val="dk1"/>
              </a:solidFill>
            </a:endParaRPr>
          </a:p>
          <a:p>
            <a:pPr indent="-342900" lvl="0" marL="457200" rtl="0" algn="just">
              <a:spcBef>
                <a:spcPts val="0"/>
              </a:spcBef>
              <a:spcAft>
                <a:spcPts val="0"/>
              </a:spcAft>
              <a:buClr>
                <a:schemeClr val="dk1"/>
              </a:buClr>
              <a:buSzPts val="1800"/>
              <a:buChar char="●"/>
            </a:pPr>
            <a:r>
              <a:rPr lang="en-GB">
                <a:solidFill>
                  <a:schemeClr val="dk1"/>
                </a:solidFill>
              </a:rPr>
              <a:t>Field Data + </a:t>
            </a:r>
            <a:r>
              <a:rPr lang="en-GB">
                <a:solidFill>
                  <a:srgbClr val="B6D7A8"/>
                </a:solidFill>
              </a:rPr>
              <a:t>10Be </a:t>
            </a:r>
            <a:r>
              <a:rPr lang="en-GB">
                <a:solidFill>
                  <a:schemeClr val="dk1"/>
                </a:solidFill>
              </a:rPr>
              <a:t>nuclide concentration</a:t>
            </a:r>
            <a:endParaRPr>
              <a:solidFill>
                <a:schemeClr val="dk1"/>
              </a:solidFill>
            </a:endParaRPr>
          </a:p>
          <a:p>
            <a:pPr indent="-342900" lvl="0" marL="457200" rtl="0" algn="just">
              <a:spcBef>
                <a:spcPts val="0"/>
              </a:spcBef>
              <a:spcAft>
                <a:spcPts val="0"/>
              </a:spcAft>
              <a:buClr>
                <a:schemeClr val="dk1"/>
              </a:buClr>
              <a:buSzPts val="1800"/>
              <a:buChar char="●"/>
            </a:pPr>
            <a:r>
              <a:rPr lang="en-GB">
                <a:solidFill>
                  <a:srgbClr val="B6D7A8"/>
                </a:solidFill>
              </a:rPr>
              <a:t>10Be</a:t>
            </a:r>
            <a:r>
              <a:rPr lang="en-GB">
                <a:solidFill>
                  <a:schemeClr val="dk1"/>
                </a:solidFill>
              </a:rPr>
              <a:t> nuclide concentration? → </a:t>
            </a:r>
            <a:r>
              <a:rPr b="1" lang="en-GB">
                <a:solidFill>
                  <a:schemeClr val="dk1"/>
                </a:solidFill>
              </a:rPr>
              <a:t>AMS</a:t>
            </a:r>
            <a:endParaRPr b="1">
              <a:solidFill>
                <a:schemeClr val="dk1"/>
              </a:solidFill>
            </a:endParaRPr>
          </a:p>
          <a:p>
            <a:pPr indent="0" lvl="0" marL="457200" rtl="0" algn="l">
              <a:spcBef>
                <a:spcPts val="1200"/>
              </a:spcBef>
              <a:spcAft>
                <a:spcPts val="1200"/>
              </a:spcAft>
              <a:buNone/>
            </a:pPr>
            <a:r>
              <a:t/>
            </a:r>
            <a:endParaRPr/>
          </a:p>
        </p:txBody>
      </p:sp>
      <p:pic>
        <p:nvPicPr>
          <p:cNvPr id="83" name="Google Shape;83;p16"/>
          <p:cNvPicPr preferRelativeResize="0"/>
          <p:nvPr/>
        </p:nvPicPr>
        <p:blipFill rotWithShape="1">
          <a:blip r:embed="rId3">
            <a:alphaModFix/>
          </a:blip>
          <a:srcRect b="10873" l="0" r="0" t="7740"/>
          <a:stretch/>
        </p:blipFill>
        <p:spPr>
          <a:xfrm>
            <a:off x="6285275" y="327300"/>
            <a:ext cx="2229950" cy="1813126"/>
          </a:xfrm>
          <a:prstGeom prst="rect">
            <a:avLst/>
          </a:prstGeom>
          <a:noFill/>
          <a:ln>
            <a:noFill/>
          </a:ln>
        </p:spPr>
      </p:pic>
      <p:pic>
        <p:nvPicPr>
          <p:cNvPr id="84" name="Google Shape;84;p16"/>
          <p:cNvPicPr preferRelativeResize="0"/>
          <p:nvPr/>
        </p:nvPicPr>
        <p:blipFill rotWithShape="1">
          <a:blip r:embed="rId4">
            <a:alphaModFix/>
          </a:blip>
          <a:srcRect b="6123" l="2166" r="1993" t="5779"/>
          <a:stretch/>
        </p:blipFill>
        <p:spPr>
          <a:xfrm>
            <a:off x="3125352" y="2455125"/>
            <a:ext cx="4488724" cy="2352525"/>
          </a:xfrm>
          <a:prstGeom prst="rect">
            <a:avLst/>
          </a:prstGeom>
          <a:noFill/>
          <a:ln>
            <a:noFill/>
          </a:ln>
        </p:spPr>
      </p:pic>
      <p:pic>
        <p:nvPicPr>
          <p:cNvPr id="85" name="Google Shape;85;p16" title="ezgif-42d44306e8151c6d.gif"/>
          <p:cNvPicPr preferRelativeResize="0"/>
          <p:nvPr/>
        </p:nvPicPr>
        <p:blipFill>
          <a:blip r:embed="rId5">
            <a:alphaModFix/>
          </a:blip>
          <a:stretch>
            <a:fillRect/>
          </a:stretch>
        </p:blipFill>
        <p:spPr>
          <a:xfrm>
            <a:off x="823900" y="2140425"/>
            <a:ext cx="1607063" cy="2856974"/>
          </a:xfrm>
          <a:prstGeom prst="rect">
            <a:avLst/>
          </a:prstGeom>
          <a:noFill/>
          <a:ln>
            <a:noFill/>
          </a:ln>
        </p:spPr>
      </p:pic>
      <p:sp>
        <p:nvSpPr>
          <p:cNvPr id="86" name="Google Shape;86;p16"/>
          <p:cNvSpPr txBox="1"/>
          <p:nvPr>
            <p:ph type="title"/>
          </p:nvPr>
        </p:nvSpPr>
        <p:spPr>
          <a:xfrm>
            <a:off x="464100" y="3273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3333"/>
              <a:buFont typeface="Arial"/>
              <a:buNone/>
            </a:pPr>
            <a:r>
              <a:rPr lang="en-GB" sz="3300"/>
              <a:t>AMS for           dating</a:t>
            </a:r>
            <a:endParaRPr sz="3300"/>
          </a:p>
          <a:p>
            <a:pPr indent="0" lvl="0" marL="0" rtl="0" algn="l">
              <a:spcBef>
                <a:spcPts val="0"/>
              </a:spcBef>
              <a:spcAft>
                <a:spcPts val="0"/>
              </a:spcAft>
              <a:buNone/>
            </a:pPr>
            <a:r>
              <a:t/>
            </a:r>
            <a:endParaRPr/>
          </a:p>
        </p:txBody>
      </p:sp>
      <p:pic>
        <p:nvPicPr>
          <p:cNvPr id="87" name="Google Shape;87;p16" title="e2f7fdb3-a6b0-432c-b618-b627b78da575.png"/>
          <p:cNvPicPr preferRelativeResize="0"/>
          <p:nvPr/>
        </p:nvPicPr>
        <p:blipFill>
          <a:blip r:embed="rId6">
            <a:alphaModFix/>
          </a:blip>
          <a:stretch>
            <a:fillRect/>
          </a:stretch>
        </p:blipFill>
        <p:spPr>
          <a:xfrm>
            <a:off x="2056299" y="392463"/>
            <a:ext cx="835600" cy="442375"/>
          </a:xfrm>
          <a:prstGeom prst="rect">
            <a:avLst/>
          </a:prstGeom>
          <a:noFill/>
          <a:ln>
            <a:noFill/>
          </a:ln>
        </p:spPr>
      </p:pic>
      <p:pic>
        <p:nvPicPr>
          <p:cNvPr id="88" name="Google Shape;88;p16" title="14e12219-09b3-43e2-8383-ef132ac05bd8.png"/>
          <p:cNvPicPr preferRelativeResize="0"/>
          <p:nvPr/>
        </p:nvPicPr>
        <p:blipFill>
          <a:blip r:embed="rId6">
            <a:alphaModFix/>
          </a:blip>
          <a:stretch>
            <a:fillRect/>
          </a:stretch>
        </p:blipFill>
        <p:spPr>
          <a:xfrm>
            <a:off x="904875" y="1589750"/>
            <a:ext cx="505775" cy="267775"/>
          </a:xfrm>
          <a:prstGeom prst="rect">
            <a:avLst/>
          </a:prstGeom>
          <a:noFill/>
          <a:ln>
            <a:noFill/>
          </a:ln>
        </p:spPr>
      </p:pic>
      <p:pic>
        <p:nvPicPr>
          <p:cNvPr id="89" name="Google Shape;89;p16" title="14e12219-09b3-43e2-8383-ef132ac05bd8.png"/>
          <p:cNvPicPr preferRelativeResize="0"/>
          <p:nvPr/>
        </p:nvPicPr>
        <p:blipFill>
          <a:blip r:embed="rId6">
            <a:alphaModFix/>
          </a:blip>
          <a:stretch>
            <a:fillRect/>
          </a:stretch>
        </p:blipFill>
        <p:spPr>
          <a:xfrm>
            <a:off x="2240157" y="1289700"/>
            <a:ext cx="505775" cy="267775"/>
          </a:xfrm>
          <a:prstGeom prst="rect">
            <a:avLst/>
          </a:prstGeom>
          <a:noFill/>
          <a:ln>
            <a:noFill/>
          </a:ln>
        </p:spPr>
      </p:pic>
      <p:sp>
        <p:nvSpPr>
          <p:cNvPr id="90" name="Google Shape;9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94" name="Shape 94"/>
        <p:cNvGrpSpPr/>
        <p:nvPr/>
      </p:nvGrpSpPr>
      <p:grpSpPr>
        <a:xfrm>
          <a:off x="0" y="0"/>
          <a:ext cx="0" cy="0"/>
          <a:chOff x="0" y="0"/>
          <a:chExt cx="0" cy="0"/>
        </a:xfrm>
      </p:grpSpPr>
      <p:sp>
        <p:nvSpPr>
          <p:cNvPr id="95" name="Google Shape;95;p17"/>
          <p:cNvSpPr txBox="1"/>
          <p:nvPr>
            <p:ph type="title"/>
          </p:nvPr>
        </p:nvSpPr>
        <p:spPr>
          <a:xfrm>
            <a:off x="311700" y="3863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3333"/>
              <a:buFont typeface="Arial"/>
              <a:buNone/>
            </a:pPr>
            <a:r>
              <a:rPr lang="en-GB" sz="3300"/>
              <a:t>AMS for           dating</a:t>
            </a:r>
            <a:endParaRPr sz="3300"/>
          </a:p>
          <a:p>
            <a:pPr indent="0" lvl="0" marL="0" rtl="0" algn="l">
              <a:spcBef>
                <a:spcPts val="0"/>
              </a:spcBef>
              <a:spcAft>
                <a:spcPts val="0"/>
              </a:spcAft>
              <a:buNone/>
            </a:pPr>
            <a:r>
              <a:rPr lang="en-GB"/>
              <a:t>  </a:t>
            </a:r>
            <a:endParaRPr/>
          </a:p>
        </p:txBody>
      </p:sp>
      <p:sp>
        <p:nvSpPr>
          <p:cNvPr id="96" name="Google Shape;96;p17"/>
          <p:cNvSpPr txBox="1"/>
          <p:nvPr>
            <p:ph idx="1" type="body"/>
          </p:nvPr>
        </p:nvSpPr>
        <p:spPr>
          <a:xfrm>
            <a:off x="358675" y="108202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GB" sz="1700">
                <a:solidFill>
                  <a:schemeClr val="dk1"/>
                </a:solidFill>
              </a:rPr>
              <a:t>The kernel density estimate (KDE) plot shows the distribution of calculated cosmogenic ¹⁰Be exposure ages for the seven analyzed samples.</a:t>
            </a:r>
            <a:endParaRPr b="1" sz="1700">
              <a:solidFill>
                <a:schemeClr val="dk1"/>
              </a:solidFill>
            </a:endParaRPr>
          </a:p>
          <a:p>
            <a:pPr indent="0" lvl="0" marL="457200" rtl="0" algn="l">
              <a:spcBef>
                <a:spcPts val="0"/>
              </a:spcBef>
              <a:spcAft>
                <a:spcPts val="1200"/>
              </a:spcAft>
              <a:buNone/>
            </a:pPr>
            <a:r>
              <a:t/>
            </a:r>
            <a:endParaRPr/>
          </a:p>
        </p:txBody>
      </p:sp>
      <p:pic>
        <p:nvPicPr>
          <p:cNvPr id="97" name="Google Shape;97;p17" title="exposure_age_plot.png"/>
          <p:cNvPicPr preferRelativeResize="0"/>
          <p:nvPr/>
        </p:nvPicPr>
        <p:blipFill>
          <a:blip r:embed="rId3">
            <a:alphaModFix/>
          </a:blip>
          <a:stretch>
            <a:fillRect/>
          </a:stretch>
        </p:blipFill>
        <p:spPr>
          <a:xfrm>
            <a:off x="4855475" y="1985525"/>
            <a:ext cx="4089677" cy="2454199"/>
          </a:xfrm>
          <a:prstGeom prst="rect">
            <a:avLst/>
          </a:prstGeom>
          <a:noFill/>
          <a:ln>
            <a:noFill/>
          </a:ln>
        </p:spPr>
      </p:pic>
      <p:pic>
        <p:nvPicPr>
          <p:cNvPr id="98" name="Google Shape;98;p17"/>
          <p:cNvPicPr preferRelativeResize="0"/>
          <p:nvPr/>
        </p:nvPicPr>
        <p:blipFill>
          <a:blip r:embed="rId4">
            <a:alphaModFix/>
          </a:blip>
          <a:stretch>
            <a:fillRect/>
          </a:stretch>
        </p:blipFill>
        <p:spPr>
          <a:xfrm>
            <a:off x="358675" y="1897638"/>
            <a:ext cx="4433400" cy="2770875"/>
          </a:xfrm>
          <a:prstGeom prst="rect">
            <a:avLst/>
          </a:prstGeom>
          <a:noFill/>
          <a:ln>
            <a:noFill/>
          </a:ln>
        </p:spPr>
      </p:pic>
      <p:pic>
        <p:nvPicPr>
          <p:cNvPr id="99" name="Google Shape;99;p17" title="e2f7fdb3-a6b0-432c-b618-b627b78da575.png"/>
          <p:cNvPicPr preferRelativeResize="0"/>
          <p:nvPr/>
        </p:nvPicPr>
        <p:blipFill>
          <a:blip r:embed="rId5">
            <a:alphaModFix/>
          </a:blip>
          <a:stretch>
            <a:fillRect/>
          </a:stretch>
        </p:blipFill>
        <p:spPr>
          <a:xfrm>
            <a:off x="1856538" y="451463"/>
            <a:ext cx="835600" cy="442375"/>
          </a:xfrm>
          <a:prstGeom prst="rect">
            <a:avLst/>
          </a:prstGeom>
          <a:noFill/>
          <a:ln>
            <a:noFill/>
          </a:ln>
        </p:spPr>
      </p:pic>
      <p:sp>
        <p:nvSpPr>
          <p:cNvPr id="100" name="Google Shape;100;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04" name="Shape 104"/>
        <p:cNvGrpSpPr/>
        <p:nvPr/>
      </p:nvGrpSpPr>
      <p:grpSpPr>
        <a:xfrm>
          <a:off x="0" y="0"/>
          <a:ext cx="0" cy="0"/>
          <a:chOff x="0" y="0"/>
          <a:chExt cx="0" cy="0"/>
        </a:xfrm>
      </p:grpSpPr>
      <p:sp>
        <p:nvSpPr>
          <p:cNvPr id="105" name="Google Shape;105;p18"/>
          <p:cNvSpPr txBox="1"/>
          <p:nvPr>
            <p:ph type="title"/>
          </p:nvPr>
        </p:nvSpPr>
        <p:spPr>
          <a:xfrm>
            <a:off x="311700" y="3863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3333"/>
              <a:buFont typeface="Arial"/>
              <a:buNone/>
            </a:pPr>
            <a:r>
              <a:rPr lang="en-GB" sz="3300"/>
              <a:t>AMS for          dating </a:t>
            </a:r>
            <a:endParaRPr sz="3300"/>
          </a:p>
          <a:p>
            <a:pPr indent="0" lvl="0" marL="0" rtl="0" algn="l">
              <a:spcBef>
                <a:spcPts val="0"/>
              </a:spcBef>
              <a:spcAft>
                <a:spcPts val="0"/>
              </a:spcAft>
              <a:buNone/>
            </a:pPr>
            <a:r>
              <a:t/>
            </a:r>
            <a:endParaRPr/>
          </a:p>
        </p:txBody>
      </p:sp>
      <p:sp>
        <p:nvSpPr>
          <p:cNvPr id="106" name="Google Shape;106;p18"/>
          <p:cNvSpPr txBox="1"/>
          <p:nvPr>
            <p:ph idx="1" type="body"/>
          </p:nvPr>
        </p:nvSpPr>
        <p:spPr>
          <a:xfrm>
            <a:off x="358675" y="108202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t/>
            </a:r>
            <a:endParaRPr b="1" sz="1700">
              <a:solidFill>
                <a:schemeClr val="dk1"/>
              </a:solidFill>
              <a:latin typeface="Georgia"/>
              <a:ea typeface="Georgia"/>
              <a:cs typeface="Georgia"/>
              <a:sym typeface="Georgia"/>
            </a:endParaRPr>
          </a:p>
          <a:p>
            <a:pPr indent="0" lvl="0" marL="457200" rtl="0" algn="l">
              <a:spcBef>
                <a:spcPts val="0"/>
              </a:spcBef>
              <a:spcAft>
                <a:spcPts val="1200"/>
              </a:spcAft>
              <a:buNone/>
            </a:pPr>
            <a:r>
              <a:t/>
            </a:r>
            <a:endParaRPr/>
          </a:p>
        </p:txBody>
      </p:sp>
      <p:pic>
        <p:nvPicPr>
          <p:cNvPr id="107" name="Google Shape;107;p18" title="b69db3b3-c535-4d21-9019-6baad1f738f0.png"/>
          <p:cNvPicPr preferRelativeResize="0"/>
          <p:nvPr/>
        </p:nvPicPr>
        <p:blipFill>
          <a:blip r:embed="rId3">
            <a:alphaModFix/>
          </a:blip>
          <a:stretch>
            <a:fillRect/>
          </a:stretch>
        </p:blipFill>
        <p:spPr>
          <a:xfrm>
            <a:off x="1923825" y="451450"/>
            <a:ext cx="648419" cy="442375"/>
          </a:xfrm>
          <a:prstGeom prst="rect">
            <a:avLst/>
          </a:prstGeom>
          <a:noFill/>
          <a:ln>
            <a:noFill/>
          </a:ln>
        </p:spPr>
      </p:pic>
      <p:pic>
        <p:nvPicPr>
          <p:cNvPr id="108" name="Google Shape;108;p18"/>
          <p:cNvPicPr preferRelativeResize="0"/>
          <p:nvPr/>
        </p:nvPicPr>
        <p:blipFill>
          <a:blip r:embed="rId4">
            <a:alphaModFix/>
          </a:blip>
          <a:stretch>
            <a:fillRect/>
          </a:stretch>
        </p:blipFill>
        <p:spPr>
          <a:xfrm>
            <a:off x="1832900" y="1082013"/>
            <a:ext cx="5572125" cy="3590925"/>
          </a:xfrm>
          <a:prstGeom prst="rect">
            <a:avLst/>
          </a:prstGeom>
          <a:noFill/>
          <a:ln>
            <a:noFill/>
          </a:ln>
        </p:spPr>
      </p:pic>
      <p:sp>
        <p:nvSpPr>
          <p:cNvPr id="109" name="Google Shape;10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13" name="Shape 113"/>
        <p:cNvGrpSpPr/>
        <p:nvPr/>
      </p:nvGrpSpPr>
      <p:grpSpPr>
        <a:xfrm>
          <a:off x="0" y="0"/>
          <a:ext cx="0" cy="0"/>
          <a:chOff x="0" y="0"/>
          <a:chExt cx="0" cy="0"/>
        </a:xfrm>
      </p:grpSpPr>
      <p:sp>
        <p:nvSpPr>
          <p:cNvPr id="114" name="Google Shape;114;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2620"/>
              <a:t>RBS @ 3MV</a:t>
            </a:r>
            <a:endParaRPr b="1" sz="2620"/>
          </a:p>
          <a:p>
            <a:pPr indent="0" lvl="0" marL="0" rtl="0" algn="l">
              <a:spcBef>
                <a:spcPts val="0"/>
              </a:spcBef>
              <a:spcAft>
                <a:spcPts val="0"/>
              </a:spcAft>
              <a:buSzPts val="990"/>
              <a:buNone/>
            </a:pPr>
            <a:r>
              <a:t/>
            </a:r>
            <a:endParaRPr b="1" sz="2620"/>
          </a:p>
          <a:p>
            <a:pPr indent="0" lvl="0" marL="0" rtl="0" algn="l">
              <a:spcBef>
                <a:spcPts val="0"/>
              </a:spcBef>
              <a:spcAft>
                <a:spcPts val="0"/>
              </a:spcAft>
              <a:buSzPts val="990"/>
              <a:buNone/>
            </a:pPr>
            <a:r>
              <a:t/>
            </a:r>
            <a:endParaRPr b="1" sz="2620"/>
          </a:p>
        </p:txBody>
      </p:sp>
      <p:sp>
        <p:nvSpPr>
          <p:cNvPr id="115" name="Google Shape;115;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Aluminium target</a:t>
            </a:r>
            <a:endParaRPr/>
          </a:p>
        </p:txBody>
      </p:sp>
      <p:sp>
        <p:nvSpPr>
          <p:cNvPr id="116" name="Google Shape;11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17" name="Google Shape;117;p19"/>
          <p:cNvPicPr preferRelativeResize="0"/>
          <p:nvPr/>
        </p:nvPicPr>
        <p:blipFill>
          <a:blip r:embed="rId3">
            <a:alphaModFix/>
          </a:blip>
          <a:stretch>
            <a:fillRect/>
          </a:stretch>
        </p:blipFill>
        <p:spPr>
          <a:xfrm>
            <a:off x="3611949" y="445025"/>
            <a:ext cx="5316574" cy="3544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21" name="Shape 121"/>
        <p:cNvGrpSpPr/>
        <p:nvPr/>
      </p:nvGrpSpPr>
      <p:grpSpPr>
        <a:xfrm>
          <a:off x="0" y="0"/>
          <a:ext cx="0" cy="0"/>
          <a:chOff x="0" y="0"/>
          <a:chExt cx="0" cy="0"/>
        </a:xfrm>
      </p:grpSpPr>
      <p:sp>
        <p:nvSpPr>
          <p:cNvPr id="122" name="Google Shape;122;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Target preparation</a:t>
            </a:r>
            <a:endParaRPr/>
          </a:p>
          <a:p>
            <a:pPr indent="0" lvl="0" marL="0" rtl="0" algn="l">
              <a:spcBef>
                <a:spcPts val="0"/>
              </a:spcBef>
              <a:spcAft>
                <a:spcPts val="0"/>
              </a:spcAft>
              <a:buNone/>
            </a:pPr>
            <a:r>
              <a:t/>
            </a:r>
            <a:endParaRPr/>
          </a:p>
        </p:txBody>
      </p:sp>
      <p:sp>
        <p:nvSpPr>
          <p:cNvPr id="123" name="Google Shape;123;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Al on Au substrate</a:t>
            </a:r>
            <a:endParaRPr/>
          </a:p>
          <a:p>
            <a:pPr indent="-342900" lvl="0" marL="457200" rtl="0" algn="l">
              <a:spcBef>
                <a:spcPts val="0"/>
              </a:spcBef>
              <a:spcAft>
                <a:spcPts val="0"/>
              </a:spcAft>
              <a:buSzPts val="1800"/>
              <a:buChar char="●"/>
            </a:pPr>
            <a:r>
              <a:rPr lang="en-GB"/>
              <a:t>Vacuum evaporation technique</a:t>
            </a:r>
            <a:endParaRPr/>
          </a:p>
        </p:txBody>
      </p:sp>
      <p:pic>
        <p:nvPicPr>
          <p:cNvPr id="124" name="Google Shape;124;p20"/>
          <p:cNvPicPr preferRelativeResize="0"/>
          <p:nvPr/>
        </p:nvPicPr>
        <p:blipFill>
          <a:blip r:embed="rId3">
            <a:alphaModFix/>
          </a:blip>
          <a:stretch>
            <a:fillRect/>
          </a:stretch>
        </p:blipFill>
        <p:spPr>
          <a:xfrm>
            <a:off x="6272278" y="567588"/>
            <a:ext cx="2057576" cy="3657923"/>
          </a:xfrm>
          <a:prstGeom prst="rect">
            <a:avLst/>
          </a:prstGeom>
          <a:noFill/>
          <a:ln>
            <a:noFill/>
          </a:ln>
        </p:spPr>
      </p:pic>
      <p:pic>
        <p:nvPicPr>
          <p:cNvPr id="125" name="Google Shape;125;p20"/>
          <p:cNvPicPr preferRelativeResize="0"/>
          <p:nvPr/>
        </p:nvPicPr>
        <p:blipFill>
          <a:blip r:embed="rId4">
            <a:alphaModFix/>
          </a:blip>
          <a:stretch>
            <a:fillRect/>
          </a:stretch>
        </p:blipFill>
        <p:spPr>
          <a:xfrm>
            <a:off x="908425" y="1956825"/>
            <a:ext cx="4643651" cy="2612051"/>
          </a:xfrm>
          <a:prstGeom prst="rect">
            <a:avLst/>
          </a:prstGeom>
          <a:noFill/>
          <a:ln>
            <a:noFill/>
          </a:ln>
        </p:spPr>
      </p:pic>
      <p:sp>
        <p:nvSpPr>
          <p:cNvPr id="126" name="Google Shape;12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30" name="Shape 130"/>
        <p:cNvGrpSpPr/>
        <p:nvPr/>
      </p:nvGrpSpPr>
      <p:grpSpPr>
        <a:xfrm>
          <a:off x="0" y="0"/>
          <a:ext cx="0" cy="0"/>
          <a:chOff x="0" y="0"/>
          <a:chExt cx="0" cy="0"/>
        </a:xfrm>
      </p:grpSpPr>
      <p:sp>
        <p:nvSpPr>
          <p:cNvPr id="131" name="Google Shape;131;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Resulting sample</a:t>
            </a:r>
            <a:endParaRPr/>
          </a:p>
          <a:p>
            <a:pPr indent="0" lvl="0" marL="0" rtl="0" algn="l">
              <a:spcBef>
                <a:spcPts val="0"/>
              </a:spcBef>
              <a:spcAft>
                <a:spcPts val="0"/>
              </a:spcAft>
              <a:buNone/>
            </a:pPr>
            <a:r>
              <a:rPr lang="en-GB"/>
              <a:t>	</a:t>
            </a:r>
            <a:endParaRPr/>
          </a:p>
          <a:p>
            <a:pPr indent="0" lvl="0" marL="0" rtl="0" algn="l">
              <a:spcBef>
                <a:spcPts val="0"/>
              </a:spcBef>
              <a:spcAft>
                <a:spcPts val="0"/>
              </a:spcAft>
              <a:buNone/>
            </a:pPr>
            <a:r>
              <a:t/>
            </a:r>
            <a:endParaRPr/>
          </a:p>
        </p:txBody>
      </p:sp>
      <p:sp>
        <p:nvSpPr>
          <p:cNvPr id="132" name="Google Shape;13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33" name="Google Shape;133;p21"/>
          <p:cNvPicPr preferRelativeResize="0"/>
          <p:nvPr/>
        </p:nvPicPr>
        <p:blipFill rotWithShape="1">
          <a:blip r:embed="rId3">
            <a:alphaModFix/>
          </a:blip>
          <a:srcRect b="0" l="0" r="0" t="13860"/>
          <a:stretch/>
        </p:blipFill>
        <p:spPr>
          <a:xfrm>
            <a:off x="6462200" y="179425"/>
            <a:ext cx="2315601" cy="4430674"/>
          </a:xfrm>
          <a:prstGeom prst="rect">
            <a:avLst/>
          </a:prstGeom>
          <a:noFill/>
          <a:ln>
            <a:noFill/>
          </a:ln>
        </p:spPr>
      </p:pic>
      <p:pic>
        <p:nvPicPr>
          <p:cNvPr id="134" name="Google Shape;134;p21"/>
          <p:cNvPicPr preferRelativeResize="0"/>
          <p:nvPr/>
        </p:nvPicPr>
        <p:blipFill rotWithShape="1">
          <a:blip r:embed="rId4">
            <a:alphaModFix/>
          </a:blip>
          <a:srcRect b="33577" l="0" r="0" t="0"/>
          <a:stretch/>
        </p:blipFill>
        <p:spPr>
          <a:xfrm>
            <a:off x="396400" y="1121225"/>
            <a:ext cx="3862649" cy="34164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